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297"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1" r:id="rId24"/>
    <p:sldId id="323" r:id="rId25"/>
    <p:sldId id="322" r:id="rId26"/>
    <p:sldId id="324" r:id="rId27"/>
    <p:sldId id="325" r:id="rId28"/>
    <p:sldId id="326" r:id="rId29"/>
    <p:sldId id="327" r:id="rId30"/>
    <p:sldId id="328" r:id="rId31"/>
    <p:sldId id="329" r:id="rId32"/>
    <p:sldId id="320" r:id="rId33"/>
    <p:sldId id="330" r:id="rId34"/>
    <p:sldId id="334"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08" autoAdjust="0"/>
    <p:restoredTop sz="90929"/>
  </p:normalViewPr>
  <p:slideViewPr>
    <p:cSldViewPr>
      <p:cViewPr varScale="1">
        <p:scale>
          <a:sx n="97" d="100"/>
          <a:sy n="97" d="100"/>
        </p:scale>
        <p:origin x="-1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97" charset="0"/>
                <a:ea typeface="ＭＳ Ｐゴシック" pitchFamily="-97" charset="-128"/>
                <a:cs typeface="ＭＳ Ｐゴシック" pitchFamily="-97" charset="-128"/>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97" charset="0"/>
                <a:ea typeface="ＭＳ Ｐゴシック" pitchFamily="-97" charset="-128"/>
                <a:cs typeface="ＭＳ Ｐゴシック" pitchFamily="-97"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97" charset="0"/>
                <a:ea typeface="ＭＳ Ｐゴシック" pitchFamily="-97" charset="-128"/>
                <a:cs typeface="ＭＳ Ｐゴシック" pitchFamily="-97" charset="-128"/>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97" charset="0"/>
                <a:ea typeface="ＭＳ Ｐゴシック" pitchFamily="-97" charset="-128"/>
                <a:cs typeface="ＭＳ Ｐゴシック" pitchFamily="-97" charset="-128"/>
              </a:defRPr>
            </a:lvl1pPr>
          </a:lstStyle>
          <a:p>
            <a:pPr>
              <a:defRPr/>
            </a:pPr>
            <a:fld id="{DD098EDA-1079-4CA4-8E88-D58C982DA94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pitchFamily="-97" charset="-128"/>
      </a:defRPr>
    </a:lvl1pPr>
    <a:lvl2pPr marL="4572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97" charset="0"/>
        <a:ea typeface="ＭＳ Ｐゴシック" pitchFamily="-97"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2150BEC-8CC0-483D-ADBA-00F09AA4E695}" type="slidenum">
              <a:rPr lang="en-US" smtClean="0">
                <a:latin typeface="Arial" charset="0"/>
                <a:ea typeface="ＭＳ Ｐゴシック"/>
                <a:cs typeface="ＭＳ Ｐゴシック"/>
              </a:rPr>
              <a:pPr/>
              <a:t>1</a:t>
            </a:fld>
            <a:endParaRPr lang="en-US" smtClean="0">
              <a:latin typeface="Arial" charset="0"/>
              <a:ea typeface="ＭＳ Ｐゴシック"/>
              <a:cs typeface="ＭＳ Ｐゴシック"/>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7E6374F-8CD2-4905-8ECF-6ADC1E01FC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EDE0555-BE57-4FB3-9A30-90A06D481A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3832378-0978-4372-9D6C-5F85565602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4CFF2DB-1D63-4994-B195-89D7FC3B0FD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5FF2D6B-C479-488A-81C1-43EAE80BC16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35D28BE-9498-435C-88ED-02750B18E5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3455F6FA-B021-42A9-ADCD-616AF509B8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9EF97DF-7C81-499B-83AC-44D0D7FCA85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C9606BEB-151D-4580-94B9-DA2ABC9BCF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35BF282-6FA1-4AE4-8E20-CBBDA873EE9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F8FE096-F570-4F83-B978-B10B89729F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7"/>
          <p:cNvGrpSpPr>
            <a:grpSpLocks/>
          </p:cNvGrpSpPr>
          <p:nvPr userDrawn="1"/>
        </p:nvGrpSpPr>
        <p:grpSpPr bwMode="auto">
          <a:xfrm>
            <a:off x="0" y="0"/>
            <a:ext cx="9144000" cy="381000"/>
            <a:chOff x="0" y="0"/>
            <a:chExt cx="5760" cy="240"/>
          </a:xfrm>
        </p:grpSpPr>
        <p:pic>
          <p:nvPicPr>
            <p:cNvPr id="1031" name="Picture 8"/>
            <p:cNvPicPr>
              <a:picLocks noChangeAspect="1" noChangeArrowheads="1"/>
            </p:cNvPicPr>
            <p:nvPr/>
          </p:nvPicPr>
          <p:blipFill>
            <a:blip r:embed="rId13"/>
            <a:srcRect/>
            <a:stretch>
              <a:fillRect/>
            </a:stretch>
          </p:blipFill>
          <p:spPr bwMode="auto">
            <a:xfrm>
              <a:off x="0" y="0"/>
              <a:ext cx="1880" cy="240"/>
            </a:xfrm>
            <a:prstGeom prst="rect">
              <a:avLst/>
            </a:prstGeom>
            <a:noFill/>
            <a:ln w="9525">
              <a:noFill/>
              <a:miter lim="800000"/>
              <a:headEnd/>
              <a:tailEnd/>
            </a:ln>
          </p:spPr>
        </p:pic>
        <p:sp>
          <p:nvSpPr>
            <p:cNvPr id="1033" name="Rectangle 9"/>
            <p:cNvSpPr>
              <a:spLocks noChangeArrowheads="1"/>
            </p:cNvSpPr>
            <p:nvPr/>
          </p:nvSpPr>
          <p:spPr bwMode="auto">
            <a:xfrm>
              <a:off x="1872" y="0"/>
              <a:ext cx="3888" cy="240"/>
            </a:xfrm>
            <a:prstGeom prst="rect">
              <a:avLst/>
            </a:prstGeom>
            <a:solidFill>
              <a:srgbClr val="002C5F"/>
            </a:solidFill>
            <a:ln w="0">
              <a:noFill/>
              <a:miter lim="800000"/>
              <a:headEnd/>
              <a:tailEnd/>
            </a:ln>
          </p:spPr>
          <p:txBody>
            <a:bodyPr wrap="none" anchor="ctr"/>
            <a:lstStyle/>
            <a:p>
              <a:pPr algn="ctr" eaLnBrk="0" hangingPunct="0">
                <a:defRPr/>
              </a:pPr>
              <a:endParaRPr lang="en-US">
                <a:latin typeface="Arial" pitchFamily="-97" charset="0"/>
                <a:ea typeface="ＭＳ Ｐゴシック" pitchFamily="-97" charset="-128"/>
                <a:cs typeface="ＭＳ Ｐゴシック" pitchFamily="-97" charset="-128"/>
              </a:endParaRPr>
            </a:p>
          </p:txBody>
        </p:sp>
      </p:grpSp>
      <p:sp>
        <p:nvSpPr>
          <p:cNvPr id="1034" name="Rectangle 10"/>
          <p:cNvSpPr>
            <a:spLocks noChangeArrowheads="1"/>
          </p:cNvSpPr>
          <p:nvPr userDrawn="1"/>
        </p:nvSpPr>
        <p:spPr bwMode="auto">
          <a:xfrm>
            <a:off x="0" y="6475413"/>
            <a:ext cx="9144000" cy="381000"/>
          </a:xfrm>
          <a:prstGeom prst="rect">
            <a:avLst/>
          </a:prstGeom>
          <a:solidFill>
            <a:srgbClr val="002C5F"/>
          </a:solidFill>
          <a:ln w="0">
            <a:noFill/>
            <a:miter lim="800000"/>
            <a:headEnd/>
            <a:tailEnd/>
          </a:ln>
        </p:spPr>
        <p:txBody>
          <a:bodyPr wrap="none" anchor="ctr"/>
          <a:lstStyle/>
          <a:p>
            <a:pPr algn="ctr" eaLnBrk="0" hangingPunct="0">
              <a:defRPr/>
            </a:pPr>
            <a:endParaRPr lang="en-US">
              <a:latin typeface="Arial" pitchFamily="-97" charset="0"/>
              <a:ea typeface="ＭＳ Ｐゴシック" pitchFamily="-97" charset="-128"/>
              <a:cs typeface="ＭＳ Ｐゴシック" pitchFamily="-97" charset="-128"/>
            </a:endParaRPr>
          </a:p>
        </p:txBody>
      </p:sp>
      <p:sp>
        <p:nvSpPr>
          <p:cNvPr id="1030" name="Rectangle 6"/>
          <p:cNvSpPr>
            <a:spLocks noGrp="1" noChangeArrowheads="1"/>
          </p:cNvSpPr>
          <p:nvPr>
            <p:ph type="sldNum" sz="quarter" idx="4"/>
          </p:nvPr>
        </p:nvSpPr>
        <p:spPr bwMode="auto">
          <a:xfrm>
            <a:off x="4038600" y="6477000"/>
            <a:ext cx="1066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solidFill>
                  <a:schemeClr val="bg1"/>
                </a:solidFill>
                <a:latin typeface="Arial" pitchFamily="-97" charset="0"/>
                <a:ea typeface="ＭＳ Ｐゴシック" pitchFamily="-97" charset="-128"/>
                <a:cs typeface="ＭＳ Ｐゴシック" pitchFamily="-97" charset="-128"/>
              </a:defRPr>
            </a:lvl1pPr>
          </a:lstStyle>
          <a:p>
            <a:pPr>
              <a:defRPr/>
            </a:pPr>
            <a:fld id="{82085CD5-8B6D-455A-A840-C5A98D2C29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2pPr>
      <a:lvl3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3pPr>
      <a:lvl4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4pPr>
      <a:lvl5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5pPr>
      <a:lvl6pPr marL="4572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6pPr>
      <a:lvl7pPr marL="9144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7pPr>
      <a:lvl8pPr marL="13716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8pPr>
      <a:lvl9pPr marL="18288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3"/>
          <p:cNvSpPr>
            <a:spLocks noGrp="1"/>
          </p:cNvSpPr>
          <p:nvPr>
            <p:ph type="sldNum" sz="quarter" idx="10"/>
          </p:nvPr>
        </p:nvSpPr>
        <p:spPr>
          <a:noFill/>
        </p:spPr>
        <p:txBody>
          <a:bodyPr/>
          <a:lstStyle/>
          <a:p>
            <a:fld id="{0405FB5E-919A-41B4-8C15-31A8320628E9}" type="slidenum">
              <a:rPr lang="en-US" smtClean="0">
                <a:latin typeface="Arial" charset="0"/>
                <a:ea typeface="ＭＳ Ｐゴシック"/>
                <a:cs typeface="ＭＳ Ｐゴシック"/>
              </a:rPr>
              <a:pPr/>
              <a:t>1</a:t>
            </a:fld>
            <a:endParaRPr lang="en-US" smtClean="0">
              <a:latin typeface="Arial" charset="0"/>
              <a:ea typeface="ＭＳ Ｐゴシック"/>
              <a:cs typeface="ＭＳ Ｐゴシック"/>
            </a:endParaRPr>
          </a:p>
        </p:txBody>
      </p:sp>
      <p:sp>
        <p:nvSpPr>
          <p:cNvPr id="14338" name="Rectangle 2"/>
          <p:cNvSpPr>
            <a:spLocks noGrp="1" noChangeArrowheads="1"/>
          </p:cNvSpPr>
          <p:nvPr>
            <p:ph type="ctrTitle"/>
          </p:nvPr>
        </p:nvSpPr>
        <p:spPr>
          <a:xfrm>
            <a:off x="685800" y="2286000"/>
            <a:ext cx="7772400" cy="1143000"/>
          </a:xfrm>
        </p:spPr>
        <p:txBody>
          <a:bodyPr/>
          <a:lstStyle/>
          <a:p>
            <a:pPr eaLnBrk="1" hangingPunct="1"/>
            <a:r>
              <a:rPr lang="en-US" smtClean="0"/>
              <a:t>Epidemiology - Lecture #10</a:t>
            </a:r>
          </a:p>
        </p:txBody>
      </p:sp>
      <p:sp>
        <p:nvSpPr>
          <p:cNvPr id="14339" name="Rectangle 3"/>
          <p:cNvSpPr>
            <a:spLocks noGrp="1" noChangeArrowheads="1"/>
          </p:cNvSpPr>
          <p:nvPr>
            <p:ph type="subTitle" idx="1"/>
          </p:nvPr>
        </p:nvSpPr>
        <p:spPr/>
        <p:txBody>
          <a:bodyPr/>
          <a:lstStyle/>
          <a:p>
            <a:pPr eaLnBrk="1" hangingPunct="1"/>
            <a:r>
              <a:rPr lang="en-US" smtClean="0"/>
              <a:t>CHP 646 </a:t>
            </a:r>
          </a:p>
          <a:p>
            <a:pPr eaLnBrk="1" hangingPunct="1"/>
            <a:r>
              <a:rPr lang="en-US" smtClean="0"/>
              <a:t>Dr. Holly Gaff</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3"/>
          <p:cNvSpPr>
            <a:spLocks noGrp="1"/>
          </p:cNvSpPr>
          <p:nvPr>
            <p:ph type="sldNum" sz="quarter" idx="10"/>
          </p:nvPr>
        </p:nvSpPr>
        <p:spPr>
          <a:noFill/>
        </p:spPr>
        <p:txBody>
          <a:bodyPr/>
          <a:lstStyle/>
          <a:p>
            <a:fld id="{70B9597B-1EF8-47B5-B3D3-5FA46EA4F8A9}" type="slidenum">
              <a:rPr lang="en-US" smtClean="0">
                <a:latin typeface="Arial" charset="0"/>
                <a:ea typeface="ＭＳ Ｐゴシック"/>
                <a:cs typeface="ＭＳ Ｐゴシック"/>
              </a:rPr>
              <a:pPr/>
              <a:t>10</a:t>
            </a:fld>
            <a:endParaRPr lang="en-US" smtClean="0">
              <a:latin typeface="Arial" charset="0"/>
              <a:ea typeface="ＭＳ Ｐゴシック"/>
              <a:cs typeface="ＭＳ Ｐゴシック"/>
            </a:endParaRPr>
          </a:p>
        </p:txBody>
      </p:sp>
      <p:sp>
        <p:nvSpPr>
          <p:cNvPr id="24578" name="Rectangle 2"/>
          <p:cNvSpPr>
            <a:spLocks noGrp="1" noChangeArrowheads="1"/>
          </p:cNvSpPr>
          <p:nvPr>
            <p:ph type="title"/>
          </p:nvPr>
        </p:nvSpPr>
        <p:spPr/>
        <p:txBody>
          <a:bodyPr/>
          <a:lstStyle/>
          <a:p>
            <a:pPr eaLnBrk="1" hangingPunct="1"/>
            <a:r>
              <a:rPr lang="en-US" smtClean="0"/>
              <a:t>Interpreting Associations</a:t>
            </a:r>
          </a:p>
        </p:txBody>
      </p:sp>
      <p:pic>
        <p:nvPicPr>
          <p:cNvPr id="24579" name="Picture 4" descr="S03262-014-f005"/>
          <p:cNvPicPr>
            <a:picLocks noChangeAspect="1" noChangeArrowheads="1"/>
          </p:cNvPicPr>
          <p:nvPr/>
        </p:nvPicPr>
        <p:blipFill>
          <a:blip r:embed="rId2"/>
          <a:srcRect/>
          <a:stretch>
            <a:fillRect/>
          </a:stretch>
        </p:blipFill>
        <p:spPr bwMode="auto">
          <a:xfrm>
            <a:off x="1466850" y="1816100"/>
            <a:ext cx="6153150" cy="397668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3"/>
          <p:cNvSpPr>
            <a:spLocks noGrp="1"/>
          </p:cNvSpPr>
          <p:nvPr>
            <p:ph type="sldNum" sz="quarter" idx="10"/>
          </p:nvPr>
        </p:nvSpPr>
        <p:spPr>
          <a:noFill/>
        </p:spPr>
        <p:txBody>
          <a:bodyPr/>
          <a:lstStyle/>
          <a:p>
            <a:fld id="{93A3BE6D-B657-4372-A397-EE911975C5EA}" type="slidenum">
              <a:rPr lang="en-US" smtClean="0">
                <a:latin typeface="Arial" charset="0"/>
                <a:ea typeface="ＭＳ Ｐゴシック"/>
                <a:cs typeface="ＭＳ Ｐゴシック"/>
              </a:rPr>
              <a:pPr/>
              <a:t>11</a:t>
            </a:fld>
            <a:endParaRPr lang="en-US" smtClean="0">
              <a:latin typeface="Arial" charset="0"/>
              <a:ea typeface="ＭＳ Ｐゴシック"/>
              <a:cs typeface="ＭＳ Ｐゴシック"/>
            </a:endParaRPr>
          </a:p>
        </p:txBody>
      </p:sp>
      <p:sp>
        <p:nvSpPr>
          <p:cNvPr id="25602" name="Rectangle 2"/>
          <p:cNvSpPr>
            <a:spLocks noGrp="1" noChangeArrowheads="1"/>
          </p:cNvSpPr>
          <p:nvPr>
            <p:ph type="title"/>
          </p:nvPr>
        </p:nvSpPr>
        <p:spPr/>
        <p:txBody>
          <a:bodyPr/>
          <a:lstStyle/>
          <a:p>
            <a:pPr eaLnBrk="1" hangingPunct="1"/>
            <a:r>
              <a:rPr lang="en-US" smtClean="0"/>
              <a:t>Interpreting Associations</a:t>
            </a:r>
          </a:p>
        </p:txBody>
      </p:sp>
      <p:sp>
        <p:nvSpPr>
          <p:cNvPr id="25603" name="Rectangle 3"/>
          <p:cNvSpPr>
            <a:spLocks noGrp="1" noChangeArrowheads="1"/>
          </p:cNvSpPr>
          <p:nvPr>
            <p:ph type="body" idx="1"/>
          </p:nvPr>
        </p:nvSpPr>
        <p:spPr/>
        <p:txBody>
          <a:bodyPr/>
          <a:lstStyle/>
          <a:p>
            <a:pPr eaLnBrk="1" hangingPunct="1"/>
            <a:r>
              <a:rPr lang="en-US" smtClean="0"/>
              <a:t>Very hard</a:t>
            </a:r>
          </a:p>
          <a:p>
            <a:pPr eaLnBrk="1" hangingPunct="1"/>
            <a:r>
              <a:rPr lang="en-US" smtClean="0"/>
              <a:t>Very controversial</a:t>
            </a:r>
          </a:p>
          <a:p>
            <a:pPr eaLnBrk="1" hangingPunct="1"/>
            <a:r>
              <a:rPr lang="en-US" smtClean="0"/>
              <a:t>Very, very difficult to tease apart and identify root cause rather than confounding (noncausal) factors</a:t>
            </a:r>
          </a:p>
          <a:p>
            <a:pPr eaLnBrk="1" hangingPunct="1"/>
            <a:r>
              <a:rPr lang="en-US" smtClean="0"/>
              <a:t>Example: low-birth rate among female smokers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3"/>
          <p:cNvSpPr>
            <a:spLocks noGrp="1"/>
          </p:cNvSpPr>
          <p:nvPr>
            <p:ph type="sldNum" sz="quarter" idx="10"/>
          </p:nvPr>
        </p:nvSpPr>
        <p:spPr>
          <a:noFill/>
        </p:spPr>
        <p:txBody>
          <a:bodyPr/>
          <a:lstStyle/>
          <a:p>
            <a:fld id="{6D069C47-C891-49AA-AC7F-E964BA23BAEE}" type="slidenum">
              <a:rPr lang="en-US" smtClean="0">
                <a:latin typeface="Arial" charset="0"/>
                <a:ea typeface="ＭＳ Ｐゴシック"/>
                <a:cs typeface="ＭＳ Ｐゴシック"/>
              </a:rPr>
              <a:pPr/>
              <a:t>12</a:t>
            </a:fld>
            <a:endParaRPr lang="en-US" smtClean="0">
              <a:latin typeface="Arial" charset="0"/>
              <a:ea typeface="ＭＳ Ｐゴシック"/>
              <a:cs typeface="ＭＳ Ｐゴシック"/>
            </a:endParaRPr>
          </a:p>
        </p:txBody>
      </p:sp>
      <p:sp>
        <p:nvSpPr>
          <p:cNvPr id="26626" name="Rectangle 2"/>
          <p:cNvSpPr>
            <a:spLocks noGrp="1" noChangeArrowheads="1"/>
          </p:cNvSpPr>
          <p:nvPr>
            <p:ph type="title"/>
          </p:nvPr>
        </p:nvSpPr>
        <p:spPr/>
        <p:txBody>
          <a:bodyPr/>
          <a:lstStyle/>
          <a:p>
            <a:pPr eaLnBrk="1" hangingPunct="1"/>
            <a:r>
              <a:rPr lang="en-US" smtClean="0"/>
              <a:t>Types of causal relationships</a:t>
            </a:r>
          </a:p>
        </p:txBody>
      </p:sp>
      <p:sp>
        <p:nvSpPr>
          <p:cNvPr id="26627" name="Rectangle 3"/>
          <p:cNvSpPr>
            <a:spLocks noGrp="1" noChangeArrowheads="1"/>
          </p:cNvSpPr>
          <p:nvPr>
            <p:ph type="body" idx="1"/>
          </p:nvPr>
        </p:nvSpPr>
        <p:spPr/>
        <p:txBody>
          <a:bodyPr/>
          <a:lstStyle/>
          <a:p>
            <a:pPr eaLnBrk="1" hangingPunct="1"/>
            <a:r>
              <a:rPr lang="en-US" smtClean="0"/>
              <a:t>Necessary and sufficient</a:t>
            </a:r>
          </a:p>
          <a:p>
            <a:pPr eaLnBrk="1" hangingPunct="1"/>
            <a:r>
              <a:rPr lang="en-US" smtClean="0"/>
              <a:t>Necessary, but not sufficient</a:t>
            </a:r>
          </a:p>
          <a:p>
            <a:pPr eaLnBrk="1" hangingPunct="1"/>
            <a:r>
              <a:rPr lang="en-US" smtClean="0"/>
              <a:t>Sufficient, but not necessary</a:t>
            </a:r>
          </a:p>
          <a:p>
            <a:pPr eaLnBrk="1" hangingPunct="1"/>
            <a:r>
              <a:rPr lang="en-US" smtClean="0"/>
              <a:t>Neither sufficient nor necessary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3"/>
          <p:cNvSpPr>
            <a:spLocks noGrp="1"/>
          </p:cNvSpPr>
          <p:nvPr>
            <p:ph type="sldNum" sz="quarter" idx="10"/>
          </p:nvPr>
        </p:nvSpPr>
        <p:spPr>
          <a:noFill/>
        </p:spPr>
        <p:txBody>
          <a:bodyPr/>
          <a:lstStyle/>
          <a:p>
            <a:fld id="{BE0C9818-4414-40F2-911B-FBE1FA4D46C8}" type="slidenum">
              <a:rPr lang="en-US" smtClean="0">
                <a:latin typeface="Arial" charset="0"/>
                <a:ea typeface="ＭＳ Ｐゴシック"/>
                <a:cs typeface="ＭＳ Ｐゴシック"/>
              </a:rPr>
              <a:pPr/>
              <a:t>13</a:t>
            </a:fld>
            <a:endParaRPr lang="en-US" smtClean="0">
              <a:latin typeface="Arial" charset="0"/>
              <a:ea typeface="ＭＳ Ｐゴシック"/>
              <a:cs typeface="ＭＳ Ｐゴシック"/>
            </a:endParaRPr>
          </a:p>
        </p:txBody>
      </p:sp>
      <p:sp>
        <p:nvSpPr>
          <p:cNvPr id="27650" name="Rectangle 2"/>
          <p:cNvSpPr>
            <a:spLocks noGrp="1" noChangeArrowheads="1"/>
          </p:cNvSpPr>
          <p:nvPr>
            <p:ph type="title"/>
          </p:nvPr>
        </p:nvSpPr>
        <p:spPr/>
        <p:txBody>
          <a:bodyPr/>
          <a:lstStyle/>
          <a:p>
            <a:pPr eaLnBrk="1" hangingPunct="1"/>
            <a:r>
              <a:rPr lang="en-US" smtClean="0"/>
              <a:t>Necessary and Sufficient</a:t>
            </a:r>
          </a:p>
        </p:txBody>
      </p:sp>
      <p:sp>
        <p:nvSpPr>
          <p:cNvPr id="27651" name="Rectangle 3"/>
          <p:cNvSpPr>
            <a:spLocks noGrp="1" noChangeArrowheads="1"/>
          </p:cNvSpPr>
          <p:nvPr>
            <p:ph type="body" idx="1"/>
          </p:nvPr>
        </p:nvSpPr>
        <p:spPr/>
        <p:txBody>
          <a:bodyPr/>
          <a:lstStyle/>
          <a:p>
            <a:pPr eaLnBrk="1" hangingPunct="1"/>
            <a:r>
              <a:rPr lang="en-US" smtClean="0"/>
              <a:t>Without factor, a disease will never develop (necessary)</a:t>
            </a:r>
          </a:p>
          <a:p>
            <a:pPr eaLnBrk="1" hangingPunct="1"/>
            <a:r>
              <a:rPr lang="en-US" smtClean="0"/>
              <a:t>With factor, a disease will always develop (sufficient)</a:t>
            </a:r>
          </a:p>
          <a:p>
            <a:pPr eaLnBrk="1" hangingPunct="1"/>
            <a:r>
              <a:rPr lang="en-US" smtClean="0"/>
              <a:t>Examples: rarely occurs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3"/>
          <p:cNvSpPr>
            <a:spLocks noGrp="1"/>
          </p:cNvSpPr>
          <p:nvPr>
            <p:ph type="sldNum" sz="quarter" idx="10"/>
          </p:nvPr>
        </p:nvSpPr>
        <p:spPr>
          <a:noFill/>
        </p:spPr>
        <p:txBody>
          <a:bodyPr/>
          <a:lstStyle/>
          <a:p>
            <a:fld id="{40708BF7-EFBF-438B-8116-E517E4B0DCB5}" type="slidenum">
              <a:rPr lang="en-US" smtClean="0">
                <a:latin typeface="Arial" charset="0"/>
                <a:ea typeface="ＭＳ Ｐゴシック"/>
                <a:cs typeface="ＭＳ Ｐゴシック"/>
              </a:rPr>
              <a:pPr/>
              <a:t>14</a:t>
            </a:fld>
            <a:endParaRPr lang="en-US" smtClean="0">
              <a:latin typeface="Arial" charset="0"/>
              <a:ea typeface="ＭＳ Ｐゴシック"/>
              <a:cs typeface="ＭＳ Ｐゴシック"/>
            </a:endParaRPr>
          </a:p>
        </p:txBody>
      </p:sp>
      <p:sp>
        <p:nvSpPr>
          <p:cNvPr id="28674" name="Rectangle 2"/>
          <p:cNvSpPr>
            <a:spLocks noGrp="1" noChangeArrowheads="1"/>
          </p:cNvSpPr>
          <p:nvPr>
            <p:ph type="title"/>
          </p:nvPr>
        </p:nvSpPr>
        <p:spPr/>
        <p:txBody>
          <a:bodyPr/>
          <a:lstStyle/>
          <a:p>
            <a:pPr eaLnBrk="1" hangingPunct="1"/>
            <a:r>
              <a:rPr lang="en-US" smtClean="0"/>
              <a:t>Necessary, but not Sufficient</a:t>
            </a:r>
          </a:p>
        </p:txBody>
      </p:sp>
      <p:sp>
        <p:nvSpPr>
          <p:cNvPr id="28675" name="Rectangle 3"/>
          <p:cNvSpPr>
            <a:spLocks noGrp="1" noChangeArrowheads="1"/>
          </p:cNvSpPr>
          <p:nvPr>
            <p:ph type="body" idx="1"/>
          </p:nvPr>
        </p:nvSpPr>
        <p:spPr/>
        <p:txBody>
          <a:bodyPr/>
          <a:lstStyle/>
          <a:p>
            <a:pPr eaLnBrk="1" hangingPunct="1"/>
            <a:r>
              <a:rPr lang="en-US" smtClean="0"/>
              <a:t>Without factor, a disease will never develop (necessary)</a:t>
            </a:r>
          </a:p>
          <a:p>
            <a:pPr eaLnBrk="1" hangingPunct="1"/>
            <a:r>
              <a:rPr lang="en-US" smtClean="0"/>
              <a:t>With factor, a disease will not develop (not sufficient) - other factors are required</a:t>
            </a:r>
          </a:p>
          <a:p>
            <a:pPr eaLnBrk="1" hangingPunct="1"/>
            <a:r>
              <a:rPr lang="en-US" smtClean="0"/>
              <a:t>Examples: most infectious diseases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3"/>
          <p:cNvSpPr>
            <a:spLocks noGrp="1"/>
          </p:cNvSpPr>
          <p:nvPr>
            <p:ph type="sldNum" sz="quarter" idx="10"/>
          </p:nvPr>
        </p:nvSpPr>
        <p:spPr>
          <a:noFill/>
        </p:spPr>
        <p:txBody>
          <a:bodyPr/>
          <a:lstStyle/>
          <a:p>
            <a:fld id="{CCAD5E1F-470D-4B59-B59F-FE23567D1F16}" type="slidenum">
              <a:rPr lang="en-US" smtClean="0">
                <a:latin typeface="Arial" charset="0"/>
                <a:ea typeface="ＭＳ Ｐゴシック"/>
                <a:cs typeface="ＭＳ Ｐゴシック"/>
              </a:rPr>
              <a:pPr/>
              <a:t>15</a:t>
            </a:fld>
            <a:endParaRPr lang="en-US" smtClean="0">
              <a:latin typeface="Arial" charset="0"/>
              <a:ea typeface="ＭＳ Ｐゴシック"/>
              <a:cs typeface="ＭＳ Ｐゴシック"/>
            </a:endParaRPr>
          </a:p>
        </p:txBody>
      </p:sp>
      <p:sp>
        <p:nvSpPr>
          <p:cNvPr id="29698" name="Rectangle 2"/>
          <p:cNvSpPr>
            <a:spLocks noGrp="1" noChangeArrowheads="1"/>
          </p:cNvSpPr>
          <p:nvPr>
            <p:ph type="title"/>
          </p:nvPr>
        </p:nvSpPr>
        <p:spPr/>
        <p:txBody>
          <a:bodyPr/>
          <a:lstStyle/>
          <a:p>
            <a:pPr eaLnBrk="1" hangingPunct="1"/>
            <a:r>
              <a:rPr lang="en-US" smtClean="0"/>
              <a:t>Sufficient, but not Necessary</a:t>
            </a:r>
          </a:p>
        </p:txBody>
      </p:sp>
      <p:sp>
        <p:nvSpPr>
          <p:cNvPr id="29699" name="Rectangle 3"/>
          <p:cNvSpPr>
            <a:spLocks noGrp="1" noChangeArrowheads="1"/>
          </p:cNvSpPr>
          <p:nvPr>
            <p:ph type="body" idx="1"/>
          </p:nvPr>
        </p:nvSpPr>
        <p:spPr/>
        <p:txBody>
          <a:bodyPr/>
          <a:lstStyle/>
          <a:p>
            <a:pPr eaLnBrk="1" hangingPunct="1"/>
            <a:r>
              <a:rPr lang="en-US" smtClean="0"/>
              <a:t>Without factor, a disease may or may not develop (not necessary)</a:t>
            </a:r>
          </a:p>
          <a:p>
            <a:pPr eaLnBrk="1" hangingPunct="1"/>
            <a:r>
              <a:rPr lang="en-US" smtClean="0"/>
              <a:t>With factor, a disease will always develop (sufficient)</a:t>
            </a:r>
          </a:p>
          <a:p>
            <a:pPr eaLnBrk="1" hangingPunct="1"/>
            <a:r>
              <a:rPr lang="en-US" smtClean="0"/>
              <a:t>Examples: maybe some radiation related cancers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0"/>
          </p:nvPr>
        </p:nvSpPr>
        <p:spPr>
          <a:noFill/>
        </p:spPr>
        <p:txBody>
          <a:bodyPr/>
          <a:lstStyle/>
          <a:p>
            <a:fld id="{042DD4D2-9520-4B98-B287-6A30560EDB6C}" type="slidenum">
              <a:rPr lang="en-US" smtClean="0">
                <a:latin typeface="Arial" charset="0"/>
                <a:ea typeface="ＭＳ Ｐゴシック"/>
                <a:cs typeface="ＭＳ Ｐゴシック"/>
              </a:rPr>
              <a:pPr/>
              <a:t>16</a:t>
            </a:fld>
            <a:endParaRPr lang="en-US" smtClean="0">
              <a:latin typeface="Arial" charset="0"/>
              <a:ea typeface="ＭＳ Ｐゴシック"/>
              <a:cs typeface="ＭＳ Ｐゴシック"/>
            </a:endParaRPr>
          </a:p>
        </p:txBody>
      </p:sp>
      <p:sp>
        <p:nvSpPr>
          <p:cNvPr id="30722" name="Rectangle 2"/>
          <p:cNvSpPr>
            <a:spLocks noGrp="1" noChangeArrowheads="1"/>
          </p:cNvSpPr>
          <p:nvPr>
            <p:ph type="title"/>
          </p:nvPr>
        </p:nvSpPr>
        <p:spPr/>
        <p:txBody>
          <a:bodyPr/>
          <a:lstStyle/>
          <a:p>
            <a:pPr eaLnBrk="1" hangingPunct="1"/>
            <a:r>
              <a:rPr lang="en-US" smtClean="0"/>
              <a:t>Neither Sufficient nor  Necessary</a:t>
            </a:r>
          </a:p>
        </p:txBody>
      </p:sp>
      <p:sp>
        <p:nvSpPr>
          <p:cNvPr id="30723" name="Rectangle 3"/>
          <p:cNvSpPr>
            <a:spLocks noGrp="1" noChangeArrowheads="1"/>
          </p:cNvSpPr>
          <p:nvPr>
            <p:ph type="body" idx="1"/>
          </p:nvPr>
        </p:nvSpPr>
        <p:spPr/>
        <p:txBody>
          <a:bodyPr/>
          <a:lstStyle/>
          <a:p>
            <a:pPr eaLnBrk="1" hangingPunct="1"/>
            <a:r>
              <a:rPr lang="en-US" smtClean="0"/>
              <a:t>Without factor, a disease may or may not develop (not necessary)</a:t>
            </a:r>
          </a:p>
          <a:p>
            <a:pPr eaLnBrk="1" hangingPunct="1"/>
            <a:r>
              <a:rPr lang="en-US" smtClean="0"/>
              <a:t>With factor, a disease may or may not develop (not sufficient)</a:t>
            </a:r>
          </a:p>
          <a:p>
            <a:pPr eaLnBrk="1" hangingPunct="1"/>
            <a:r>
              <a:rPr lang="en-US" smtClean="0"/>
              <a:t>Examples: most chronic diseases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0"/>
          </p:nvPr>
        </p:nvSpPr>
        <p:spPr>
          <a:noFill/>
        </p:spPr>
        <p:txBody>
          <a:bodyPr/>
          <a:lstStyle/>
          <a:p>
            <a:fld id="{99694F5E-DE85-40D3-B9B0-4437953301AE}" type="slidenum">
              <a:rPr lang="en-US" smtClean="0">
                <a:latin typeface="Arial" charset="0"/>
                <a:ea typeface="ＭＳ Ｐゴシック"/>
                <a:cs typeface="ＭＳ Ｐゴシック"/>
              </a:rPr>
              <a:pPr/>
              <a:t>17</a:t>
            </a:fld>
            <a:endParaRPr lang="en-US" smtClean="0">
              <a:latin typeface="Arial" charset="0"/>
              <a:ea typeface="ＭＳ Ｐゴシック"/>
              <a:cs typeface="ＭＳ Ｐゴシック"/>
            </a:endParaRPr>
          </a:p>
        </p:txBody>
      </p:sp>
      <p:sp>
        <p:nvSpPr>
          <p:cNvPr id="31746" name="Rectangle 2"/>
          <p:cNvSpPr>
            <a:spLocks noGrp="1" noChangeArrowheads="1"/>
          </p:cNvSpPr>
          <p:nvPr>
            <p:ph type="title"/>
          </p:nvPr>
        </p:nvSpPr>
        <p:spPr/>
        <p:txBody>
          <a:bodyPr/>
          <a:lstStyle/>
          <a:p>
            <a:pPr eaLnBrk="1" hangingPunct="1"/>
            <a:r>
              <a:rPr lang="en-US" smtClean="0"/>
              <a:t>Guidelines for causality</a:t>
            </a:r>
          </a:p>
        </p:txBody>
      </p:sp>
      <p:sp>
        <p:nvSpPr>
          <p:cNvPr id="31747" name="Rectangle 3"/>
          <p:cNvSpPr>
            <a:spLocks noGrp="1" noChangeArrowheads="1"/>
          </p:cNvSpPr>
          <p:nvPr>
            <p:ph type="body" idx="1"/>
          </p:nvPr>
        </p:nvSpPr>
        <p:spPr/>
        <p:txBody>
          <a:bodyPr/>
          <a:lstStyle/>
          <a:p>
            <a:pPr marL="609600" indent="-609600" eaLnBrk="1" hangingPunct="1">
              <a:buFontTx/>
              <a:buAutoNum type="arabicPeriod"/>
            </a:pPr>
            <a:r>
              <a:rPr lang="en-US" smtClean="0"/>
              <a:t>Temporal relationship</a:t>
            </a:r>
          </a:p>
          <a:p>
            <a:pPr marL="990600" lvl="1" indent="-533400" eaLnBrk="1" hangingPunct="1">
              <a:buFont typeface="Arial" charset="0"/>
              <a:buChar char="•"/>
            </a:pPr>
            <a:r>
              <a:rPr lang="en-US" smtClean="0"/>
              <a:t>Exposure BEFORE disease</a:t>
            </a:r>
          </a:p>
          <a:p>
            <a:pPr marL="990600" lvl="1" indent="-533400" eaLnBrk="1" hangingPunct="1">
              <a:buFont typeface="Arial" charset="0"/>
              <a:buChar char="•"/>
            </a:pPr>
            <a:r>
              <a:rPr lang="en-US" smtClean="0"/>
              <a:t>Disease occurrence logical with standard progression, e.g., after latent period</a:t>
            </a:r>
          </a:p>
          <a:p>
            <a:pPr marL="990600" lvl="1" indent="-533400" eaLnBrk="1" hangingPunct="1">
              <a:buFont typeface="Arial" charset="0"/>
              <a:buChar char="•"/>
            </a:pPr>
            <a:r>
              <a:rPr lang="en-US" smtClean="0"/>
              <a:t>Easiest with prospective cohort studies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0"/>
          </p:nvPr>
        </p:nvSpPr>
        <p:spPr>
          <a:noFill/>
        </p:spPr>
        <p:txBody>
          <a:bodyPr/>
          <a:lstStyle/>
          <a:p>
            <a:fld id="{4C910DC4-078A-457D-8D7E-1A4714FD39E0}" type="slidenum">
              <a:rPr lang="en-US" smtClean="0">
                <a:latin typeface="Arial" charset="0"/>
                <a:ea typeface="ＭＳ Ｐゴシック"/>
                <a:cs typeface="ＭＳ Ｐゴシック"/>
              </a:rPr>
              <a:pPr/>
              <a:t>18</a:t>
            </a:fld>
            <a:endParaRPr lang="en-US" smtClean="0">
              <a:latin typeface="Arial" charset="0"/>
              <a:ea typeface="ＭＳ Ｐゴシック"/>
              <a:cs typeface="ＭＳ Ｐゴシック"/>
            </a:endParaRPr>
          </a:p>
        </p:txBody>
      </p:sp>
      <p:sp>
        <p:nvSpPr>
          <p:cNvPr id="32770" name="Rectangle 2"/>
          <p:cNvSpPr>
            <a:spLocks noGrp="1" noChangeArrowheads="1"/>
          </p:cNvSpPr>
          <p:nvPr>
            <p:ph type="title"/>
          </p:nvPr>
        </p:nvSpPr>
        <p:spPr/>
        <p:txBody>
          <a:bodyPr/>
          <a:lstStyle/>
          <a:p>
            <a:pPr eaLnBrk="1" hangingPunct="1"/>
            <a:r>
              <a:rPr lang="en-US" smtClean="0"/>
              <a:t>Guidelines for causality</a:t>
            </a:r>
          </a:p>
        </p:txBody>
      </p:sp>
      <p:sp>
        <p:nvSpPr>
          <p:cNvPr id="32771" name="Rectangle 3"/>
          <p:cNvSpPr>
            <a:spLocks noGrp="1" noChangeArrowheads="1"/>
          </p:cNvSpPr>
          <p:nvPr>
            <p:ph type="body" idx="1"/>
          </p:nvPr>
        </p:nvSpPr>
        <p:spPr/>
        <p:txBody>
          <a:bodyPr/>
          <a:lstStyle/>
          <a:p>
            <a:pPr marL="609600" indent="-609600" eaLnBrk="1" hangingPunct="1">
              <a:buFontTx/>
              <a:buAutoNum type="arabicPeriod" startAt="2"/>
            </a:pPr>
            <a:r>
              <a:rPr lang="en-US" smtClean="0"/>
              <a:t>Strength of association</a:t>
            </a:r>
          </a:p>
          <a:p>
            <a:pPr marL="990600" lvl="1" indent="-533400" eaLnBrk="1" hangingPunct="1">
              <a:buFont typeface="Arial" charset="0"/>
              <a:buChar char="•"/>
            </a:pPr>
            <a:r>
              <a:rPr lang="en-US" smtClean="0"/>
              <a:t>Measured by relative risk and/or odds ratio</a:t>
            </a:r>
          </a:p>
          <a:p>
            <a:pPr marL="609600" indent="-609600" eaLnBrk="1" hangingPunct="1">
              <a:buFontTx/>
              <a:buAutoNum type="arabicPeriod" startAt="3"/>
            </a:pPr>
            <a:r>
              <a:rPr lang="en-US" smtClean="0"/>
              <a:t>Dose-response relationship</a:t>
            </a:r>
          </a:p>
          <a:p>
            <a:pPr marL="990600" lvl="1" indent="-533400" eaLnBrk="1" hangingPunct="1">
              <a:buFont typeface="Arial" charset="0"/>
              <a:buChar char="•"/>
            </a:pPr>
            <a:r>
              <a:rPr lang="en-US" smtClean="0"/>
              <a:t>As exposure increases, risk of disease increases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0"/>
          </p:nvPr>
        </p:nvSpPr>
        <p:spPr>
          <a:noFill/>
        </p:spPr>
        <p:txBody>
          <a:bodyPr/>
          <a:lstStyle/>
          <a:p>
            <a:fld id="{0E90AD10-28EB-4E6F-B80C-2F3FA03022E0}" type="slidenum">
              <a:rPr lang="en-US" smtClean="0">
                <a:latin typeface="Arial" charset="0"/>
                <a:ea typeface="ＭＳ Ｐゴシック"/>
                <a:cs typeface="ＭＳ Ｐゴシック"/>
              </a:rPr>
              <a:pPr/>
              <a:t>19</a:t>
            </a:fld>
            <a:endParaRPr lang="en-US" smtClean="0">
              <a:latin typeface="Arial" charset="0"/>
              <a:ea typeface="ＭＳ Ｐゴシック"/>
              <a:cs typeface="ＭＳ Ｐゴシック"/>
            </a:endParaRPr>
          </a:p>
        </p:txBody>
      </p:sp>
      <p:sp>
        <p:nvSpPr>
          <p:cNvPr id="33794" name="Rectangle 2"/>
          <p:cNvSpPr>
            <a:spLocks noGrp="1" noChangeArrowheads="1"/>
          </p:cNvSpPr>
          <p:nvPr>
            <p:ph type="title"/>
          </p:nvPr>
        </p:nvSpPr>
        <p:spPr/>
        <p:txBody>
          <a:bodyPr/>
          <a:lstStyle/>
          <a:p>
            <a:pPr eaLnBrk="1" hangingPunct="1"/>
            <a:r>
              <a:rPr lang="en-US" smtClean="0"/>
              <a:t>Guidelines for causality</a:t>
            </a:r>
          </a:p>
        </p:txBody>
      </p:sp>
      <p:sp>
        <p:nvSpPr>
          <p:cNvPr id="33795" name="Rectangle 3"/>
          <p:cNvSpPr>
            <a:spLocks noGrp="1" noChangeArrowheads="1"/>
          </p:cNvSpPr>
          <p:nvPr>
            <p:ph type="body" idx="1"/>
          </p:nvPr>
        </p:nvSpPr>
        <p:spPr/>
        <p:txBody>
          <a:bodyPr/>
          <a:lstStyle/>
          <a:p>
            <a:pPr marL="609600" indent="-609600" eaLnBrk="1" hangingPunct="1">
              <a:buFontTx/>
              <a:buAutoNum type="arabicPeriod" startAt="4"/>
            </a:pPr>
            <a:r>
              <a:rPr lang="en-US" smtClean="0"/>
              <a:t>Replication of findings</a:t>
            </a:r>
          </a:p>
          <a:p>
            <a:pPr marL="990600" lvl="1" indent="-533400" eaLnBrk="1" hangingPunct="1">
              <a:buFont typeface="Arial" charset="0"/>
              <a:buChar char="•"/>
            </a:pPr>
            <a:r>
              <a:rPr lang="en-US" smtClean="0"/>
              <a:t>Consistent across different studies with different populations</a:t>
            </a:r>
          </a:p>
          <a:p>
            <a:pPr marL="990600" lvl="1" indent="-533400" eaLnBrk="1" hangingPunct="1">
              <a:buFont typeface="Arial" charset="0"/>
              <a:buChar char="•"/>
            </a:pPr>
            <a:r>
              <a:rPr lang="en-US" smtClean="0"/>
              <a:t>Generalizability</a:t>
            </a:r>
          </a:p>
          <a:p>
            <a:pPr marL="609600" indent="-609600" eaLnBrk="1" hangingPunct="1">
              <a:buFontTx/>
              <a:buAutoNum type="arabicPeriod" startAt="5"/>
            </a:pPr>
            <a:r>
              <a:rPr lang="en-US" smtClean="0"/>
              <a:t>Biologic plausibility</a:t>
            </a:r>
          </a:p>
          <a:p>
            <a:pPr marL="990600" lvl="1" indent="-533400" eaLnBrk="1" hangingPunct="1">
              <a:buFont typeface="Arial" charset="0"/>
              <a:buChar char="•"/>
            </a:pPr>
            <a:r>
              <a:rPr lang="en-US" smtClean="0"/>
              <a:t>Seek consistency of epidemiological findings with known biology</a:t>
            </a:r>
          </a:p>
          <a:p>
            <a:pPr marL="990600" lvl="1" indent="-533400" eaLnBrk="1" hangingPunct="1">
              <a:buFont typeface="Arial" charset="0"/>
              <a:buChar char="•"/>
            </a:pPr>
            <a:r>
              <a:rPr lang="en-US" smtClean="0"/>
              <a:t>Sometimes limits advances!!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a:spLocks noGrp="1"/>
          </p:cNvSpPr>
          <p:nvPr>
            <p:ph type="sldNum" sz="quarter" idx="10"/>
          </p:nvPr>
        </p:nvSpPr>
        <p:spPr>
          <a:noFill/>
        </p:spPr>
        <p:txBody>
          <a:bodyPr/>
          <a:lstStyle/>
          <a:p>
            <a:fld id="{7C5CF7B0-D2E0-4B9C-98C6-EDD80E4F8371}" type="slidenum">
              <a:rPr lang="en-US" smtClean="0">
                <a:latin typeface="Arial" charset="0"/>
                <a:ea typeface="ＭＳ Ｐゴシック"/>
                <a:cs typeface="ＭＳ Ｐゴシック"/>
              </a:rPr>
              <a:pPr/>
              <a:t>2</a:t>
            </a:fld>
            <a:endParaRPr lang="en-US" smtClean="0">
              <a:latin typeface="Arial" charset="0"/>
              <a:ea typeface="ＭＳ Ｐゴシック"/>
              <a:cs typeface="ＭＳ Ｐゴシック"/>
            </a:endParaRPr>
          </a:p>
        </p:txBody>
      </p:sp>
      <p:sp>
        <p:nvSpPr>
          <p:cNvPr id="16386" name="Rectangle 2"/>
          <p:cNvSpPr>
            <a:spLocks noGrp="1" noChangeArrowheads="1"/>
          </p:cNvSpPr>
          <p:nvPr>
            <p:ph type="title"/>
          </p:nvPr>
        </p:nvSpPr>
        <p:spPr/>
        <p:txBody>
          <a:bodyPr/>
          <a:lstStyle/>
          <a:p>
            <a:pPr eaLnBrk="1" hangingPunct="1"/>
            <a:r>
              <a:rPr lang="en-US" smtClean="0"/>
              <a:t>Lecture Overview</a:t>
            </a:r>
          </a:p>
        </p:txBody>
      </p:sp>
      <p:sp>
        <p:nvSpPr>
          <p:cNvPr id="16387" name="Rectangle 3"/>
          <p:cNvSpPr>
            <a:spLocks noGrp="1" noChangeArrowheads="1"/>
          </p:cNvSpPr>
          <p:nvPr>
            <p:ph type="body" idx="1"/>
          </p:nvPr>
        </p:nvSpPr>
        <p:spPr>
          <a:xfrm>
            <a:off x="685800" y="1905000"/>
            <a:ext cx="7772400" cy="4114800"/>
          </a:xfrm>
        </p:spPr>
        <p:txBody>
          <a:bodyPr/>
          <a:lstStyle/>
          <a:p>
            <a:pPr eaLnBrk="1" hangingPunct="1"/>
            <a:r>
              <a:rPr lang="en-US" smtClean="0"/>
              <a:t>Gordis - Chapter 14</a:t>
            </a:r>
          </a:p>
          <a:p>
            <a:pPr lvl="1" eaLnBrk="1" hangingPunct="1"/>
            <a:r>
              <a:rPr lang="en-US" smtClean="0"/>
              <a:t>Inference</a:t>
            </a:r>
          </a:p>
          <a:p>
            <a:pPr eaLnBrk="1" hangingPunct="1">
              <a:lnSpc>
                <a:spcPct val="90000"/>
              </a:lnSpc>
            </a:pPr>
            <a:r>
              <a:rPr lang="en-US" smtClean="0"/>
              <a:t>Gordis Chapter 15</a:t>
            </a:r>
          </a:p>
          <a:p>
            <a:pPr lvl="1" eaLnBrk="1" hangingPunct="1">
              <a:lnSpc>
                <a:spcPct val="90000"/>
              </a:lnSpc>
            </a:pPr>
            <a:r>
              <a:rPr lang="en-US" smtClean="0"/>
              <a:t>Bias, confounding and interaction</a:t>
            </a:r>
          </a:p>
          <a:p>
            <a:pPr eaLnBrk="1" hangingPunct="1">
              <a:lnSpc>
                <a:spcPct val="90000"/>
              </a:lnSpc>
            </a:pPr>
            <a:r>
              <a:rPr lang="en-US" smtClean="0"/>
              <a:t>Gordis - Chapter 16</a:t>
            </a:r>
          </a:p>
          <a:p>
            <a:pPr lvl="1" eaLnBrk="1" hangingPunct="1">
              <a:lnSpc>
                <a:spcPct val="90000"/>
              </a:lnSpc>
            </a:pPr>
            <a:r>
              <a:rPr lang="en-US" smtClean="0"/>
              <a:t>Genetic and environmental factors</a:t>
            </a:r>
          </a:p>
          <a:p>
            <a:pPr eaLnBrk="1" hangingPunct="1">
              <a:lnSpc>
                <a:spcPct val="90000"/>
              </a:lnSpc>
            </a:pPr>
            <a:r>
              <a:rPr lang="en-US" smtClean="0"/>
              <a:t>Brief overview of adjusting RR and 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0"/>
          </p:nvPr>
        </p:nvSpPr>
        <p:spPr>
          <a:noFill/>
        </p:spPr>
        <p:txBody>
          <a:bodyPr/>
          <a:lstStyle/>
          <a:p>
            <a:fld id="{4B7A16B4-9C7F-4F59-81BE-2601054D3C36}" type="slidenum">
              <a:rPr lang="en-US" smtClean="0">
                <a:latin typeface="Arial" charset="0"/>
                <a:ea typeface="ＭＳ Ｐゴシック"/>
                <a:cs typeface="ＭＳ Ｐゴシック"/>
              </a:rPr>
              <a:pPr/>
              <a:t>20</a:t>
            </a:fld>
            <a:endParaRPr lang="en-US" smtClean="0">
              <a:latin typeface="Arial" charset="0"/>
              <a:ea typeface="ＭＳ Ｐゴシック"/>
              <a:cs typeface="ＭＳ Ｐゴシック"/>
            </a:endParaRPr>
          </a:p>
        </p:txBody>
      </p:sp>
      <p:sp>
        <p:nvSpPr>
          <p:cNvPr id="34818" name="Rectangle 2"/>
          <p:cNvSpPr>
            <a:spLocks noGrp="1" noChangeArrowheads="1"/>
          </p:cNvSpPr>
          <p:nvPr>
            <p:ph type="title"/>
          </p:nvPr>
        </p:nvSpPr>
        <p:spPr/>
        <p:txBody>
          <a:bodyPr/>
          <a:lstStyle/>
          <a:p>
            <a:pPr eaLnBrk="1" hangingPunct="1"/>
            <a:r>
              <a:rPr lang="en-US" smtClean="0"/>
              <a:t>Guidelines for causality</a:t>
            </a:r>
          </a:p>
        </p:txBody>
      </p:sp>
      <p:sp>
        <p:nvSpPr>
          <p:cNvPr id="34819" name="Rectangle 3"/>
          <p:cNvSpPr>
            <a:spLocks noGrp="1" noChangeArrowheads="1"/>
          </p:cNvSpPr>
          <p:nvPr>
            <p:ph type="body" idx="1"/>
          </p:nvPr>
        </p:nvSpPr>
        <p:spPr/>
        <p:txBody>
          <a:bodyPr/>
          <a:lstStyle/>
          <a:p>
            <a:pPr marL="609600" indent="-609600" eaLnBrk="1" hangingPunct="1">
              <a:buFontTx/>
              <a:buAutoNum type="arabicPeriod" startAt="6"/>
            </a:pPr>
            <a:r>
              <a:rPr lang="en-US" smtClean="0"/>
              <a:t>Consideration of alternative explanations</a:t>
            </a:r>
          </a:p>
          <a:p>
            <a:pPr marL="990600" lvl="1" indent="-533400" eaLnBrk="1" hangingPunct="1">
              <a:buFont typeface="Arial" charset="0"/>
              <a:buChar char="•"/>
            </a:pPr>
            <a:r>
              <a:rPr lang="en-US" smtClean="0"/>
              <a:t>Rule out other possible alternatives</a:t>
            </a:r>
          </a:p>
          <a:p>
            <a:pPr marL="609600" indent="-609600" eaLnBrk="1" hangingPunct="1">
              <a:buFontTx/>
              <a:buAutoNum type="arabicPeriod" startAt="6"/>
            </a:pPr>
            <a:r>
              <a:rPr lang="en-US" smtClean="0"/>
              <a:t>Cessation of exposure</a:t>
            </a:r>
          </a:p>
          <a:p>
            <a:pPr marL="990600" lvl="1" indent="-533400" eaLnBrk="1" hangingPunct="1">
              <a:buFont typeface="Arial" charset="0"/>
              <a:buChar char="•"/>
            </a:pPr>
            <a:r>
              <a:rPr lang="en-US" smtClean="0"/>
              <a:t>If exposure stops, does risk decrease?</a:t>
            </a:r>
          </a:p>
          <a:p>
            <a:pPr marL="990600" lvl="1" indent="-533400" eaLnBrk="1" hangingPunct="1">
              <a:buFont typeface="Arial" charset="0"/>
              <a:buChar char="•"/>
            </a:pPr>
            <a:r>
              <a:rPr lang="en-US" smtClean="0"/>
              <a:t>Not always possible if process if irreversible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0"/>
          </p:nvPr>
        </p:nvSpPr>
        <p:spPr>
          <a:noFill/>
        </p:spPr>
        <p:txBody>
          <a:bodyPr/>
          <a:lstStyle/>
          <a:p>
            <a:fld id="{E1B504F3-3D91-486A-AAAD-F5223AFF4B87}" type="slidenum">
              <a:rPr lang="en-US" smtClean="0">
                <a:latin typeface="Arial" charset="0"/>
                <a:ea typeface="ＭＳ Ｐゴシック"/>
                <a:cs typeface="ＭＳ Ｐゴシック"/>
              </a:rPr>
              <a:pPr/>
              <a:t>21</a:t>
            </a:fld>
            <a:endParaRPr lang="en-US" smtClean="0">
              <a:latin typeface="Arial" charset="0"/>
              <a:ea typeface="ＭＳ Ｐゴシック"/>
              <a:cs typeface="ＭＳ Ｐゴシック"/>
            </a:endParaRPr>
          </a:p>
        </p:txBody>
      </p:sp>
      <p:sp>
        <p:nvSpPr>
          <p:cNvPr id="35842" name="Rectangle 2"/>
          <p:cNvSpPr>
            <a:spLocks noGrp="1" noChangeArrowheads="1"/>
          </p:cNvSpPr>
          <p:nvPr>
            <p:ph type="title"/>
          </p:nvPr>
        </p:nvSpPr>
        <p:spPr/>
        <p:txBody>
          <a:bodyPr/>
          <a:lstStyle/>
          <a:p>
            <a:pPr eaLnBrk="1" hangingPunct="1"/>
            <a:r>
              <a:rPr lang="en-US" smtClean="0"/>
              <a:t>Guidelines for causality</a:t>
            </a:r>
          </a:p>
        </p:txBody>
      </p:sp>
      <p:sp>
        <p:nvSpPr>
          <p:cNvPr id="35843" name="Rectangle 3"/>
          <p:cNvSpPr>
            <a:spLocks noGrp="1" noChangeArrowheads="1"/>
          </p:cNvSpPr>
          <p:nvPr>
            <p:ph type="body" idx="1"/>
          </p:nvPr>
        </p:nvSpPr>
        <p:spPr/>
        <p:txBody>
          <a:bodyPr/>
          <a:lstStyle/>
          <a:p>
            <a:pPr marL="609600" indent="-609600" eaLnBrk="1" hangingPunct="1">
              <a:buFontTx/>
              <a:buAutoNum type="arabicPeriod" startAt="8"/>
            </a:pPr>
            <a:r>
              <a:rPr lang="en-US" smtClean="0"/>
              <a:t>Consistency with other knowledge</a:t>
            </a:r>
          </a:p>
          <a:p>
            <a:pPr marL="990600" lvl="1" indent="-533400" eaLnBrk="1" hangingPunct="1">
              <a:buFont typeface="Arial" charset="0"/>
              <a:buChar char="•"/>
            </a:pPr>
            <a:r>
              <a:rPr lang="en-US" smtClean="0"/>
              <a:t>Sales data</a:t>
            </a:r>
          </a:p>
          <a:p>
            <a:pPr marL="990600" lvl="1" indent="-533400" eaLnBrk="1" hangingPunct="1">
              <a:buFont typeface="Arial" charset="0"/>
              <a:buChar char="•"/>
            </a:pPr>
            <a:r>
              <a:rPr lang="en-US" smtClean="0"/>
              <a:t>Media information</a:t>
            </a:r>
          </a:p>
          <a:p>
            <a:pPr marL="609600" indent="-609600" eaLnBrk="1" hangingPunct="1">
              <a:buFontTx/>
              <a:buAutoNum type="arabicPeriod" startAt="8"/>
            </a:pPr>
            <a:r>
              <a:rPr lang="en-US" smtClean="0"/>
              <a:t>Specificity of the association</a:t>
            </a:r>
          </a:p>
          <a:p>
            <a:pPr marL="990600" lvl="1" indent="-533400" eaLnBrk="1" hangingPunct="1">
              <a:buFont typeface="Arial" charset="0"/>
              <a:buChar char="•"/>
            </a:pPr>
            <a:r>
              <a:rPr lang="en-US" smtClean="0"/>
              <a:t>Exposure is linked with only one disease</a:t>
            </a:r>
          </a:p>
          <a:p>
            <a:pPr marL="990600" lvl="1" indent="-533400" eaLnBrk="1" hangingPunct="1">
              <a:buFont typeface="Arial" charset="0"/>
              <a:buChar char="•"/>
            </a:pPr>
            <a:r>
              <a:rPr lang="en-US" smtClean="0"/>
              <a:t>Absence does not negate causal relationship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0"/>
          </p:nvPr>
        </p:nvSpPr>
        <p:spPr>
          <a:noFill/>
        </p:spPr>
        <p:txBody>
          <a:bodyPr/>
          <a:lstStyle/>
          <a:p>
            <a:fld id="{370BCBDD-FFE9-4057-BAFD-02241D235613}" type="slidenum">
              <a:rPr lang="en-US" smtClean="0">
                <a:latin typeface="Arial" charset="0"/>
                <a:ea typeface="ＭＳ Ｐゴシック"/>
                <a:cs typeface="ＭＳ Ｐゴシック"/>
              </a:rPr>
              <a:pPr/>
              <a:t>22</a:t>
            </a:fld>
            <a:endParaRPr lang="en-US" smtClean="0">
              <a:latin typeface="Arial" charset="0"/>
              <a:ea typeface="ＭＳ Ｐゴシック"/>
              <a:cs typeface="ＭＳ Ｐゴシック"/>
            </a:endParaRPr>
          </a:p>
        </p:txBody>
      </p:sp>
      <p:sp>
        <p:nvSpPr>
          <p:cNvPr id="36866" name="Rectangle 2"/>
          <p:cNvSpPr>
            <a:spLocks noGrp="1" noChangeArrowheads="1"/>
          </p:cNvSpPr>
          <p:nvPr>
            <p:ph type="title"/>
          </p:nvPr>
        </p:nvSpPr>
        <p:spPr/>
        <p:txBody>
          <a:bodyPr/>
          <a:lstStyle/>
          <a:p>
            <a:pPr eaLnBrk="1" hangingPunct="1"/>
            <a:r>
              <a:rPr lang="en-US" smtClean="0"/>
              <a:t>Example of causality</a:t>
            </a:r>
          </a:p>
        </p:txBody>
      </p:sp>
      <p:sp>
        <p:nvSpPr>
          <p:cNvPr id="36867" name="Rectangle 3"/>
          <p:cNvSpPr>
            <a:spLocks noGrp="1" noChangeArrowheads="1"/>
          </p:cNvSpPr>
          <p:nvPr>
            <p:ph type="body" idx="1"/>
          </p:nvPr>
        </p:nvSpPr>
        <p:spPr/>
        <p:txBody>
          <a:bodyPr/>
          <a:lstStyle/>
          <a:p>
            <a:pPr eaLnBrk="1" hangingPunct="1"/>
            <a:r>
              <a:rPr lang="en-US" smtClean="0"/>
              <a:t>MMR vaccination and autism</a:t>
            </a:r>
          </a:p>
          <a:p>
            <a:pPr eaLnBrk="1" hangingPunct="1"/>
            <a:r>
              <a:rPr lang="en-US" smtClean="0"/>
              <a:t>Is there a relationship?</a:t>
            </a:r>
          </a:p>
          <a:p>
            <a:pPr eaLnBrk="1" hangingPunct="1"/>
            <a:r>
              <a:rPr lang="en-US" smtClean="0"/>
              <a:t>Certainly hyped in media and cause for great controversy</a:t>
            </a:r>
          </a:p>
          <a:p>
            <a:pPr eaLnBrk="1" hangingPunct="1"/>
            <a:r>
              <a:rPr lang="en-US" smtClean="0"/>
              <a:t>Let’s walk through the guidelines…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0"/>
          </p:nvPr>
        </p:nvSpPr>
        <p:spPr>
          <a:noFill/>
        </p:spPr>
        <p:txBody>
          <a:bodyPr/>
          <a:lstStyle/>
          <a:p>
            <a:fld id="{24D1473D-7323-4414-A1BD-A0BC5A51BFD4}" type="slidenum">
              <a:rPr lang="en-US" smtClean="0">
                <a:latin typeface="Arial" charset="0"/>
                <a:ea typeface="ＭＳ Ｐゴシック"/>
                <a:cs typeface="ＭＳ Ｐゴシック"/>
              </a:rPr>
              <a:pPr/>
              <a:t>23</a:t>
            </a:fld>
            <a:endParaRPr lang="en-US" smtClean="0">
              <a:latin typeface="Arial" charset="0"/>
              <a:ea typeface="ＭＳ Ｐゴシック"/>
              <a:cs typeface="ＭＳ Ｐゴシック"/>
            </a:endParaRPr>
          </a:p>
        </p:txBody>
      </p:sp>
      <p:sp>
        <p:nvSpPr>
          <p:cNvPr id="37890" name="Rectangle 2"/>
          <p:cNvSpPr>
            <a:spLocks noGrp="1" noChangeArrowheads="1"/>
          </p:cNvSpPr>
          <p:nvPr>
            <p:ph type="title"/>
          </p:nvPr>
        </p:nvSpPr>
        <p:spPr/>
        <p:txBody>
          <a:bodyPr/>
          <a:lstStyle/>
          <a:p>
            <a:pPr eaLnBrk="1" hangingPunct="1"/>
            <a:r>
              <a:rPr lang="en-US" smtClean="0"/>
              <a:t>MMR and autism</a:t>
            </a:r>
          </a:p>
        </p:txBody>
      </p:sp>
      <p:sp>
        <p:nvSpPr>
          <p:cNvPr id="37891" name="Rectangle 3"/>
          <p:cNvSpPr>
            <a:spLocks noGrp="1" noChangeArrowheads="1"/>
          </p:cNvSpPr>
          <p:nvPr>
            <p:ph type="body" idx="1"/>
          </p:nvPr>
        </p:nvSpPr>
        <p:spPr>
          <a:xfrm>
            <a:off x="685800" y="1981200"/>
            <a:ext cx="7924800" cy="4114800"/>
          </a:xfrm>
        </p:spPr>
        <p:txBody>
          <a:bodyPr/>
          <a:lstStyle/>
          <a:p>
            <a:pPr marL="609600" indent="-609600" eaLnBrk="1" hangingPunct="1">
              <a:buFontTx/>
              <a:buAutoNum type="arabicPeriod"/>
            </a:pPr>
            <a:r>
              <a:rPr lang="en-US" smtClean="0"/>
              <a:t>Temporal relationship</a:t>
            </a:r>
          </a:p>
          <a:p>
            <a:pPr marL="990600" lvl="1" indent="-533400" eaLnBrk="1" hangingPunct="1">
              <a:buFont typeface="Arial" charset="0"/>
              <a:buChar char="•"/>
            </a:pPr>
            <a:r>
              <a:rPr lang="en-US" smtClean="0"/>
              <a:t>“symptoms of autism had set in within days of vaccination at approximately 14 months”</a:t>
            </a:r>
          </a:p>
          <a:p>
            <a:pPr marL="990600" lvl="1" indent="-533400" eaLnBrk="1" hangingPunct="1">
              <a:buFont typeface="Arial" charset="0"/>
              <a:buChar char="•"/>
            </a:pPr>
            <a:r>
              <a:rPr lang="en-US" smtClean="0"/>
              <a:t>Average age of diagnosis of autism is 3.1 years of age</a:t>
            </a:r>
          </a:p>
          <a:p>
            <a:pPr marL="990600" lvl="1" indent="-533400" eaLnBrk="1" hangingPunct="1">
              <a:buFont typeface="Arial" charset="0"/>
              <a:buChar char="•"/>
            </a:pPr>
            <a:r>
              <a:rPr lang="en-US" smtClean="0"/>
              <a:t>MMR given around 13 months of age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3"/>
          <p:cNvSpPr>
            <a:spLocks noGrp="1"/>
          </p:cNvSpPr>
          <p:nvPr>
            <p:ph type="sldNum" sz="quarter" idx="10"/>
          </p:nvPr>
        </p:nvSpPr>
        <p:spPr>
          <a:noFill/>
        </p:spPr>
        <p:txBody>
          <a:bodyPr/>
          <a:lstStyle/>
          <a:p>
            <a:fld id="{10A01649-D9A2-4198-A151-2BE45F67A4A3}" type="slidenum">
              <a:rPr lang="en-US" smtClean="0">
                <a:latin typeface="Arial" charset="0"/>
                <a:ea typeface="ＭＳ Ｐゴシック"/>
                <a:cs typeface="ＭＳ Ｐゴシック"/>
              </a:rPr>
              <a:pPr/>
              <a:t>24</a:t>
            </a:fld>
            <a:endParaRPr lang="en-US" smtClean="0">
              <a:latin typeface="Arial" charset="0"/>
              <a:ea typeface="ＭＳ Ｐゴシック"/>
              <a:cs typeface="ＭＳ Ｐゴシック"/>
            </a:endParaRPr>
          </a:p>
        </p:txBody>
      </p:sp>
      <p:sp>
        <p:nvSpPr>
          <p:cNvPr id="38914" name="Rectangle 3"/>
          <p:cNvSpPr>
            <a:spLocks noGrp="1" noChangeArrowheads="1"/>
          </p:cNvSpPr>
          <p:nvPr>
            <p:ph type="body" idx="1"/>
          </p:nvPr>
        </p:nvSpPr>
        <p:spPr>
          <a:xfrm>
            <a:off x="0" y="1828800"/>
            <a:ext cx="2971800" cy="4114800"/>
          </a:xfrm>
        </p:spPr>
        <p:txBody>
          <a:bodyPr/>
          <a:lstStyle/>
          <a:p>
            <a:pPr marL="609600" indent="-609600" eaLnBrk="1" hangingPunct="1">
              <a:buFontTx/>
              <a:buAutoNum type="arabicPeriod" startAt="2"/>
            </a:pPr>
            <a:r>
              <a:rPr lang="en-US" smtClean="0"/>
              <a:t>Strength of association</a:t>
            </a:r>
          </a:p>
          <a:p>
            <a:pPr marL="609600" indent="-609600" eaLnBrk="1" hangingPunct="1">
              <a:buFontTx/>
              <a:buNone/>
            </a:pPr>
            <a:r>
              <a:rPr lang="en-US" sz="2000" smtClean="0"/>
              <a:t>N Engl J Med. 2002 Nov 7;347(19):1477-82.</a:t>
            </a:r>
            <a:endParaRPr lang="en-US" sz="1800" smtClean="0"/>
          </a:p>
          <a:p>
            <a:pPr marL="609600" indent="-609600" eaLnBrk="1" hangingPunct="1">
              <a:buFontTx/>
              <a:buNone/>
            </a:pPr>
            <a:endParaRPr lang="en-US" smtClean="0"/>
          </a:p>
        </p:txBody>
      </p:sp>
      <p:pic>
        <p:nvPicPr>
          <p:cNvPr id="38915" name="Picture 4" descr="jama_RR"/>
          <p:cNvPicPr>
            <a:picLocks noChangeAspect="1" noChangeArrowheads="1"/>
          </p:cNvPicPr>
          <p:nvPr/>
        </p:nvPicPr>
        <p:blipFill>
          <a:blip r:embed="rId2"/>
          <a:srcRect/>
          <a:stretch>
            <a:fillRect/>
          </a:stretch>
        </p:blipFill>
        <p:spPr bwMode="auto">
          <a:xfrm>
            <a:off x="3054350" y="249238"/>
            <a:ext cx="6089650" cy="630396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3"/>
          <p:cNvSpPr>
            <a:spLocks noGrp="1"/>
          </p:cNvSpPr>
          <p:nvPr>
            <p:ph type="sldNum" sz="quarter" idx="10"/>
          </p:nvPr>
        </p:nvSpPr>
        <p:spPr>
          <a:noFill/>
        </p:spPr>
        <p:txBody>
          <a:bodyPr/>
          <a:lstStyle/>
          <a:p>
            <a:fld id="{DE12EE8B-0027-404D-ABE9-BE0292527FDC}" type="slidenum">
              <a:rPr lang="en-US" smtClean="0">
                <a:latin typeface="Arial" charset="0"/>
                <a:ea typeface="ＭＳ Ｐゴシック"/>
                <a:cs typeface="ＭＳ Ｐゴシック"/>
              </a:rPr>
              <a:pPr/>
              <a:t>25</a:t>
            </a:fld>
            <a:endParaRPr lang="en-US" smtClean="0">
              <a:latin typeface="Arial" charset="0"/>
              <a:ea typeface="ＭＳ Ｐゴシック"/>
              <a:cs typeface="ＭＳ Ｐゴシック"/>
            </a:endParaRPr>
          </a:p>
        </p:txBody>
      </p:sp>
      <p:sp>
        <p:nvSpPr>
          <p:cNvPr id="39938" name="Rectangle 2"/>
          <p:cNvSpPr>
            <a:spLocks noGrp="1" noChangeArrowheads="1"/>
          </p:cNvSpPr>
          <p:nvPr>
            <p:ph type="title"/>
          </p:nvPr>
        </p:nvSpPr>
        <p:spPr/>
        <p:txBody>
          <a:bodyPr/>
          <a:lstStyle/>
          <a:p>
            <a:pPr eaLnBrk="1" hangingPunct="1"/>
            <a:r>
              <a:rPr lang="en-US" smtClean="0"/>
              <a:t>MMR and autism</a:t>
            </a:r>
          </a:p>
        </p:txBody>
      </p:sp>
      <p:sp>
        <p:nvSpPr>
          <p:cNvPr id="39939" name="Rectangle 3"/>
          <p:cNvSpPr>
            <a:spLocks noGrp="1" noChangeArrowheads="1"/>
          </p:cNvSpPr>
          <p:nvPr>
            <p:ph type="body" idx="1"/>
          </p:nvPr>
        </p:nvSpPr>
        <p:spPr>
          <a:xfrm>
            <a:off x="685800" y="1981200"/>
            <a:ext cx="3581400" cy="4114800"/>
          </a:xfrm>
        </p:spPr>
        <p:txBody>
          <a:bodyPr/>
          <a:lstStyle/>
          <a:p>
            <a:pPr marL="609600" indent="-609600" eaLnBrk="1" hangingPunct="1">
              <a:buFontTx/>
              <a:buAutoNum type="arabicPeriod" startAt="3"/>
            </a:pPr>
            <a:r>
              <a:rPr lang="en-US" smtClean="0"/>
              <a:t>Dose-response relationship</a:t>
            </a:r>
          </a:p>
          <a:p>
            <a:pPr marL="609600" indent="-609600" eaLnBrk="1" hangingPunct="1">
              <a:buFontTx/>
              <a:buNone/>
            </a:pPr>
            <a:r>
              <a:rPr lang="en-US" sz="1800" smtClean="0"/>
              <a:t>JAMA. 2001;285:1183-1185.</a:t>
            </a:r>
          </a:p>
          <a:p>
            <a:pPr marL="609600" indent="-609600" eaLnBrk="1" hangingPunct="1">
              <a:buFontTx/>
              <a:buNone/>
            </a:pPr>
            <a:endParaRPr lang="en-US" smtClean="0"/>
          </a:p>
        </p:txBody>
      </p:sp>
      <p:pic>
        <p:nvPicPr>
          <p:cNvPr id="39940" name="Picture 4" descr="mmr_autism1"/>
          <p:cNvPicPr>
            <a:picLocks noChangeAspect="1" noChangeArrowheads="1"/>
          </p:cNvPicPr>
          <p:nvPr/>
        </p:nvPicPr>
        <p:blipFill>
          <a:blip r:embed="rId2"/>
          <a:srcRect/>
          <a:stretch>
            <a:fillRect/>
          </a:stretch>
        </p:blipFill>
        <p:spPr bwMode="auto">
          <a:xfrm>
            <a:off x="4648200" y="1600200"/>
            <a:ext cx="3571875" cy="4343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3"/>
          <p:cNvSpPr>
            <a:spLocks noGrp="1"/>
          </p:cNvSpPr>
          <p:nvPr>
            <p:ph type="sldNum" sz="quarter" idx="10"/>
          </p:nvPr>
        </p:nvSpPr>
        <p:spPr>
          <a:noFill/>
        </p:spPr>
        <p:txBody>
          <a:bodyPr/>
          <a:lstStyle/>
          <a:p>
            <a:fld id="{4242411E-E96C-426E-BF38-B6747BCFDDC6}" type="slidenum">
              <a:rPr lang="en-US" smtClean="0">
                <a:latin typeface="Arial" charset="0"/>
                <a:ea typeface="ＭＳ Ｐゴシック"/>
                <a:cs typeface="ＭＳ Ｐゴシック"/>
              </a:rPr>
              <a:pPr/>
              <a:t>26</a:t>
            </a:fld>
            <a:endParaRPr lang="en-US" smtClean="0">
              <a:latin typeface="Arial" charset="0"/>
              <a:ea typeface="ＭＳ Ｐゴシック"/>
              <a:cs typeface="ＭＳ Ｐゴシック"/>
            </a:endParaRPr>
          </a:p>
        </p:txBody>
      </p:sp>
      <p:sp>
        <p:nvSpPr>
          <p:cNvPr id="40962" name="Rectangle 2"/>
          <p:cNvSpPr>
            <a:spLocks noGrp="1" noChangeArrowheads="1"/>
          </p:cNvSpPr>
          <p:nvPr>
            <p:ph type="title"/>
          </p:nvPr>
        </p:nvSpPr>
        <p:spPr/>
        <p:txBody>
          <a:bodyPr/>
          <a:lstStyle/>
          <a:p>
            <a:pPr eaLnBrk="1" hangingPunct="1"/>
            <a:r>
              <a:rPr lang="en-US" smtClean="0"/>
              <a:t>MMR and autism</a:t>
            </a:r>
          </a:p>
        </p:txBody>
      </p:sp>
      <p:sp>
        <p:nvSpPr>
          <p:cNvPr id="40963" name="Rectangle 3"/>
          <p:cNvSpPr>
            <a:spLocks noGrp="1" noChangeArrowheads="1"/>
          </p:cNvSpPr>
          <p:nvPr>
            <p:ph type="body" idx="1"/>
          </p:nvPr>
        </p:nvSpPr>
        <p:spPr>
          <a:xfrm>
            <a:off x="685800" y="1981200"/>
            <a:ext cx="3581400" cy="4114800"/>
          </a:xfrm>
        </p:spPr>
        <p:txBody>
          <a:bodyPr/>
          <a:lstStyle/>
          <a:p>
            <a:pPr marL="609600" indent="-609600" eaLnBrk="1" hangingPunct="1">
              <a:buFontTx/>
              <a:buAutoNum type="arabicPeriod" startAt="4"/>
            </a:pPr>
            <a:r>
              <a:rPr lang="en-US" sz="2800" smtClean="0"/>
              <a:t>Replication of findings</a:t>
            </a:r>
          </a:p>
          <a:p>
            <a:pPr marL="609600" indent="-609600" eaLnBrk="1" hangingPunct="1">
              <a:buFontTx/>
              <a:buNone/>
            </a:pPr>
            <a:r>
              <a:rPr lang="en-US" sz="2000" smtClean="0"/>
              <a:t>H Honda et al. No effect of MMR withdrawal on the incidence of autism: a total population study. Journal of Child Psychology and Psychiatry 2005 doi: 10.1111/j.1469-7610.2005.01425.x</a:t>
            </a:r>
            <a:endParaRPr lang="en-US" sz="2800" smtClean="0"/>
          </a:p>
        </p:txBody>
      </p:sp>
      <p:pic>
        <p:nvPicPr>
          <p:cNvPr id="40964" name="Picture 5" descr="noMMR"/>
          <p:cNvPicPr>
            <a:picLocks noChangeAspect="1" noChangeArrowheads="1"/>
          </p:cNvPicPr>
          <p:nvPr/>
        </p:nvPicPr>
        <p:blipFill>
          <a:blip r:embed="rId2"/>
          <a:srcRect/>
          <a:stretch>
            <a:fillRect/>
          </a:stretch>
        </p:blipFill>
        <p:spPr bwMode="auto">
          <a:xfrm>
            <a:off x="4267200" y="1919288"/>
            <a:ext cx="4572000" cy="40068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0"/>
          </p:nvPr>
        </p:nvSpPr>
        <p:spPr>
          <a:noFill/>
        </p:spPr>
        <p:txBody>
          <a:bodyPr/>
          <a:lstStyle/>
          <a:p>
            <a:fld id="{EEA0ECF9-E55D-423D-97AE-8C9C24787812}" type="slidenum">
              <a:rPr lang="en-US" smtClean="0">
                <a:latin typeface="Arial" charset="0"/>
                <a:ea typeface="ＭＳ Ｐゴシック"/>
                <a:cs typeface="ＭＳ Ｐゴシック"/>
              </a:rPr>
              <a:pPr/>
              <a:t>27</a:t>
            </a:fld>
            <a:endParaRPr lang="en-US" smtClean="0">
              <a:latin typeface="Arial" charset="0"/>
              <a:ea typeface="ＭＳ Ｐゴシック"/>
              <a:cs typeface="ＭＳ Ｐゴシック"/>
            </a:endParaRPr>
          </a:p>
        </p:txBody>
      </p:sp>
      <p:sp>
        <p:nvSpPr>
          <p:cNvPr id="41986" name="Rectangle 2"/>
          <p:cNvSpPr>
            <a:spLocks noGrp="1" noChangeArrowheads="1"/>
          </p:cNvSpPr>
          <p:nvPr>
            <p:ph type="title"/>
          </p:nvPr>
        </p:nvSpPr>
        <p:spPr/>
        <p:txBody>
          <a:bodyPr/>
          <a:lstStyle/>
          <a:p>
            <a:pPr eaLnBrk="1" hangingPunct="1"/>
            <a:r>
              <a:rPr lang="en-US" smtClean="0"/>
              <a:t>MMR and autism</a:t>
            </a:r>
          </a:p>
        </p:txBody>
      </p:sp>
      <p:sp>
        <p:nvSpPr>
          <p:cNvPr id="41987" name="Rectangle 3"/>
          <p:cNvSpPr>
            <a:spLocks noGrp="1" noChangeArrowheads="1"/>
          </p:cNvSpPr>
          <p:nvPr>
            <p:ph type="body" idx="1"/>
          </p:nvPr>
        </p:nvSpPr>
        <p:spPr>
          <a:xfrm>
            <a:off x="685800" y="1981200"/>
            <a:ext cx="8001000" cy="4114800"/>
          </a:xfrm>
        </p:spPr>
        <p:txBody>
          <a:bodyPr/>
          <a:lstStyle/>
          <a:p>
            <a:pPr marL="609600" indent="-609600" eaLnBrk="1" hangingPunct="1">
              <a:lnSpc>
                <a:spcPct val="90000"/>
              </a:lnSpc>
              <a:buFontTx/>
              <a:buAutoNum type="arabicPeriod" startAt="5"/>
            </a:pPr>
            <a:r>
              <a:rPr lang="en-US" sz="2400" smtClean="0"/>
              <a:t>Biologic plausibility: Dr. Wakefield proposed the following sequence of events following the MMR vaccinations:</a:t>
            </a:r>
            <a:endParaRPr lang="en-US" sz="2800" smtClean="0"/>
          </a:p>
          <a:p>
            <a:pPr marL="1371600" lvl="2" indent="-457200" eaLnBrk="1" hangingPunct="1">
              <a:lnSpc>
                <a:spcPct val="90000"/>
              </a:lnSpc>
              <a:buFontTx/>
              <a:buAutoNum type="arabicPeriod"/>
            </a:pPr>
            <a:r>
              <a:rPr lang="en-US" sz="1800" smtClean="0"/>
              <a:t>MMR vaccination</a:t>
            </a:r>
          </a:p>
          <a:p>
            <a:pPr marL="1371600" lvl="2" indent="-457200" eaLnBrk="1" hangingPunct="1">
              <a:lnSpc>
                <a:spcPct val="90000"/>
              </a:lnSpc>
              <a:buFontTx/>
              <a:buAutoNum type="arabicPeriod"/>
            </a:pPr>
            <a:r>
              <a:rPr lang="en-US" sz="1800" smtClean="0"/>
              <a:t>Chronic measles infection</a:t>
            </a:r>
          </a:p>
          <a:p>
            <a:pPr marL="1371600" lvl="2" indent="-457200" eaLnBrk="1" hangingPunct="1">
              <a:lnSpc>
                <a:spcPct val="90000"/>
              </a:lnSpc>
              <a:buFontTx/>
              <a:buAutoNum type="arabicPeriod"/>
            </a:pPr>
            <a:r>
              <a:rPr lang="en-US" sz="1800" smtClean="0"/>
              <a:t>Immune-mediated vasculitis</a:t>
            </a:r>
          </a:p>
          <a:p>
            <a:pPr marL="1371600" lvl="2" indent="-457200" eaLnBrk="1" hangingPunct="1">
              <a:lnSpc>
                <a:spcPct val="90000"/>
              </a:lnSpc>
              <a:buFontTx/>
              <a:buAutoNum type="arabicPeriod"/>
            </a:pPr>
            <a:r>
              <a:rPr lang="en-US" sz="1800" smtClean="0"/>
              <a:t>Focal ischemia and intestinal inflammation with ulceration of the overlying epithelium</a:t>
            </a:r>
          </a:p>
          <a:p>
            <a:pPr marL="1371600" lvl="2" indent="-457200" eaLnBrk="1" hangingPunct="1">
              <a:lnSpc>
                <a:spcPct val="90000"/>
              </a:lnSpc>
              <a:buFontTx/>
              <a:buAutoNum type="arabicPeriod"/>
            </a:pPr>
            <a:r>
              <a:rPr lang="en-US" sz="1800" smtClean="0"/>
              <a:t>Gastrointestinal symptoms and macroscopic features of the bowel which mimic Crohn’s disease</a:t>
            </a:r>
          </a:p>
          <a:p>
            <a:pPr marL="1371600" lvl="2" indent="-457200" eaLnBrk="1" hangingPunct="1">
              <a:lnSpc>
                <a:spcPct val="90000"/>
              </a:lnSpc>
              <a:buFontTx/>
              <a:buAutoNum type="arabicPeriod"/>
            </a:pPr>
            <a:r>
              <a:rPr lang="en-US" sz="1800" smtClean="0"/>
              <a:t>Increased permeability of the gut wall to exogenous peptides</a:t>
            </a:r>
          </a:p>
          <a:p>
            <a:pPr marL="1371600" lvl="2" indent="-457200" eaLnBrk="1" hangingPunct="1">
              <a:lnSpc>
                <a:spcPct val="90000"/>
              </a:lnSpc>
              <a:buFontTx/>
              <a:buAutoNum type="arabicPeriod"/>
            </a:pPr>
            <a:r>
              <a:rPr lang="en-US" sz="1800" smtClean="0"/>
              <a:t>Circulating toxic peptides interfere with neuroregulation and brain development</a:t>
            </a:r>
          </a:p>
          <a:p>
            <a:pPr marL="1371600" lvl="2" indent="-457200" eaLnBrk="1" hangingPunct="1">
              <a:lnSpc>
                <a:spcPct val="90000"/>
              </a:lnSpc>
              <a:buFontTx/>
              <a:buAutoNum type="arabicPeriod"/>
            </a:pPr>
            <a:r>
              <a:rPr lang="en-US" sz="1800" smtClean="0"/>
              <a:t>Development of clinical autism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3"/>
          <p:cNvSpPr>
            <a:spLocks noGrp="1"/>
          </p:cNvSpPr>
          <p:nvPr>
            <p:ph type="sldNum" sz="quarter" idx="10"/>
          </p:nvPr>
        </p:nvSpPr>
        <p:spPr>
          <a:noFill/>
        </p:spPr>
        <p:txBody>
          <a:bodyPr/>
          <a:lstStyle/>
          <a:p>
            <a:fld id="{4FDFC40A-4802-4AEE-8A49-9BD066EECC3C}" type="slidenum">
              <a:rPr lang="en-US" smtClean="0">
                <a:latin typeface="Arial" charset="0"/>
                <a:ea typeface="ＭＳ Ｐゴシック"/>
                <a:cs typeface="ＭＳ Ｐゴシック"/>
              </a:rPr>
              <a:pPr/>
              <a:t>28</a:t>
            </a:fld>
            <a:endParaRPr lang="en-US" smtClean="0">
              <a:latin typeface="Arial" charset="0"/>
              <a:ea typeface="ＭＳ Ｐゴシック"/>
              <a:cs typeface="ＭＳ Ｐゴシック"/>
            </a:endParaRPr>
          </a:p>
        </p:txBody>
      </p:sp>
      <p:sp>
        <p:nvSpPr>
          <p:cNvPr id="43010" name="Rectangle 2"/>
          <p:cNvSpPr>
            <a:spLocks noGrp="1" noChangeArrowheads="1"/>
          </p:cNvSpPr>
          <p:nvPr>
            <p:ph type="title"/>
          </p:nvPr>
        </p:nvSpPr>
        <p:spPr/>
        <p:txBody>
          <a:bodyPr/>
          <a:lstStyle/>
          <a:p>
            <a:pPr eaLnBrk="1" hangingPunct="1"/>
            <a:r>
              <a:rPr lang="en-US" smtClean="0"/>
              <a:t>MMR and autism</a:t>
            </a:r>
          </a:p>
        </p:txBody>
      </p:sp>
      <p:sp>
        <p:nvSpPr>
          <p:cNvPr id="43011" name="Rectangle 3"/>
          <p:cNvSpPr>
            <a:spLocks noGrp="1" noChangeArrowheads="1"/>
          </p:cNvSpPr>
          <p:nvPr>
            <p:ph type="body" idx="1"/>
          </p:nvPr>
        </p:nvSpPr>
        <p:spPr/>
        <p:txBody>
          <a:bodyPr/>
          <a:lstStyle/>
          <a:p>
            <a:pPr marL="609600" indent="-609600" eaLnBrk="1" hangingPunct="1">
              <a:buFontTx/>
              <a:buAutoNum type="arabicPeriod" startAt="6"/>
            </a:pPr>
            <a:r>
              <a:rPr lang="en-US" sz="2400" smtClean="0"/>
              <a:t>Consideration of alternative explanations</a:t>
            </a:r>
          </a:p>
          <a:p>
            <a:pPr marL="990600" lvl="1" indent="-533400" eaLnBrk="1" hangingPunct="1">
              <a:buFont typeface="Arial" charset="0"/>
              <a:buChar char="•"/>
            </a:pPr>
            <a:r>
              <a:rPr lang="en-US" sz="2000" smtClean="0"/>
              <a:t>Genetics?</a:t>
            </a:r>
          </a:p>
          <a:p>
            <a:pPr marL="990600" lvl="1" indent="-533400" eaLnBrk="1" hangingPunct="1">
              <a:buFont typeface="Arial" charset="0"/>
              <a:buChar char="•"/>
            </a:pPr>
            <a:r>
              <a:rPr lang="en-US" sz="2000" smtClean="0"/>
              <a:t>Toxic substances?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3"/>
          <p:cNvSpPr>
            <a:spLocks noGrp="1"/>
          </p:cNvSpPr>
          <p:nvPr>
            <p:ph type="sldNum" sz="quarter" idx="10"/>
          </p:nvPr>
        </p:nvSpPr>
        <p:spPr>
          <a:noFill/>
        </p:spPr>
        <p:txBody>
          <a:bodyPr/>
          <a:lstStyle/>
          <a:p>
            <a:fld id="{508B9F3D-F58F-4AC9-9727-F3E7106E4DC4}" type="slidenum">
              <a:rPr lang="en-US" smtClean="0">
                <a:latin typeface="Arial" charset="0"/>
                <a:ea typeface="ＭＳ Ｐゴシック"/>
                <a:cs typeface="ＭＳ Ｐゴシック"/>
              </a:rPr>
              <a:pPr/>
              <a:t>29</a:t>
            </a:fld>
            <a:endParaRPr lang="en-US" smtClean="0">
              <a:latin typeface="Arial" charset="0"/>
              <a:ea typeface="ＭＳ Ｐゴシック"/>
              <a:cs typeface="ＭＳ Ｐゴシック"/>
            </a:endParaRPr>
          </a:p>
        </p:txBody>
      </p:sp>
      <p:sp>
        <p:nvSpPr>
          <p:cNvPr id="44034" name="Rectangle 2"/>
          <p:cNvSpPr>
            <a:spLocks noGrp="1" noChangeArrowheads="1"/>
          </p:cNvSpPr>
          <p:nvPr>
            <p:ph type="title"/>
          </p:nvPr>
        </p:nvSpPr>
        <p:spPr/>
        <p:txBody>
          <a:bodyPr/>
          <a:lstStyle/>
          <a:p>
            <a:pPr eaLnBrk="1" hangingPunct="1"/>
            <a:r>
              <a:rPr lang="en-US" smtClean="0"/>
              <a:t>MMR and autism</a:t>
            </a:r>
          </a:p>
        </p:txBody>
      </p:sp>
      <p:sp>
        <p:nvSpPr>
          <p:cNvPr id="44035" name="Rectangle 3"/>
          <p:cNvSpPr>
            <a:spLocks noGrp="1" noChangeArrowheads="1"/>
          </p:cNvSpPr>
          <p:nvPr>
            <p:ph type="body" idx="1"/>
          </p:nvPr>
        </p:nvSpPr>
        <p:spPr>
          <a:xfrm>
            <a:off x="685800" y="1981200"/>
            <a:ext cx="3581400" cy="4114800"/>
          </a:xfrm>
        </p:spPr>
        <p:txBody>
          <a:bodyPr/>
          <a:lstStyle/>
          <a:p>
            <a:pPr marL="609600" indent="-609600" eaLnBrk="1" hangingPunct="1">
              <a:buFontTx/>
              <a:buAutoNum type="arabicPeriod" startAt="7"/>
            </a:pPr>
            <a:r>
              <a:rPr lang="en-US" sz="2400" smtClean="0"/>
              <a:t>Cessation of exposure</a:t>
            </a:r>
          </a:p>
          <a:p>
            <a:pPr marL="609600" indent="-609600" eaLnBrk="1" hangingPunct="1">
              <a:buFontTx/>
              <a:buNone/>
            </a:pPr>
            <a:r>
              <a:rPr lang="en-US" sz="1800" smtClean="0"/>
              <a:t>H Honda et al. No effect of MMR withdrawal on the incidence of autism: a total population study. Journal of Child Psychology and Psychiatry 2005 doi: 10.1111/j.1469-7610.2005.01425.x</a:t>
            </a:r>
            <a:endParaRPr lang="en-US" sz="2400" smtClean="0"/>
          </a:p>
        </p:txBody>
      </p:sp>
      <p:pic>
        <p:nvPicPr>
          <p:cNvPr id="44036" name="Picture 4" descr="noMMR"/>
          <p:cNvPicPr>
            <a:picLocks noChangeAspect="1" noChangeArrowheads="1"/>
          </p:cNvPicPr>
          <p:nvPr/>
        </p:nvPicPr>
        <p:blipFill>
          <a:blip r:embed="rId2"/>
          <a:srcRect/>
          <a:stretch>
            <a:fillRect/>
          </a:stretch>
        </p:blipFill>
        <p:spPr bwMode="auto">
          <a:xfrm>
            <a:off x="4267200" y="1919288"/>
            <a:ext cx="4572000" cy="40068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3"/>
          <p:cNvSpPr>
            <a:spLocks noGrp="1"/>
          </p:cNvSpPr>
          <p:nvPr>
            <p:ph type="sldNum" sz="quarter" idx="10"/>
          </p:nvPr>
        </p:nvSpPr>
        <p:spPr>
          <a:noFill/>
        </p:spPr>
        <p:txBody>
          <a:bodyPr/>
          <a:lstStyle/>
          <a:p>
            <a:fld id="{91A7B7A8-8991-4FF1-A1AF-81A17ECED9D6}" type="slidenum">
              <a:rPr lang="en-US" smtClean="0">
                <a:latin typeface="Arial" charset="0"/>
                <a:ea typeface="ＭＳ Ｐゴシック"/>
                <a:cs typeface="ＭＳ Ｐゴシック"/>
              </a:rPr>
              <a:pPr/>
              <a:t>3</a:t>
            </a:fld>
            <a:endParaRPr lang="en-US" smtClean="0">
              <a:latin typeface="Arial" charset="0"/>
              <a:ea typeface="ＭＳ Ｐゴシック"/>
              <a:cs typeface="ＭＳ Ｐゴシック"/>
            </a:endParaRPr>
          </a:p>
        </p:txBody>
      </p:sp>
      <p:sp>
        <p:nvSpPr>
          <p:cNvPr id="17410" name="Rectangle 2"/>
          <p:cNvSpPr>
            <a:spLocks noGrp="1" noChangeArrowheads="1"/>
          </p:cNvSpPr>
          <p:nvPr>
            <p:ph type="title"/>
          </p:nvPr>
        </p:nvSpPr>
        <p:spPr/>
        <p:txBody>
          <a:bodyPr/>
          <a:lstStyle/>
          <a:p>
            <a:pPr eaLnBrk="1" hangingPunct="1"/>
            <a:r>
              <a:rPr lang="en-US" smtClean="0"/>
              <a:t>Etiology of disease</a:t>
            </a:r>
          </a:p>
        </p:txBody>
      </p:sp>
      <p:sp>
        <p:nvSpPr>
          <p:cNvPr id="17411" name="Rectangle 3"/>
          <p:cNvSpPr>
            <a:spLocks noGrp="1" noChangeArrowheads="1"/>
          </p:cNvSpPr>
          <p:nvPr>
            <p:ph type="body" idx="1"/>
          </p:nvPr>
        </p:nvSpPr>
        <p:spPr/>
        <p:txBody>
          <a:bodyPr/>
          <a:lstStyle/>
          <a:p>
            <a:pPr eaLnBrk="1" hangingPunct="1"/>
            <a:r>
              <a:rPr lang="en-US" smtClean="0"/>
              <a:t>Study of causation of diseases</a:t>
            </a:r>
          </a:p>
          <a:p>
            <a:pPr eaLnBrk="1" hangingPunct="1"/>
            <a:r>
              <a:rPr lang="en-US" smtClean="0"/>
              <a:t>Does an observed association reflect a causal relationship?</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3"/>
          <p:cNvSpPr>
            <a:spLocks noGrp="1"/>
          </p:cNvSpPr>
          <p:nvPr>
            <p:ph type="sldNum" sz="quarter" idx="10"/>
          </p:nvPr>
        </p:nvSpPr>
        <p:spPr>
          <a:noFill/>
        </p:spPr>
        <p:txBody>
          <a:bodyPr/>
          <a:lstStyle/>
          <a:p>
            <a:fld id="{F9A88D5D-67ED-4CD6-8977-669DDC8C47C1}" type="slidenum">
              <a:rPr lang="en-US" smtClean="0">
                <a:latin typeface="Arial" charset="0"/>
                <a:ea typeface="ＭＳ Ｐゴシック"/>
                <a:cs typeface="ＭＳ Ｐゴシック"/>
              </a:rPr>
              <a:pPr/>
              <a:t>30</a:t>
            </a:fld>
            <a:endParaRPr lang="en-US" smtClean="0">
              <a:latin typeface="Arial" charset="0"/>
              <a:ea typeface="ＭＳ Ｐゴシック"/>
              <a:cs typeface="ＭＳ Ｐゴシック"/>
            </a:endParaRPr>
          </a:p>
        </p:txBody>
      </p:sp>
      <p:sp>
        <p:nvSpPr>
          <p:cNvPr id="45058" name="Rectangle 2"/>
          <p:cNvSpPr>
            <a:spLocks noGrp="1" noChangeArrowheads="1"/>
          </p:cNvSpPr>
          <p:nvPr>
            <p:ph type="title"/>
          </p:nvPr>
        </p:nvSpPr>
        <p:spPr/>
        <p:txBody>
          <a:bodyPr/>
          <a:lstStyle/>
          <a:p>
            <a:pPr eaLnBrk="1" hangingPunct="1"/>
            <a:r>
              <a:rPr lang="en-US" smtClean="0"/>
              <a:t>MMR and autism</a:t>
            </a:r>
          </a:p>
        </p:txBody>
      </p:sp>
      <p:sp>
        <p:nvSpPr>
          <p:cNvPr id="45059" name="Rectangle 3"/>
          <p:cNvSpPr>
            <a:spLocks noGrp="1" noChangeArrowheads="1"/>
          </p:cNvSpPr>
          <p:nvPr>
            <p:ph type="body" idx="1"/>
          </p:nvPr>
        </p:nvSpPr>
        <p:spPr/>
        <p:txBody>
          <a:bodyPr/>
          <a:lstStyle/>
          <a:p>
            <a:pPr marL="609600" indent="-609600" eaLnBrk="1" hangingPunct="1">
              <a:buFontTx/>
              <a:buAutoNum type="arabicPeriod" startAt="8"/>
            </a:pPr>
            <a:r>
              <a:rPr lang="en-US" sz="2400" smtClean="0"/>
              <a:t>Consistency with other knowledge</a:t>
            </a:r>
          </a:p>
          <a:p>
            <a:pPr marL="990600" lvl="1" indent="-533400" eaLnBrk="1" hangingPunct="1">
              <a:buFont typeface="Arial" charset="0"/>
              <a:buChar char="•"/>
            </a:pPr>
            <a:r>
              <a:rPr lang="en-US" sz="2000" smtClean="0"/>
              <a:t>Little is known about autism</a:t>
            </a:r>
          </a:p>
          <a:p>
            <a:pPr marL="609600" indent="-609600" eaLnBrk="1" hangingPunct="1">
              <a:buFontTx/>
              <a:buAutoNum type="arabicPeriod" startAt="9"/>
            </a:pPr>
            <a:r>
              <a:rPr lang="en-US" sz="2400" smtClean="0"/>
              <a:t>Specificity of association</a:t>
            </a:r>
          </a:p>
          <a:p>
            <a:pPr marL="990600" lvl="1" indent="-533400" eaLnBrk="1" hangingPunct="1">
              <a:buFont typeface="Arial" charset="0"/>
              <a:buChar char="•"/>
            </a:pPr>
            <a:r>
              <a:rPr lang="en-US" sz="2000" smtClean="0"/>
              <a:t>Clearly not only linked with autism</a:t>
            </a:r>
          </a:p>
          <a:p>
            <a:pPr marL="609600" indent="-609600" eaLnBrk="1" hangingPunct="1">
              <a:buFontTx/>
              <a:buNone/>
            </a:pPr>
            <a:endParaRPr lang="en-US" sz="24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Number Placeholder 3"/>
          <p:cNvSpPr>
            <a:spLocks noGrp="1"/>
          </p:cNvSpPr>
          <p:nvPr>
            <p:ph type="sldNum" sz="quarter" idx="10"/>
          </p:nvPr>
        </p:nvSpPr>
        <p:spPr>
          <a:noFill/>
        </p:spPr>
        <p:txBody>
          <a:bodyPr/>
          <a:lstStyle/>
          <a:p>
            <a:fld id="{BD5C8DDD-16AC-4BEC-A7E3-CAA101DF1E27}" type="slidenum">
              <a:rPr lang="en-US" smtClean="0">
                <a:latin typeface="Arial" charset="0"/>
                <a:ea typeface="ＭＳ Ｐゴシック"/>
                <a:cs typeface="ＭＳ Ｐゴシック"/>
              </a:rPr>
              <a:pPr/>
              <a:t>31</a:t>
            </a:fld>
            <a:endParaRPr lang="en-US" smtClean="0">
              <a:latin typeface="Arial" charset="0"/>
              <a:ea typeface="ＭＳ Ｐゴシック"/>
              <a:cs typeface="ＭＳ Ｐゴシック"/>
            </a:endParaRPr>
          </a:p>
        </p:txBody>
      </p:sp>
      <p:sp>
        <p:nvSpPr>
          <p:cNvPr id="46082" name="Rectangle 2"/>
          <p:cNvSpPr>
            <a:spLocks noGrp="1" noChangeArrowheads="1"/>
          </p:cNvSpPr>
          <p:nvPr>
            <p:ph type="title"/>
          </p:nvPr>
        </p:nvSpPr>
        <p:spPr/>
        <p:txBody>
          <a:bodyPr/>
          <a:lstStyle/>
          <a:p>
            <a:pPr eaLnBrk="1" hangingPunct="1"/>
            <a:r>
              <a:rPr lang="en-US" smtClean="0"/>
              <a:t>MMR and autism</a:t>
            </a:r>
          </a:p>
        </p:txBody>
      </p:sp>
      <p:sp>
        <p:nvSpPr>
          <p:cNvPr id="46083" name="Rectangle 3"/>
          <p:cNvSpPr>
            <a:spLocks noGrp="1" noChangeArrowheads="1"/>
          </p:cNvSpPr>
          <p:nvPr>
            <p:ph type="body" idx="1"/>
          </p:nvPr>
        </p:nvSpPr>
        <p:spPr/>
        <p:txBody>
          <a:bodyPr/>
          <a:lstStyle/>
          <a:p>
            <a:pPr marL="609600" indent="-609600" eaLnBrk="1" hangingPunct="1">
              <a:lnSpc>
                <a:spcPct val="90000"/>
              </a:lnSpc>
              <a:buFontTx/>
              <a:buNone/>
            </a:pPr>
            <a:r>
              <a:rPr lang="en-US" sz="2400" smtClean="0"/>
              <a:t>So final conclusion???</a:t>
            </a:r>
          </a:p>
          <a:p>
            <a:pPr marL="609600" indent="-609600" eaLnBrk="1" hangingPunct="1">
              <a:lnSpc>
                <a:spcPct val="90000"/>
              </a:lnSpc>
              <a:buFontTx/>
              <a:buNone/>
            </a:pPr>
            <a:r>
              <a:rPr lang="en-US" sz="2400" smtClean="0"/>
              <a:t>In a 2001 investigation by the Institute of Medicine, a committee concluded that the "evidence favors rejection of a causal relationship.... between MMR vaccines and autistic spectrum disorders (ASD)." The committee acknowledged, however, that "they could not rule out" the possibility that the MMR vaccine could contribute to ASD in a small number of children. While other researchers agree the data does not support a link between the MMR and autism, more research is clearly needed.</a:t>
            </a: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3"/>
          <p:cNvSpPr>
            <a:spLocks noGrp="1"/>
          </p:cNvSpPr>
          <p:nvPr>
            <p:ph type="sldNum" sz="quarter" idx="10"/>
          </p:nvPr>
        </p:nvSpPr>
        <p:spPr>
          <a:noFill/>
        </p:spPr>
        <p:txBody>
          <a:bodyPr/>
          <a:lstStyle/>
          <a:p>
            <a:fld id="{EFD2944E-615A-439F-B053-0A087EC748FB}" type="slidenum">
              <a:rPr lang="en-US" smtClean="0">
                <a:latin typeface="Arial" charset="0"/>
                <a:ea typeface="ＭＳ Ｐゴシック"/>
                <a:cs typeface="ＭＳ Ｐゴシック"/>
              </a:rPr>
              <a:pPr/>
              <a:t>32</a:t>
            </a:fld>
            <a:endParaRPr lang="en-US" smtClean="0">
              <a:latin typeface="Arial" charset="0"/>
              <a:ea typeface="ＭＳ Ｐゴシック"/>
              <a:cs typeface="ＭＳ Ｐゴシック"/>
            </a:endParaRPr>
          </a:p>
        </p:txBody>
      </p:sp>
      <p:sp>
        <p:nvSpPr>
          <p:cNvPr id="47106" name="Rectangle 2"/>
          <p:cNvSpPr>
            <a:spLocks noGrp="1" noChangeArrowheads="1"/>
          </p:cNvSpPr>
          <p:nvPr>
            <p:ph type="title"/>
          </p:nvPr>
        </p:nvSpPr>
        <p:spPr/>
        <p:txBody>
          <a:bodyPr/>
          <a:lstStyle/>
          <a:p>
            <a:pPr eaLnBrk="1" hangingPunct="1"/>
            <a:r>
              <a:rPr lang="en-US" smtClean="0"/>
              <a:t>Criteria lists abound</a:t>
            </a:r>
          </a:p>
        </p:txBody>
      </p:sp>
      <p:sp>
        <p:nvSpPr>
          <p:cNvPr id="47107" name="Rectangle 3"/>
          <p:cNvSpPr>
            <a:spLocks noGrp="1" noChangeArrowheads="1"/>
          </p:cNvSpPr>
          <p:nvPr>
            <p:ph type="body" idx="1"/>
          </p:nvPr>
        </p:nvSpPr>
        <p:spPr/>
        <p:txBody>
          <a:bodyPr/>
          <a:lstStyle/>
          <a:p>
            <a:pPr eaLnBrk="1" hangingPunct="1"/>
            <a:r>
              <a:rPr lang="en-US" smtClean="0"/>
              <a:t>Everyone likes to come up with their own list of things to check, but major factors are:</a:t>
            </a:r>
          </a:p>
          <a:p>
            <a:pPr lvl="1" eaLnBrk="1" hangingPunct="1"/>
            <a:r>
              <a:rPr lang="en-US" smtClean="0"/>
              <a:t>Temporal relationship</a:t>
            </a:r>
          </a:p>
          <a:p>
            <a:pPr lvl="1" eaLnBrk="1" hangingPunct="1"/>
            <a:r>
              <a:rPr lang="en-US" smtClean="0"/>
              <a:t>Biological plausibility</a:t>
            </a:r>
          </a:p>
          <a:p>
            <a:pPr lvl="1" eaLnBrk="1" hangingPunct="1"/>
            <a:r>
              <a:rPr lang="en-US" smtClean="0"/>
              <a:t>Consistency</a:t>
            </a:r>
          </a:p>
          <a:p>
            <a:pPr lvl="1" eaLnBrk="1" hangingPunct="1"/>
            <a:r>
              <a:rPr lang="en-US" smtClean="0"/>
              <a:t>Confounding and alternative explanations explored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3"/>
          <p:cNvSpPr>
            <a:spLocks noGrp="1"/>
          </p:cNvSpPr>
          <p:nvPr>
            <p:ph type="sldNum" sz="quarter" idx="10"/>
          </p:nvPr>
        </p:nvSpPr>
        <p:spPr>
          <a:noFill/>
        </p:spPr>
        <p:txBody>
          <a:bodyPr/>
          <a:lstStyle/>
          <a:p>
            <a:fld id="{5B6B4055-256E-4573-8D13-8CB5B26A0C76}" type="slidenum">
              <a:rPr lang="en-US" smtClean="0">
                <a:latin typeface="Arial" charset="0"/>
                <a:ea typeface="ＭＳ Ｐゴシック"/>
                <a:cs typeface="ＭＳ Ｐゴシック"/>
              </a:rPr>
              <a:pPr/>
              <a:t>33</a:t>
            </a:fld>
            <a:endParaRPr lang="en-US" smtClean="0">
              <a:latin typeface="Arial" charset="0"/>
              <a:ea typeface="ＭＳ Ｐゴシック"/>
              <a:cs typeface="ＭＳ Ｐゴシック"/>
            </a:endParaRPr>
          </a:p>
        </p:txBody>
      </p:sp>
      <p:sp>
        <p:nvSpPr>
          <p:cNvPr id="48130" name="Rectangle 2"/>
          <p:cNvSpPr>
            <a:spLocks noGrp="1" noChangeArrowheads="1"/>
          </p:cNvSpPr>
          <p:nvPr>
            <p:ph type="title"/>
          </p:nvPr>
        </p:nvSpPr>
        <p:spPr/>
        <p:txBody>
          <a:bodyPr/>
          <a:lstStyle/>
          <a:p>
            <a:pPr eaLnBrk="1" hangingPunct="1"/>
            <a:r>
              <a:rPr lang="en-US" smtClean="0"/>
              <a:t>Discussion</a:t>
            </a:r>
          </a:p>
        </p:txBody>
      </p:sp>
      <p:sp>
        <p:nvSpPr>
          <p:cNvPr id="48131" name="Rectangle 3"/>
          <p:cNvSpPr>
            <a:spLocks noGrp="1" noChangeArrowheads="1"/>
          </p:cNvSpPr>
          <p:nvPr>
            <p:ph type="body" idx="1"/>
          </p:nvPr>
        </p:nvSpPr>
        <p:spPr/>
        <p:txBody>
          <a:bodyPr/>
          <a:lstStyle/>
          <a:p>
            <a:pPr eaLnBrk="1" hangingPunct="1"/>
            <a:r>
              <a:rPr lang="en-US" smtClean="0"/>
              <a:t>Brain cancer and cell phone use?</a:t>
            </a:r>
          </a:p>
          <a:p>
            <a:pPr eaLnBrk="1" hangingPunct="1"/>
            <a:r>
              <a:rPr lang="en-US" smtClean="0"/>
              <a:t>Smoking and lung cancer?</a:t>
            </a:r>
          </a:p>
          <a:p>
            <a:pPr eaLnBrk="1" hangingPunct="1"/>
            <a:r>
              <a:rPr lang="en-US" smtClean="0"/>
              <a:t>Others?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3"/>
          <p:cNvSpPr>
            <a:spLocks noGrp="1"/>
          </p:cNvSpPr>
          <p:nvPr>
            <p:ph type="sldNum" sz="quarter" idx="10"/>
          </p:nvPr>
        </p:nvSpPr>
        <p:spPr>
          <a:noFill/>
        </p:spPr>
        <p:txBody>
          <a:bodyPr/>
          <a:lstStyle/>
          <a:p>
            <a:fld id="{5EF44826-C1F3-4A45-AFE5-78ECB3117380}" type="slidenum">
              <a:rPr lang="en-US" smtClean="0">
                <a:latin typeface="Arial" charset="0"/>
                <a:ea typeface="ＭＳ Ｐゴシック"/>
                <a:cs typeface="ＭＳ Ｐゴシック"/>
              </a:rPr>
              <a:pPr/>
              <a:t>34</a:t>
            </a:fld>
            <a:endParaRPr lang="en-US" smtClean="0">
              <a:latin typeface="Arial" charset="0"/>
              <a:ea typeface="ＭＳ Ｐゴシック"/>
              <a:cs typeface="ＭＳ Ｐゴシック"/>
            </a:endParaRPr>
          </a:p>
        </p:txBody>
      </p:sp>
      <p:sp>
        <p:nvSpPr>
          <p:cNvPr id="49154" name="Rectangle 2"/>
          <p:cNvSpPr>
            <a:spLocks noGrp="1" noChangeArrowheads="1"/>
          </p:cNvSpPr>
          <p:nvPr>
            <p:ph type="title"/>
          </p:nvPr>
        </p:nvSpPr>
        <p:spPr/>
        <p:txBody>
          <a:bodyPr/>
          <a:lstStyle/>
          <a:p>
            <a:pPr eaLnBrk="1" hangingPunct="1"/>
            <a:r>
              <a:rPr lang="en-US" smtClean="0"/>
              <a:t>Causal guidelines</a:t>
            </a:r>
          </a:p>
        </p:txBody>
      </p:sp>
      <p:sp>
        <p:nvSpPr>
          <p:cNvPr id="49155" name="Rectangle 3"/>
          <p:cNvSpPr>
            <a:spLocks noGrp="1" noChangeArrowheads="1"/>
          </p:cNvSpPr>
          <p:nvPr>
            <p:ph type="body" idx="1"/>
          </p:nvPr>
        </p:nvSpPr>
        <p:spPr/>
        <p:txBody>
          <a:bodyPr/>
          <a:lstStyle/>
          <a:p>
            <a:pPr marL="609600" indent="-609600" eaLnBrk="1" hangingPunct="1">
              <a:lnSpc>
                <a:spcPct val="90000"/>
              </a:lnSpc>
              <a:buFontTx/>
              <a:buAutoNum type="arabicPeriod"/>
            </a:pPr>
            <a:r>
              <a:rPr lang="en-US" sz="2800" smtClean="0"/>
              <a:t>Temporal relationship</a:t>
            </a:r>
          </a:p>
          <a:p>
            <a:pPr marL="609600" indent="-609600" eaLnBrk="1" hangingPunct="1">
              <a:lnSpc>
                <a:spcPct val="90000"/>
              </a:lnSpc>
              <a:buFontTx/>
              <a:buAutoNum type="arabicPeriod"/>
            </a:pPr>
            <a:r>
              <a:rPr lang="en-US" sz="2800" smtClean="0"/>
              <a:t>Strength of association</a:t>
            </a:r>
          </a:p>
          <a:p>
            <a:pPr marL="609600" indent="-609600" eaLnBrk="1" hangingPunct="1">
              <a:lnSpc>
                <a:spcPct val="90000"/>
              </a:lnSpc>
              <a:buFontTx/>
              <a:buAutoNum type="arabicPeriod"/>
            </a:pPr>
            <a:r>
              <a:rPr lang="en-US" sz="2800" smtClean="0"/>
              <a:t>Dose-response relationship</a:t>
            </a:r>
          </a:p>
          <a:p>
            <a:pPr marL="609600" indent="-609600" eaLnBrk="1" hangingPunct="1">
              <a:lnSpc>
                <a:spcPct val="90000"/>
              </a:lnSpc>
              <a:buFontTx/>
              <a:buAutoNum type="arabicPeriod"/>
            </a:pPr>
            <a:r>
              <a:rPr lang="en-US" sz="2800" smtClean="0"/>
              <a:t>Replication of findings</a:t>
            </a:r>
          </a:p>
          <a:p>
            <a:pPr marL="609600" indent="-609600" eaLnBrk="1" hangingPunct="1">
              <a:lnSpc>
                <a:spcPct val="90000"/>
              </a:lnSpc>
              <a:buFontTx/>
              <a:buAutoNum type="arabicPeriod"/>
            </a:pPr>
            <a:r>
              <a:rPr lang="en-US" sz="2800" smtClean="0"/>
              <a:t>Biologic plausiblity</a:t>
            </a:r>
          </a:p>
          <a:p>
            <a:pPr marL="609600" indent="-609600" eaLnBrk="1" hangingPunct="1">
              <a:lnSpc>
                <a:spcPct val="90000"/>
              </a:lnSpc>
              <a:buFontTx/>
              <a:buAutoNum type="arabicPeriod"/>
            </a:pPr>
            <a:r>
              <a:rPr lang="en-US" sz="2800" smtClean="0"/>
              <a:t>Alternative explanations</a:t>
            </a:r>
          </a:p>
          <a:p>
            <a:pPr marL="609600" indent="-609600" eaLnBrk="1" hangingPunct="1">
              <a:lnSpc>
                <a:spcPct val="90000"/>
              </a:lnSpc>
              <a:buFontTx/>
              <a:buAutoNum type="arabicPeriod"/>
            </a:pPr>
            <a:r>
              <a:rPr lang="en-US" sz="2800" smtClean="0"/>
              <a:t>Cessation of exposure</a:t>
            </a:r>
          </a:p>
          <a:p>
            <a:pPr marL="609600" indent="-609600" eaLnBrk="1" hangingPunct="1">
              <a:lnSpc>
                <a:spcPct val="90000"/>
              </a:lnSpc>
              <a:buFontTx/>
              <a:buAutoNum type="arabicPeriod"/>
            </a:pPr>
            <a:r>
              <a:rPr lang="en-US" sz="2800" smtClean="0"/>
              <a:t>Consistency with other knowledge</a:t>
            </a:r>
          </a:p>
          <a:p>
            <a:pPr marL="609600" indent="-609600" eaLnBrk="1" hangingPunct="1">
              <a:lnSpc>
                <a:spcPct val="90000"/>
              </a:lnSpc>
              <a:buFontTx/>
              <a:buAutoNum type="arabicPeriod"/>
            </a:pPr>
            <a:r>
              <a:rPr lang="en-US" sz="2800" smtClean="0"/>
              <a:t>Specificity of the association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a:spLocks noGrp="1"/>
          </p:cNvSpPr>
          <p:nvPr>
            <p:ph type="sldNum" sz="quarter" idx="10"/>
          </p:nvPr>
        </p:nvSpPr>
        <p:spPr>
          <a:noFill/>
        </p:spPr>
        <p:txBody>
          <a:bodyPr/>
          <a:lstStyle/>
          <a:p>
            <a:fld id="{F5BD8D78-3AA3-40EE-A50E-4DBF8F718CE7}" type="slidenum">
              <a:rPr lang="en-US" smtClean="0">
                <a:latin typeface="Arial" charset="0"/>
                <a:ea typeface="ＭＳ Ｐゴシック"/>
                <a:cs typeface="ＭＳ Ｐゴシック"/>
              </a:rPr>
              <a:pPr/>
              <a:t>4</a:t>
            </a:fld>
            <a:endParaRPr lang="en-US" smtClean="0">
              <a:latin typeface="Arial" charset="0"/>
              <a:ea typeface="ＭＳ Ｐゴシック"/>
              <a:cs typeface="ＭＳ Ｐゴシック"/>
            </a:endParaRPr>
          </a:p>
        </p:txBody>
      </p:sp>
      <p:sp>
        <p:nvSpPr>
          <p:cNvPr id="18434" name="Rectangle 2"/>
          <p:cNvSpPr>
            <a:spLocks noGrp="1" noChangeArrowheads="1"/>
          </p:cNvSpPr>
          <p:nvPr>
            <p:ph type="title"/>
          </p:nvPr>
        </p:nvSpPr>
        <p:spPr/>
        <p:txBody>
          <a:bodyPr/>
          <a:lstStyle/>
          <a:p>
            <a:pPr eaLnBrk="1" hangingPunct="1"/>
            <a:r>
              <a:rPr lang="en-US" smtClean="0"/>
              <a:t>Approaches</a:t>
            </a:r>
          </a:p>
        </p:txBody>
      </p:sp>
      <p:sp>
        <p:nvSpPr>
          <p:cNvPr id="18435" name="Rectangle 3"/>
          <p:cNvSpPr>
            <a:spLocks noGrp="1" noChangeArrowheads="1"/>
          </p:cNvSpPr>
          <p:nvPr>
            <p:ph type="body" idx="1"/>
          </p:nvPr>
        </p:nvSpPr>
        <p:spPr/>
        <p:txBody>
          <a:bodyPr/>
          <a:lstStyle/>
          <a:p>
            <a:pPr eaLnBrk="1" hangingPunct="1"/>
            <a:r>
              <a:rPr lang="en-US" smtClean="0"/>
              <a:t>Animal models</a:t>
            </a:r>
          </a:p>
          <a:p>
            <a:pPr eaLnBrk="1" hangingPunct="1"/>
            <a:r>
              <a:rPr lang="en-US" i="1" smtClean="0"/>
              <a:t>In vitro</a:t>
            </a:r>
            <a:r>
              <a:rPr lang="en-US" smtClean="0"/>
              <a:t> studies</a:t>
            </a:r>
          </a:p>
          <a:p>
            <a:pPr eaLnBrk="1" hangingPunct="1"/>
            <a:r>
              <a:rPr lang="en-US" smtClean="0"/>
              <a:t>Observations in human populations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3"/>
          <p:cNvSpPr>
            <a:spLocks noGrp="1"/>
          </p:cNvSpPr>
          <p:nvPr>
            <p:ph type="sldNum" sz="quarter" idx="10"/>
          </p:nvPr>
        </p:nvSpPr>
        <p:spPr>
          <a:noFill/>
        </p:spPr>
        <p:txBody>
          <a:bodyPr/>
          <a:lstStyle/>
          <a:p>
            <a:fld id="{D725411C-76AA-4704-A98A-3BC948E6F6DF}" type="slidenum">
              <a:rPr lang="en-US" smtClean="0">
                <a:latin typeface="Arial" charset="0"/>
                <a:ea typeface="ＭＳ Ｐゴシック"/>
                <a:cs typeface="ＭＳ Ｐゴシック"/>
              </a:rPr>
              <a:pPr/>
              <a:t>5</a:t>
            </a:fld>
            <a:endParaRPr lang="en-US" smtClean="0">
              <a:latin typeface="Arial" charset="0"/>
              <a:ea typeface="ＭＳ Ｐゴシック"/>
              <a:cs typeface="ＭＳ Ｐゴシック"/>
            </a:endParaRPr>
          </a:p>
        </p:txBody>
      </p:sp>
      <p:sp>
        <p:nvSpPr>
          <p:cNvPr id="19458" name="Rectangle 2"/>
          <p:cNvSpPr>
            <a:spLocks noGrp="1" noChangeArrowheads="1"/>
          </p:cNvSpPr>
          <p:nvPr>
            <p:ph type="title"/>
          </p:nvPr>
        </p:nvSpPr>
        <p:spPr/>
        <p:txBody>
          <a:bodyPr/>
          <a:lstStyle/>
          <a:p>
            <a:pPr eaLnBrk="1" hangingPunct="1"/>
            <a:r>
              <a:rPr lang="en-US" smtClean="0"/>
              <a:t>Human populations</a:t>
            </a:r>
          </a:p>
        </p:txBody>
      </p:sp>
      <p:sp>
        <p:nvSpPr>
          <p:cNvPr id="19459" name="Rectangle 3"/>
          <p:cNvSpPr>
            <a:spLocks noGrp="1" noChangeArrowheads="1"/>
          </p:cNvSpPr>
          <p:nvPr>
            <p:ph type="body" idx="1"/>
          </p:nvPr>
        </p:nvSpPr>
        <p:spPr/>
        <p:txBody>
          <a:bodyPr/>
          <a:lstStyle/>
          <a:p>
            <a:pPr marL="533400" indent="-533400" eaLnBrk="1" hangingPunct="1">
              <a:buFontTx/>
              <a:buAutoNum type="arabicPeriod"/>
            </a:pPr>
            <a:r>
              <a:rPr lang="en-US" sz="2800" smtClean="0"/>
              <a:t>Clinical observations</a:t>
            </a:r>
          </a:p>
          <a:p>
            <a:pPr marL="533400" indent="-533400" eaLnBrk="1" hangingPunct="1">
              <a:buFontTx/>
              <a:buAutoNum type="arabicPeriod"/>
            </a:pPr>
            <a:r>
              <a:rPr lang="en-US" sz="2800" smtClean="0"/>
              <a:t>Identify and analyze available data</a:t>
            </a:r>
          </a:p>
          <a:p>
            <a:pPr marL="533400" indent="-533400" eaLnBrk="1" hangingPunct="1">
              <a:buFontTx/>
              <a:buAutoNum type="arabicPeriod"/>
            </a:pPr>
            <a:r>
              <a:rPr lang="en-US" sz="2800" smtClean="0"/>
              <a:t>New studies</a:t>
            </a:r>
          </a:p>
          <a:p>
            <a:pPr marL="914400" lvl="1" indent="-457200" eaLnBrk="1" hangingPunct="1"/>
            <a:r>
              <a:rPr lang="en-US" sz="2400" smtClean="0"/>
              <a:t>Case-control study</a:t>
            </a:r>
          </a:p>
          <a:p>
            <a:pPr marL="1295400" lvl="2" indent="-381000" eaLnBrk="1" hangingPunct="1"/>
            <a:r>
              <a:rPr lang="en-US" sz="2000" smtClean="0"/>
              <a:t>Identify suspect exposures</a:t>
            </a:r>
          </a:p>
          <a:p>
            <a:pPr marL="914400" lvl="1" indent="-457200" eaLnBrk="1" hangingPunct="1"/>
            <a:r>
              <a:rPr lang="en-US" sz="2400" smtClean="0"/>
              <a:t>Cohort study</a:t>
            </a:r>
          </a:p>
          <a:p>
            <a:pPr marL="1295400" lvl="2" indent="-381000" eaLnBrk="1" hangingPunct="1"/>
            <a:r>
              <a:rPr lang="en-US" sz="2000" smtClean="0"/>
              <a:t>Follow up to see if associations hold</a:t>
            </a:r>
          </a:p>
          <a:p>
            <a:pPr marL="914400" lvl="1" indent="-457200" eaLnBrk="1" hangingPunct="1"/>
            <a:r>
              <a:rPr lang="en-US" sz="2400" smtClean="0"/>
              <a:t>Randomized trials</a:t>
            </a:r>
          </a:p>
          <a:p>
            <a:pPr marL="1295400" lvl="2" indent="-381000" eaLnBrk="1" hangingPunct="1"/>
            <a:r>
              <a:rPr lang="en-US" sz="2000" smtClean="0"/>
              <a:t>Usually only for beneficial agents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3"/>
          <p:cNvSpPr>
            <a:spLocks noGrp="1"/>
          </p:cNvSpPr>
          <p:nvPr>
            <p:ph type="sldNum" sz="quarter" idx="10"/>
          </p:nvPr>
        </p:nvSpPr>
        <p:spPr>
          <a:noFill/>
        </p:spPr>
        <p:txBody>
          <a:bodyPr/>
          <a:lstStyle/>
          <a:p>
            <a:fld id="{94041AB9-8B0B-4ECC-A1EC-39C400C027D2}" type="slidenum">
              <a:rPr lang="en-US" smtClean="0">
                <a:latin typeface="Arial" charset="0"/>
                <a:ea typeface="ＭＳ Ｐゴシック"/>
                <a:cs typeface="ＭＳ Ｐゴシック"/>
              </a:rPr>
              <a:pPr/>
              <a:t>6</a:t>
            </a:fld>
            <a:endParaRPr lang="en-US" smtClean="0">
              <a:latin typeface="Arial" charset="0"/>
              <a:ea typeface="ＭＳ Ｐゴシック"/>
              <a:cs typeface="ＭＳ Ｐゴシック"/>
            </a:endParaRPr>
          </a:p>
        </p:txBody>
      </p:sp>
      <p:sp>
        <p:nvSpPr>
          <p:cNvPr id="20482" name="Rectangle 2"/>
          <p:cNvSpPr>
            <a:spLocks noGrp="1" noChangeArrowheads="1"/>
          </p:cNvSpPr>
          <p:nvPr>
            <p:ph type="title"/>
          </p:nvPr>
        </p:nvSpPr>
        <p:spPr/>
        <p:txBody>
          <a:bodyPr/>
          <a:lstStyle/>
          <a:p>
            <a:pPr eaLnBrk="1" hangingPunct="1"/>
            <a:r>
              <a:rPr lang="en-US" smtClean="0"/>
              <a:t>Two-step process</a:t>
            </a:r>
          </a:p>
        </p:txBody>
      </p:sp>
      <p:sp>
        <p:nvSpPr>
          <p:cNvPr id="20483" name="Rectangle 3"/>
          <p:cNvSpPr>
            <a:spLocks noGrp="1" noChangeArrowheads="1"/>
          </p:cNvSpPr>
          <p:nvPr>
            <p:ph type="body" idx="1"/>
          </p:nvPr>
        </p:nvSpPr>
        <p:spPr/>
        <p:txBody>
          <a:bodyPr/>
          <a:lstStyle/>
          <a:p>
            <a:pPr marL="609600" indent="-609600" eaLnBrk="1" hangingPunct="1">
              <a:buFontTx/>
              <a:buAutoNum type="arabicPeriod"/>
            </a:pPr>
            <a:r>
              <a:rPr lang="en-US" smtClean="0"/>
              <a:t>Identify an association between exposure or characteristic and risk of disease using both ecological, case-control and cohort studies</a:t>
            </a:r>
          </a:p>
          <a:p>
            <a:pPr marL="609600" indent="-609600" eaLnBrk="1" hangingPunct="1">
              <a:buFontTx/>
              <a:buAutoNum type="arabicPeriod"/>
            </a:pPr>
            <a:r>
              <a:rPr lang="en-US" smtClean="0"/>
              <a:t>Determine if association is likely to be causal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3"/>
          <p:cNvSpPr>
            <a:spLocks noGrp="1"/>
          </p:cNvSpPr>
          <p:nvPr>
            <p:ph type="sldNum" sz="quarter" idx="10"/>
          </p:nvPr>
        </p:nvSpPr>
        <p:spPr>
          <a:noFill/>
        </p:spPr>
        <p:txBody>
          <a:bodyPr/>
          <a:lstStyle/>
          <a:p>
            <a:fld id="{B0278A43-E7FE-47DE-9E72-E64D39C5F186}" type="slidenum">
              <a:rPr lang="en-US" smtClean="0">
                <a:latin typeface="Arial" charset="0"/>
                <a:ea typeface="ＭＳ Ｐゴシック"/>
                <a:cs typeface="ＭＳ Ｐゴシック"/>
              </a:rPr>
              <a:pPr/>
              <a:t>7</a:t>
            </a:fld>
            <a:endParaRPr lang="en-US" smtClean="0">
              <a:latin typeface="Arial" charset="0"/>
              <a:ea typeface="ＭＳ Ｐゴシック"/>
              <a:cs typeface="ＭＳ Ｐゴシック"/>
            </a:endParaRPr>
          </a:p>
        </p:txBody>
      </p:sp>
      <p:sp>
        <p:nvSpPr>
          <p:cNvPr id="21506" name="Rectangle 2"/>
          <p:cNvSpPr>
            <a:spLocks noGrp="1" noChangeArrowheads="1"/>
          </p:cNvSpPr>
          <p:nvPr>
            <p:ph type="title"/>
          </p:nvPr>
        </p:nvSpPr>
        <p:spPr/>
        <p:txBody>
          <a:bodyPr/>
          <a:lstStyle/>
          <a:p>
            <a:pPr eaLnBrk="1" hangingPunct="1"/>
            <a:r>
              <a:rPr lang="en-US" smtClean="0"/>
              <a:t>Ecological Studies</a:t>
            </a:r>
          </a:p>
        </p:txBody>
      </p:sp>
      <p:sp>
        <p:nvSpPr>
          <p:cNvPr id="21507" name="Rectangle 3"/>
          <p:cNvSpPr>
            <a:spLocks noGrp="1" noChangeArrowheads="1"/>
          </p:cNvSpPr>
          <p:nvPr>
            <p:ph type="body" idx="1"/>
          </p:nvPr>
        </p:nvSpPr>
        <p:spPr/>
        <p:txBody>
          <a:bodyPr/>
          <a:lstStyle/>
          <a:p>
            <a:pPr eaLnBrk="1" hangingPunct="1"/>
            <a:r>
              <a:rPr lang="en-US" smtClean="0"/>
              <a:t>Population level studies</a:t>
            </a:r>
          </a:p>
          <a:p>
            <a:pPr eaLnBrk="1" hangingPunct="1"/>
            <a:r>
              <a:rPr lang="en-US" smtClean="0"/>
              <a:t>No linking of individuals and their specific exposure to their specific disease risk</a:t>
            </a:r>
          </a:p>
          <a:p>
            <a:pPr eaLnBrk="1" hangingPunct="1"/>
            <a:r>
              <a:rPr lang="en-US" smtClean="0"/>
              <a:t>No accounting for variation</a:t>
            </a:r>
          </a:p>
          <a:p>
            <a:pPr eaLnBrk="1" hangingPunct="1"/>
            <a:r>
              <a:rPr lang="en-US" smtClean="0"/>
              <a:t>Ecological fallacy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3"/>
          <p:cNvSpPr>
            <a:spLocks noGrp="1"/>
          </p:cNvSpPr>
          <p:nvPr>
            <p:ph type="sldNum" sz="quarter" idx="10"/>
          </p:nvPr>
        </p:nvSpPr>
        <p:spPr>
          <a:noFill/>
        </p:spPr>
        <p:txBody>
          <a:bodyPr/>
          <a:lstStyle/>
          <a:p>
            <a:fld id="{C4516BA4-6723-4890-8B03-7869FE0F9120}" type="slidenum">
              <a:rPr lang="en-US" smtClean="0">
                <a:latin typeface="Arial" charset="0"/>
                <a:ea typeface="ＭＳ Ｐゴシック"/>
                <a:cs typeface="ＭＳ Ｐゴシック"/>
              </a:rPr>
              <a:pPr/>
              <a:t>8</a:t>
            </a:fld>
            <a:endParaRPr lang="en-US" smtClean="0">
              <a:latin typeface="Arial" charset="0"/>
              <a:ea typeface="ＭＳ Ｐゴシック"/>
              <a:cs typeface="ＭＳ Ｐゴシック"/>
            </a:endParaRPr>
          </a:p>
        </p:txBody>
      </p:sp>
      <p:sp>
        <p:nvSpPr>
          <p:cNvPr id="22530" name="Rectangle 2"/>
          <p:cNvSpPr>
            <a:spLocks noGrp="1" noChangeArrowheads="1"/>
          </p:cNvSpPr>
          <p:nvPr>
            <p:ph type="title"/>
          </p:nvPr>
        </p:nvSpPr>
        <p:spPr/>
        <p:txBody>
          <a:bodyPr/>
          <a:lstStyle/>
          <a:p>
            <a:pPr eaLnBrk="1" hangingPunct="1"/>
            <a:r>
              <a:rPr lang="en-US" smtClean="0"/>
              <a:t>Example</a:t>
            </a:r>
          </a:p>
        </p:txBody>
      </p:sp>
      <p:sp>
        <p:nvSpPr>
          <p:cNvPr id="22531" name="Rectangle 3"/>
          <p:cNvSpPr>
            <a:spLocks noGrp="1" noChangeArrowheads="1"/>
          </p:cNvSpPr>
          <p:nvPr>
            <p:ph type="body" idx="1"/>
          </p:nvPr>
        </p:nvSpPr>
        <p:spPr>
          <a:xfrm>
            <a:off x="685800" y="1981200"/>
            <a:ext cx="3886200" cy="4114800"/>
          </a:xfrm>
        </p:spPr>
        <p:txBody>
          <a:bodyPr/>
          <a:lstStyle/>
          <a:p>
            <a:pPr eaLnBrk="1" hangingPunct="1"/>
            <a:r>
              <a:rPr lang="en-US" sz="2800" smtClean="0"/>
              <a:t>Oikos, ahead of print</a:t>
            </a:r>
          </a:p>
          <a:p>
            <a:pPr eaLnBrk="1" hangingPunct="1"/>
            <a:r>
              <a:rPr lang="en-US" sz="2800" smtClean="0">
                <a:latin typeface="Helvetica"/>
              </a:rPr>
              <a:t>Tomas Grim, A possible role of social activity to explain differences in publication output among ecologists</a:t>
            </a:r>
          </a:p>
        </p:txBody>
      </p:sp>
      <p:pic>
        <p:nvPicPr>
          <p:cNvPr id="22532" name="Picture 4" descr="oikos"/>
          <p:cNvPicPr>
            <a:picLocks noChangeAspect="1" noChangeArrowheads="1"/>
          </p:cNvPicPr>
          <p:nvPr/>
        </p:nvPicPr>
        <p:blipFill>
          <a:blip r:embed="rId2"/>
          <a:srcRect/>
          <a:stretch>
            <a:fillRect/>
          </a:stretch>
        </p:blipFill>
        <p:spPr bwMode="auto">
          <a:xfrm>
            <a:off x="4572000" y="1919288"/>
            <a:ext cx="4191000" cy="357981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3"/>
          <p:cNvSpPr>
            <a:spLocks noGrp="1"/>
          </p:cNvSpPr>
          <p:nvPr>
            <p:ph type="sldNum" sz="quarter" idx="10"/>
          </p:nvPr>
        </p:nvSpPr>
        <p:spPr>
          <a:noFill/>
        </p:spPr>
        <p:txBody>
          <a:bodyPr/>
          <a:lstStyle/>
          <a:p>
            <a:fld id="{759F578E-9AD6-4C51-996C-25184EC68E37}" type="slidenum">
              <a:rPr lang="en-US" smtClean="0">
                <a:latin typeface="Arial" charset="0"/>
                <a:ea typeface="ＭＳ Ｐゴシック"/>
                <a:cs typeface="ＭＳ Ｐゴシック"/>
              </a:rPr>
              <a:pPr/>
              <a:t>9</a:t>
            </a:fld>
            <a:endParaRPr lang="en-US" smtClean="0">
              <a:latin typeface="Arial" charset="0"/>
              <a:ea typeface="ＭＳ Ｐゴシック"/>
              <a:cs typeface="ＭＳ Ｐゴシック"/>
            </a:endParaRPr>
          </a:p>
        </p:txBody>
      </p:sp>
      <p:sp>
        <p:nvSpPr>
          <p:cNvPr id="23554" name="Rectangle 2"/>
          <p:cNvSpPr>
            <a:spLocks noGrp="1" noChangeArrowheads="1"/>
          </p:cNvSpPr>
          <p:nvPr>
            <p:ph type="title"/>
          </p:nvPr>
        </p:nvSpPr>
        <p:spPr/>
        <p:txBody>
          <a:bodyPr/>
          <a:lstStyle/>
          <a:p>
            <a:pPr eaLnBrk="1" hangingPunct="1"/>
            <a:r>
              <a:rPr lang="en-US" smtClean="0"/>
              <a:t>Ecological studies</a:t>
            </a:r>
          </a:p>
        </p:txBody>
      </p:sp>
      <p:sp>
        <p:nvSpPr>
          <p:cNvPr id="23555" name="Rectangle 3"/>
          <p:cNvSpPr>
            <a:spLocks noGrp="1" noChangeArrowheads="1"/>
          </p:cNvSpPr>
          <p:nvPr>
            <p:ph type="body" idx="1"/>
          </p:nvPr>
        </p:nvSpPr>
        <p:spPr/>
        <p:txBody>
          <a:bodyPr/>
          <a:lstStyle/>
          <a:p>
            <a:pPr eaLnBrk="1" hangingPunct="1"/>
            <a:r>
              <a:rPr lang="en-US" smtClean="0"/>
              <a:t>So are they any good?</a:t>
            </a:r>
          </a:p>
          <a:p>
            <a:pPr eaLnBrk="1" hangingPunct="1"/>
            <a:r>
              <a:rPr lang="en-US" smtClean="0"/>
              <a:t>Can shed light on previously unexplored areas</a:t>
            </a:r>
          </a:p>
          <a:p>
            <a:pPr eaLnBrk="1" hangingPunct="1"/>
            <a:r>
              <a:rPr lang="en-US" smtClean="0"/>
              <a:t>Useful as long as you remember they don’t show causation!</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97" charset="0"/>
            <a:ea typeface="ＭＳ Ｐゴシック" pitchFamily="-97" charset="-128"/>
            <a:cs typeface="ＭＳ Ｐゴシック" pitchFamily="-9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97" charset="0"/>
            <a:ea typeface="ＭＳ Ｐゴシック" pitchFamily="-97" charset="-128"/>
            <a:cs typeface="ＭＳ Ｐゴシック" pitchFamily="-97"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1164</TotalTime>
  <Words>908</Words>
  <Application>Microsoft PowerPoint</Application>
  <PresentationFormat>On-screen Show (4:3)</PresentationFormat>
  <Paragraphs>198</Paragraphs>
  <Slides>34</Slides>
  <Notes>1</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34</vt:i4>
      </vt:variant>
    </vt:vector>
  </HeadingPairs>
  <TitlesOfParts>
    <vt:vector size="38" baseType="lpstr">
      <vt:lpstr>Arial</vt:lpstr>
      <vt:lpstr>ＭＳ Ｐゴシック</vt:lpstr>
      <vt:lpstr>Helvetica</vt:lpstr>
      <vt:lpstr>Blank Presentation</vt:lpstr>
      <vt:lpstr>Epidemiology - Lecture #10</vt:lpstr>
      <vt:lpstr>Lecture Overview</vt:lpstr>
      <vt:lpstr>Etiology of disease</vt:lpstr>
      <vt:lpstr>Approaches</vt:lpstr>
      <vt:lpstr>Human populations</vt:lpstr>
      <vt:lpstr>Two-step process</vt:lpstr>
      <vt:lpstr>Ecological Studies</vt:lpstr>
      <vt:lpstr>Example</vt:lpstr>
      <vt:lpstr>Ecological studies</vt:lpstr>
      <vt:lpstr>Interpreting Associations</vt:lpstr>
      <vt:lpstr>Interpreting Associations</vt:lpstr>
      <vt:lpstr>Types of causal relationships</vt:lpstr>
      <vt:lpstr>Necessary and Sufficient</vt:lpstr>
      <vt:lpstr>Necessary, but not Sufficient</vt:lpstr>
      <vt:lpstr>Sufficient, but not Necessary</vt:lpstr>
      <vt:lpstr>Neither Sufficient nor  Necessary</vt:lpstr>
      <vt:lpstr>Guidelines for causality</vt:lpstr>
      <vt:lpstr>Guidelines for causality</vt:lpstr>
      <vt:lpstr>Guidelines for causality</vt:lpstr>
      <vt:lpstr>Guidelines for causality</vt:lpstr>
      <vt:lpstr>Guidelines for causality</vt:lpstr>
      <vt:lpstr>Example of causality</vt:lpstr>
      <vt:lpstr>MMR and autism</vt:lpstr>
      <vt:lpstr>Slide 24</vt:lpstr>
      <vt:lpstr>MMR and autism</vt:lpstr>
      <vt:lpstr>MMR and autism</vt:lpstr>
      <vt:lpstr>MMR and autism</vt:lpstr>
      <vt:lpstr>MMR and autism</vt:lpstr>
      <vt:lpstr>MMR and autism</vt:lpstr>
      <vt:lpstr>MMR and autism</vt:lpstr>
      <vt:lpstr>MMR and autism</vt:lpstr>
      <vt:lpstr>Criteria lists abound</vt:lpstr>
      <vt:lpstr>Discussion</vt:lpstr>
      <vt:lpstr>Causal guidelines</vt:lpstr>
    </vt:vector>
  </TitlesOfParts>
  <Company>Holly Gaff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 Lecture 1</dc:title>
  <dc:creator>Holly Gaff</dc:creator>
  <cp:lastModifiedBy>spassion</cp:lastModifiedBy>
  <cp:revision>90</cp:revision>
  <dcterms:created xsi:type="dcterms:W3CDTF">2009-07-11T15:13:07Z</dcterms:created>
  <dcterms:modified xsi:type="dcterms:W3CDTF">2009-07-11T15:54:14Z</dcterms:modified>
</cp:coreProperties>
</file>