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11" r:id="rId2"/>
    <p:sldMasterId id="2147483707" r:id="rId3"/>
  </p:sldMasterIdLst>
  <p:notesMasterIdLst>
    <p:notesMasterId r:id="rId24"/>
  </p:notesMasterIdLst>
  <p:handoutMasterIdLst>
    <p:handoutMasterId r:id="rId25"/>
  </p:handoutMasterIdLst>
  <p:sldIdLst>
    <p:sldId id="441" r:id="rId4"/>
    <p:sldId id="567" r:id="rId5"/>
    <p:sldId id="564" r:id="rId6"/>
    <p:sldId id="550" r:id="rId7"/>
    <p:sldId id="549" r:id="rId8"/>
    <p:sldId id="544" r:id="rId9"/>
    <p:sldId id="562" r:id="rId10"/>
    <p:sldId id="561" r:id="rId11"/>
    <p:sldId id="585" r:id="rId12"/>
    <p:sldId id="576" r:id="rId13"/>
    <p:sldId id="558" r:id="rId14"/>
    <p:sldId id="447" r:id="rId15"/>
    <p:sldId id="454" r:id="rId16"/>
    <p:sldId id="586" r:id="rId17"/>
    <p:sldId id="565" r:id="rId18"/>
    <p:sldId id="513" r:id="rId19"/>
    <p:sldId id="514" r:id="rId20"/>
    <p:sldId id="515" r:id="rId21"/>
    <p:sldId id="517" r:id="rId22"/>
    <p:sldId id="5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35944"/>
    <a:srgbClr val="FFFFFF"/>
    <a:srgbClr val="00508C"/>
    <a:srgbClr val="014F6F"/>
    <a:srgbClr val="8C1D40"/>
    <a:srgbClr val="FAB506"/>
    <a:srgbClr val="0000FF"/>
    <a:srgbClr val="00F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51" autoAdjust="0"/>
    <p:restoredTop sz="95135" autoAdjust="0"/>
  </p:normalViewPr>
  <p:slideViewPr>
    <p:cSldViewPr snapToGrid="0" snapToObjects="1">
      <p:cViewPr varScale="1">
        <p:scale>
          <a:sx n="111" d="100"/>
          <a:sy n="111" d="100"/>
        </p:scale>
        <p:origin x="798" y="108"/>
      </p:cViewPr>
      <p:guideLst/>
    </p:cSldViewPr>
  </p:slideViewPr>
  <p:notesTextViewPr>
    <p:cViewPr>
      <p:scale>
        <a:sx n="1" d="1"/>
        <a:sy n="1" d="1"/>
      </p:scale>
      <p:origin x="0" y="0"/>
    </p:cViewPr>
  </p:notesTextViewPr>
  <p:sorterViewPr>
    <p:cViewPr>
      <p:scale>
        <a:sx n="119" d="100"/>
        <a:sy n="119" d="100"/>
      </p:scale>
      <p:origin x="0" y="-199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C81CA-CA25-774D-A2A7-BB30F3682A9E}" type="slidenum">
              <a:rPr lang="en-US" smtClean="0"/>
              <a:t>‹#›</a:t>
            </a:fld>
            <a:endParaRPr lang="en-US" dirty="0"/>
          </a:p>
        </p:txBody>
      </p:sp>
    </p:spTree>
    <p:extLst>
      <p:ext uri="{BB962C8B-B14F-4D97-AF65-F5344CB8AC3E}">
        <p14:creationId xmlns:p14="http://schemas.microsoft.com/office/powerpoint/2010/main" val="1816619492"/>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86A54-ED12-C04F-BA51-26DDD954C50D}" type="slidenum">
              <a:rPr lang="en-US" smtClean="0"/>
              <a:t>‹#›</a:t>
            </a:fld>
            <a:endParaRPr lang="en-US" dirty="0"/>
          </a:p>
        </p:txBody>
      </p:sp>
    </p:spTree>
    <p:extLst>
      <p:ext uri="{BB962C8B-B14F-4D97-AF65-F5344CB8AC3E}">
        <p14:creationId xmlns:p14="http://schemas.microsoft.com/office/powerpoint/2010/main" val="48261527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a:t>
            </a:fld>
            <a:endParaRPr lang="en-US" dirty="0"/>
          </a:p>
        </p:txBody>
      </p:sp>
    </p:spTree>
    <p:extLst>
      <p:ext uri="{BB962C8B-B14F-4D97-AF65-F5344CB8AC3E}">
        <p14:creationId xmlns:p14="http://schemas.microsoft.com/office/powerpoint/2010/main" val="436069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16</a:t>
            </a:fld>
            <a:endParaRPr lang="en-US" dirty="0"/>
          </a:p>
        </p:txBody>
      </p:sp>
    </p:spTree>
    <p:extLst>
      <p:ext uri="{BB962C8B-B14F-4D97-AF65-F5344CB8AC3E}">
        <p14:creationId xmlns:p14="http://schemas.microsoft.com/office/powerpoint/2010/main" val="2179201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17</a:t>
            </a:fld>
            <a:endParaRPr lang="en-US" dirty="0"/>
          </a:p>
        </p:txBody>
      </p:sp>
    </p:spTree>
    <p:extLst>
      <p:ext uri="{BB962C8B-B14F-4D97-AF65-F5344CB8AC3E}">
        <p14:creationId xmlns:p14="http://schemas.microsoft.com/office/powerpoint/2010/main" val="76982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18</a:t>
            </a:fld>
            <a:endParaRPr lang="en-US" dirty="0"/>
          </a:p>
        </p:txBody>
      </p:sp>
    </p:spTree>
    <p:extLst>
      <p:ext uri="{BB962C8B-B14F-4D97-AF65-F5344CB8AC3E}">
        <p14:creationId xmlns:p14="http://schemas.microsoft.com/office/powerpoint/2010/main" val="1682236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19</a:t>
            </a:fld>
            <a:endParaRPr lang="en-US" dirty="0"/>
          </a:p>
        </p:txBody>
      </p:sp>
    </p:spTree>
    <p:extLst>
      <p:ext uri="{BB962C8B-B14F-4D97-AF65-F5344CB8AC3E}">
        <p14:creationId xmlns:p14="http://schemas.microsoft.com/office/powerpoint/2010/main" val="1030767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20</a:t>
            </a:fld>
            <a:endParaRPr lang="en-US" dirty="0"/>
          </a:p>
        </p:txBody>
      </p:sp>
    </p:spTree>
    <p:extLst>
      <p:ext uri="{BB962C8B-B14F-4D97-AF65-F5344CB8AC3E}">
        <p14:creationId xmlns:p14="http://schemas.microsoft.com/office/powerpoint/2010/main" val="64251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a:t>
            </a:fld>
            <a:endParaRPr lang="en-US" dirty="0"/>
          </a:p>
        </p:txBody>
      </p:sp>
    </p:spTree>
    <p:extLst>
      <p:ext uri="{BB962C8B-B14F-4D97-AF65-F5344CB8AC3E}">
        <p14:creationId xmlns:p14="http://schemas.microsoft.com/office/powerpoint/2010/main" val="55985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a:t>
            </a:fld>
            <a:endParaRPr lang="en-US" dirty="0"/>
          </a:p>
        </p:txBody>
      </p:sp>
    </p:spTree>
    <p:extLst>
      <p:ext uri="{BB962C8B-B14F-4D97-AF65-F5344CB8AC3E}">
        <p14:creationId xmlns:p14="http://schemas.microsoft.com/office/powerpoint/2010/main" val="221947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5</a:t>
            </a:fld>
            <a:endParaRPr lang="en-US" dirty="0"/>
          </a:p>
        </p:txBody>
      </p:sp>
    </p:spTree>
    <p:extLst>
      <p:ext uri="{BB962C8B-B14F-4D97-AF65-F5344CB8AC3E}">
        <p14:creationId xmlns:p14="http://schemas.microsoft.com/office/powerpoint/2010/main" val="34621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6</a:t>
            </a:fld>
            <a:endParaRPr lang="en-US" dirty="0"/>
          </a:p>
        </p:txBody>
      </p:sp>
    </p:spTree>
    <p:extLst>
      <p:ext uri="{BB962C8B-B14F-4D97-AF65-F5344CB8AC3E}">
        <p14:creationId xmlns:p14="http://schemas.microsoft.com/office/powerpoint/2010/main" val="245994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9</a:t>
            </a:fld>
            <a:endParaRPr lang="en-US" dirty="0"/>
          </a:p>
        </p:txBody>
      </p:sp>
    </p:spTree>
    <p:extLst>
      <p:ext uri="{BB962C8B-B14F-4D97-AF65-F5344CB8AC3E}">
        <p14:creationId xmlns:p14="http://schemas.microsoft.com/office/powerpoint/2010/main" val="362661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10</a:t>
            </a:fld>
            <a:endParaRPr lang="en-US" dirty="0"/>
          </a:p>
        </p:txBody>
      </p:sp>
    </p:spTree>
    <p:extLst>
      <p:ext uri="{BB962C8B-B14F-4D97-AF65-F5344CB8AC3E}">
        <p14:creationId xmlns:p14="http://schemas.microsoft.com/office/powerpoint/2010/main" val="2414776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11</a:t>
            </a:fld>
            <a:endParaRPr lang="en-US" dirty="0"/>
          </a:p>
        </p:txBody>
      </p:sp>
    </p:spTree>
    <p:extLst>
      <p:ext uri="{BB962C8B-B14F-4D97-AF65-F5344CB8AC3E}">
        <p14:creationId xmlns:p14="http://schemas.microsoft.com/office/powerpoint/2010/main" val="10161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14</a:t>
            </a:fld>
            <a:endParaRPr lang="en-US" dirty="0"/>
          </a:p>
        </p:txBody>
      </p:sp>
    </p:spTree>
    <p:extLst>
      <p:ext uri="{BB962C8B-B14F-4D97-AF65-F5344CB8AC3E}">
        <p14:creationId xmlns:p14="http://schemas.microsoft.com/office/powerpoint/2010/main" val="8401991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png"/><Relationship Id="rId22"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87548" y="2"/>
            <a:ext cx="5476672" cy="6864773"/>
          </a:xfrm>
          <a:prstGeom prst="rect">
            <a:avLst/>
          </a:prstGeom>
        </p:spPr>
      </p:pic>
      <p:cxnSp>
        <p:nvCxnSpPr>
          <p:cNvPr id="16" name="Straight Connector 15"/>
          <p:cNvCxnSpPr/>
          <p:nvPr userDrawn="1"/>
        </p:nvCxnSpPr>
        <p:spPr>
          <a:xfrm flipV="1">
            <a:off x="3570054" y="1632464"/>
            <a:ext cx="8620876" cy="315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88618" y="5473818"/>
            <a:ext cx="12279548" cy="15302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697" y="5772693"/>
            <a:ext cx="585013" cy="273370"/>
          </a:xfrm>
          <a:prstGeom prst="rect">
            <a:avLst/>
          </a:prstGeom>
        </p:spPr>
      </p:pic>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56764" y="5554239"/>
            <a:ext cx="739785" cy="566989"/>
          </a:xfrm>
          <a:prstGeom prst="rect">
            <a:avLst/>
          </a:prstGeom>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65257" y="5769236"/>
            <a:ext cx="1437817" cy="181081"/>
          </a:xfrm>
          <a:prstGeom prst="rect">
            <a:avLst/>
          </a:prstGeom>
        </p:spPr>
      </p:pic>
      <p:pic>
        <p:nvPicPr>
          <p:cNvPr id="28" name="Picture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9372" y="5808123"/>
            <a:ext cx="562540" cy="190450"/>
          </a:xfrm>
          <a:prstGeom prst="rect">
            <a:avLst/>
          </a:prstGeom>
        </p:spPr>
      </p:pic>
      <p:pic>
        <p:nvPicPr>
          <p:cNvPr id="29" name="Picture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00233" y="5642406"/>
            <a:ext cx="508146" cy="640080"/>
          </a:xfrm>
          <a:prstGeom prst="rect">
            <a:avLst/>
          </a:prstGeom>
        </p:spPr>
      </p:pic>
      <p:pic>
        <p:nvPicPr>
          <p:cNvPr id="30" name="Picture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642407"/>
            <a:ext cx="929223" cy="545833"/>
          </a:xfrm>
          <a:prstGeom prst="rect">
            <a:avLst/>
          </a:prstGeom>
        </p:spPr>
      </p:pic>
      <p:sp>
        <p:nvSpPr>
          <p:cNvPr id="19" name="Title 1"/>
          <p:cNvSpPr>
            <a:spLocks noGrp="1"/>
          </p:cNvSpPr>
          <p:nvPr>
            <p:ph type="title" hasCustomPrompt="1"/>
          </p:nvPr>
        </p:nvSpPr>
        <p:spPr>
          <a:xfrm>
            <a:off x="3570054" y="2077282"/>
            <a:ext cx="7957225" cy="955168"/>
          </a:xfrm>
        </p:spPr>
        <p:txBody>
          <a:bodyPr vert="horz" lIns="91440" tIns="45720" rIns="91440" bIns="45720" rtlCol="0" anchor="t">
            <a:normAutofit/>
          </a:bodyPr>
          <a:lstStyle>
            <a:lvl1pPr>
              <a:defRPr lang="en-US" sz="6000" b="1" baseline="0">
                <a:solidFill>
                  <a:schemeClr val="tx1"/>
                </a:solidFill>
                <a:latin typeface="+mn-lt"/>
              </a:defRPr>
            </a:lvl1pPr>
          </a:lstStyle>
          <a:p>
            <a:pPr lvl="0"/>
            <a:r>
              <a:rPr lang="en-US" dirty="0"/>
              <a:t>Biennial Review</a:t>
            </a:r>
            <a:br>
              <a:rPr lang="en-US" dirty="0"/>
            </a:br>
            <a:endParaRPr lang="en-US" dirty="0"/>
          </a:p>
        </p:txBody>
      </p:sp>
      <p:sp>
        <p:nvSpPr>
          <p:cNvPr id="32" name="Text Placeholder 2"/>
          <p:cNvSpPr>
            <a:spLocks noGrp="1"/>
          </p:cNvSpPr>
          <p:nvPr>
            <p:ph type="body" idx="1" hasCustomPrompt="1"/>
          </p:nvPr>
        </p:nvSpPr>
        <p:spPr>
          <a:xfrm>
            <a:off x="3570053" y="3286551"/>
            <a:ext cx="8028037" cy="1500187"/>
          </a:xfrm>
        </p:spPr>
        <p:txBody>
          <a:bodyPr>
            <a:normAutofit/>
          </a:bodyPr>
          <a:lstStyle>
            <a:lvl1pPr marL="228601" marR="0" indent="-228601" algn="l" defTabSz="914403" rtl="0" eaLnBrk="1" fontAlgn="auto" latinLnBrk="0" hangingPunct="1">
              <a:lnSpc>
                <a:spcPct val="90000"/>
              </a:lnSpc>
              <a:spcBef>
                <a:spcPts val="1000"/>
              </a:spcBef>
              <a:spcAft>
                <a:spcPts val="0"/>
              </a:spcAft>
              <a:buClrTx/>
              <a:buSzTx/>
              <a:buFont typeface="Arial"/>
              <a:buNone/>
              <a:tabLst/>
              <a:defRPr lang="en-US" sz="3200" b="0" kern="1200" baseline="0">
                <a:solidFill>
                  <a:schemeClr val="accent1"/>
                </a:solidFill>
                <a:latin typeface="+mn-lt"/>
                <a:ea typeface="+mj-ea"/>
                <a:cs typeface="+mj-cs"/>
              </a:defRPr>
            </a:lvl1pPr>
          </a:lstStyle>
          <a:p>
            <a:pPr marL="228601" marR="0" lvl="0" indent="-228601" algn="l" defTabSz="914403" rtl="0" eaLnBrk="1" fontAlgn="auto" latinLnBrk="0" hangingPunct="1">
              <a:lnSpc>
                <a:spcPct val="90000"/>
              </a:lnSpc>
              <a:spcBef>
                <a:spcPts val="1000"/>
              </a:spcBef>
              <a:spcAft>
                <a:spcPts val="0"/>
              </a:spcAft>
              <a:buClrTx/>
              <a:buSzTx/>
              <a:buFont typeface="Arial"/>
              <a:buNone/>
              <a:tabLst/>
              <a:defRPr/>
            </a:pPr>
            <a:r>
              <a:rPr lang="en-US" dirty="0"/>
              <a:t>November 14-15 </a:t>
            </a:r>
          </a:p>
          <a:p>
            <a:pPr marL="228601" marR="0" lvl="0" indent="-228601" algn="l" defTabSz="914403" rtl="0" eaLnBrk="1" fontAlgn="auto" latinLnBrk="0" hangingPunct="1">
              <a:lnSpc>
                <a:spcPct val="90000"/>
              </a:lnSpc>
              <a:spcBef>
                <a:spcPts val="1000"/>
              </a:spcBef>
              <a:spcAft>
                <a:spcPts val="0"/>
              </a:spcAft>
              <a:buClrTx/>
              <a:buSzTx/>
              <a:buFont typeface="Arial"/>
              <a:buNone/>
              <a:tabLst/>
              <a:defRPr/>
            </a:pPr>
            <a:r>
              <a:rPr lang="en-US" dirty="0"/>
              <a:t>ASU – Washington DC </a:t>
            </a:r>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734138" y="386703"/>
            <a:ext cx="4476439" cy="1067216"/>
          </a:xfrm>
          <a:prstGeom prst="rect">
            <a:avLst/>
          </a:prstGeom>
        </p:spPr>
      </p:pic>
      <p:pic>
        <p:nvPicPr>
          <p:cNvPr id="3" name="Picture 2"/>
          <p:cNvPicPr>
            <a:picLocks noChangeAspect="1"/>
          </p:cNvPicPr>
          <p:nvPr userDrawn="1"/>
        </p:nvPicPr>
        <p:blipFill>
          <a:blip r:embed="rId10">
            <a:biLevel thresh="25000"/>
            <a:extLst>
              <a:ext uri="{28A0092B-C50C-407E-A947-70E740481C1C}">
                <a14:useLocalDpi xmlns:a14="http://schemas.microsoft.com/office/drawing/2010/main" val="0"/>
              </a:ext>
            </a:extLst>
          </a:blip>
          <a:stretch>
            <a:fillRect/>
          </a:stretch>
        </p:blipFill>
        <p:spPr>
          <a:xfrm>
            <a:off x="10222833" y="5733551"/>
            <a:ext cx="1250011" cy="216765"/>
          </a:xfrm>
          <a:prstGeom prst="rect">
            <a:avLst/>
          </a:prstGeom>
        </p:spPr>
      </p:pic>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2451" y="6394357"/>
            <a:ext cx="957637" cy="354538"/>
          </a:xfrm>
          <a:prstGeom prst="rect">
            <a:avLst/>
          </a:prstGeom>
        </p:spPr>
      </p:pic>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739624" y="5676694"/>
            <a:ext cx="401314" cy="547245"/>
          </a:xfrm>
          <a:prstGeom prst="rect">
            <a:avLst/>
          </a:prstGeom>
        </p:spPr>
      </p:pic>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5813" y="6408872"/>
            <a:ext cx="681230" cy="199708"/>
          </a:xfrm>
          <a:prstGeom prst="rect">
            <a:avLst/>
          </a:prstGeom>
        </p:spPr>
      </p:pic>
      <p:pic>
        <p:nvPicPr>
          <p:cNvPr id="5" name="Picture 4"/>
          <p:cNvPicPr>
            <a:picLocks noChangeAspect="1"/>
          </p:cNvPicPr>
          <p:nvPr userDrawn="1"/>
        </p:nvPicPr>
        <p:blipFill>
          <a:blip r:embed="rId14">
            <a:biLevel thresh="25000"/>
            <a:extLst>
              <a:ext uri="{28A0092B-C50C-407E-A947-70E740481C1C}">
                <a14:useLocalDpi xmlns:a14="http://schemas.microsoft.com/office/drawing/2010/main" val="0"/>
              </a:ext>
            </a:extLst>
          </a:blip>
          <a:stretch>
            <a:fillRect/>
          </a:stretch>
        </p:blipFill>
        <p:spPr>
          <a:xfrm>
            <a:off x="231067" y="6398892"/>
            <a:ext cx="966119" cy="294421"/>
          </a:xfrm>
          <a:prstGeom prst="rect">
            <a:avLst/>
          </a:prstGeom>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34138" y="6386175"/>
            <a:ext cx="721591" cy="362720"/>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400083" y="5712391"/>
            <a:ext cx="2111282" cy="335510"/>
          </a:xfrm>
          <a:prstGeom prst="rect">
            <a:avLst/>
          </a:prstGeom>
        </p:spPr>
      </p:pic>
      <p:pic>
        <p:nvPicPr>
          <p:cNvPr id="31" name="Picture 3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431522" y="6238928"/>
            <a:ext cx="675879" cy="481094"/>
          </a:xfrm>
          <a:prstGeom prst="rect">
            <a:avLst/>
          </a:prstGeom>
        </p:spPr>
      </p:pic>
      <p:pic>
        <p:nvPicPr>
          <p:cNvPr id="38" name="Picture 37"/>
          <p:cNvPicPr>
            <a:picLocks noChangeAspect="1"/>
          </p:cNvPicPr>
          <p:nvPr userDrawn="1"/>
        </p:nvPicPr>
        <p:blipFill>
          <a:blip r:embed="rId18">
            <a:biLevel thresh="50000"/>
            <a:extLst>
              <a:ext uri="{BEBA8EAE-BF5A-486C-A8C5-ECC9F3942E4B}">
                <a14:imgProps xmlns:a14="http://schemas.microsoft.com/office/drawing/2010/main">
                  <a14:imgLayer r:embed="rId19">
                    <a14:imgEffect>
                      <a14:colorTemperature colorTemp="11199"/>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621053" y="5803715"/>
            <a:ext cx="1513998" cy="1513998"/>
          </a:xfrm>
          <a:prstGeom prst="rect">
            <a:avLst/>
          </a:prstGeom>
        </p:spPr>
      </p:pic>
      <p:pic>
        <p:nvPicPr>
          <p:cNvPr id="39" name="Picture 3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338145" y="6386177"/>
            <a:ext cx="1018619" cy="258081"/>
          </a:xfrm>
          <a:prstGeom prst="rect">
            <a:avLst/>
          </a:prstGeom>
        </p:spPr>
      </p:pic>
      <p:pic>
        <p:nvPicPr>
          <p:cNvPr id="44" name="Picture 43"/>
          <p:cNvPicPr>
            <a:picLocks noChangeAspect="1"/>
          </p:cNvPicPr>
          <p:nvPr userDrawn="1"/>
        </p:nvPicPr>
        <p:blipFill>
          <a:blip r:embed="rId21">
            <a:duotone>
              <a:schemeClr val="bg2">
                <a:shade val="45000"/>
                <a:satMod val="135000"/>
              </a:schemeClr>
              <a:prstClr val="white"/>
            </a:duotone>
          </a:blip>
          <a:stretch>
            <a:fillRect/>
          </a:stretch>
        </p:blipFill>
        <p:spPr>
          <a:xfrm>
            <a:off x="8874162" y="6481291"/>
            <a:ext cx="1187833" cy="325930"/>
          </a:xfrm>
          <a:prstGeom prst="rect">
            <a:avLst/>
          </a:prstGeom>
        </p:spPr>
      </p:pic>
      <p:pic>
        <p:nvPicPr>
          <p:cNvPr id="45" name="Picture 44"/>
          <p:cNvPicPr>
            <a:picLocks noChangeAspect="1"/>
          </p:cNvPicPr>
          <p:nvPr userDrawn="1"/>
        </p:nvPicPr>
        <p:blipFill>
          <a:blip r:embed="rId22">
            <a:duotone>
              <a:schemeClr val="bg2">
                <a:shade val="45000"/>
                <a:satMod val="135000"/>
              </a:schemeClr>
              <a:prstClr val="white"/>
            </a:duotone>
          </a:blip>
          <a:stretch>
            <a:fillRect/>
          </a:stretch>
        </p:blipFill>
        <p:spPr>
          <a:xfrm>
            <a:off x="7736983" y="6408874"/>
            <a:ext cx="862361" cy="373359"/>
          </a:xfrm>
          <a:prstGeom prst="rect">
            <a:avLst/>
          </a:prstGeom>
        </p:spPr>
      </p:pic>
      <p:pic>
        <p:nvPicPr>
          <p:cNvPr id="6" name="Picture 5"/>
          <p:cNvPicPr>
            <a:picLocks noChangeAspect="1"/>
          </p:cNvPicPr>
          <p:nvPr userDrawn="1"/>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95286" y="5712391"/>
            <a:ext cx="1427547" cy="475848"/>
          </a:xfrm>
          <a:prstGeom prst="rect">
            <a:avLst/>
          </a:prstGeom>
        </p:spPr>
      </p:pic>
    </p:spTree>
    <p:extLst>
      <p:ext uri="{BB962C8B-B14F-4D97-AF65-F5344CB8AC3E}">
        <p14:creationId xmlns:p14="http://schemas.microsoft.com/office/powerpoint/2010/main" val="171979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411901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27"/>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2" indent="0">
              <a:buNone/>
              <a:defRPr sz="1400"/>
            </a:lvl2pPr>
            <a:lvl3pPr marL="914403" indent="0">
              <a:buNone/>
              <a:defRPr sz="1200"/>
            </a:lvl3pPr>
            <a:lvl4pPr marL="1371605" indent="0">
              <a:buNone/>
              <a:defRPr sz="1000"/>
            </a:lvl4pPr>
            <a:lvl5pPr marL="1828807" indent="0">
              <a:buNone/>
              <a:defRPr sz="1000"/>
            </a:lvl5pPr>
            <a:lvl6pPr marL="2286008" indent="0">
              <a:buNone/>
              <a:defRPr sz="1000"/>
            </a:lvl6pPr>
            <a:lvl7pPr marL="2743210" indent="0">
              <a:buNone/>
              <a:defRPr sz="1000"/>
            </a:lvl7pPr>
            <a:lvl8pPr marL="3200412" indent="0">
              <a:buNone/>
              <a:defRPr sz="1000"/>
            </a:lvl8pPr>
            <a:lvl9pPr marL="365761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22326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9" y="987427"/>
            <a:ext cx="6172199" cy="4873625"/>
          </a:xfrm>
        </p:spPr>
        <p:txBody>
          <a:bodyPr/>
          <a:lstStyle>
            <a:lvl1pPr marL="0" indent="0">
              <a:buNone/>
              <a:defRPr sz="3200"/>
            </a:lvl1pPr>
            <a:lvl2pPr marL="457202" indent="0">
              <a:buNone/>
              <a:defRPr sz="2800"/>
            </a:lvl2pPr>
            <a:lvl3pPr marL="914403" indent="0">
              <a:buNone/>
              <a:defRPr sz="2400"/>
            </a:lvl3pPr>
            <a:lvl4pPr marL="1371605" indent="0">
              <a:buNone/>
              <a:defRPr sz="2000"/>
            </a:lvl4pPr>
            <a:lvl5pPr marL="1828807" indent="0">
              <a:buNone/>
              <a:defRPr sz="2000"/>
            </a:lvl5pPr>
            <a:lvl6pPr marL="2286008" indent="0">
              <a:buNone/>
              <a:defRPr sz="2000"/>
            </a:lvl6pPr>
            <a:lvl7pPr marL="2743210" indent="0">
              <a:buNone/>
              <a:defRPr sz="2000"/>
            </a:lvl7pPr>
            <a:lvl8pPr marL="3200412" indent="0">
              <a:buNone/>
              <a:defRPr sz="2000"/>
            </a:lvl8pPr>
            <a:lvl9pPr marL="3657614" indent="0">
              <a:buNone/>
              <a:defRPr sz="2000"/>
            </a:lvl9pPr>
          </a:lstStyle>
          <a:p>
            <a:endParaRPr lang="en-US" dirty="0"/>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2" indent="0">
              <a:buNone/>
              <a:defRPr sz="1400"/>
            </a:lvl2pPr>
            <a:lvl3pPr marL="914403" indent="0">
              <a:buNone/>
              <a:defRPr sz="1200"/>
            </a:lvl3pPr>
            <a:lvl4pPr marL="1371605" indent="0">
              <a:buNone/>
              <a:defRPr sz="1000"/>
            </a:lvl4pPr>
            <a:lvl5pPr marL="1828807" indent="0">
              <a:buNone/>
              <a:defRPr sz="1000"/>
            </a:lvl5pPr>
            <a:lvl6pPr marL="2286008" indent="0">
              <a:buNone/>
              <a:defRPr sz="1000"/>
            </a:lvl6pPr>
            <a:lvl7pPr marL="2743210" indent="0">
              <a:buNone/>
              <a:defRPr sz="1000"/>
            </a:lvl7pPr>
            <a:lvl8pPr marL="3200412" indent="0">
              <a:buNone/>
              <a:defRPr sz="1000"/>
            </a:lvl8pPr>
            <a:lvl9pPr marL="365761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924787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745919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772280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6847"/>
            <a:ext cx="5322268" cy="6864691"/>
          </a:xfrm>
          <a:prstGeom prst="rect">
            <a:avLst/>
          </a:prstGeom>
        </p:spPr>
      </p:pic>
      <p:sp>
        <p:nvSpPr>
          <p:cNvPr id="14" name="Title 1"/>
          <p:cNvSpPr>
            <a:spLocks noGrp="1"/>
          </p:cNvSpPr>
          <p:nvPr>
            <p:ph type="title"/>
          </p:nvPr>
        </p:nvSpPr>
        <p:spPr>
          <a:xfrm>
            <a:off x="4357992" y="2030630"/>
            <a:ext cx="6838473" cy="1966587"/>
          </a:xfrm>
        </p:spPr>
        <p:txBody>
          <a:bodyPr anchor="t">
            <a:normAutofit/>
          </a:bodyPr>
          <a:lstStyle>
            <a:lvl1pPr algn="l" defTabSz="914403" rtl="0" eaLnBrk="1" latinLnBrk="0" hangingPunct="1">
              <a:lnSpc>
                <a:spcPct val="90000"/>
              </a:lnSpc>
              <a:spcBef>
                <a:spcPct val="0"/>
              </a:spcBef>
              <a:buNone/>
              <a:defRPr lang="en-US" sz="3200" b="1" kern="1200" baseline="0">
                <a:solidFill>
                  <a:schemeClr val="bg2">
                    <a:lumMod val="10000"/>
                  </a:schemeClr>
                </a:solidFill>
                <a:latin typeface="Arial" panose="020B0604020202020204" pitchFamily="34" charset="0"/>
                <a:ea typeface="+mj-ea"/>
                <a:cs typeface="Arial" panose="020B0604020202020204" pitchFamily="34" charset="0"/>
              </a:defRPr>
            </a:lvl1pPr>
          </a:lstStyle>
          <a:p>
            <a:endParaRPr lang="en-US" dirty="0"/>
          </a:p>
        </p:txBody>
      </p:sp>
      <p:cxnSp>
        <p:nvCxnSpPr>
          <p:cNvPr id="16" name="Straight Connector 15"/>
          <p:cNvCxnSpPr/>
          <p:nvPr userDrawn="1"/>
        </p:nvCxnSpPr>
        <p:spPr>
          <a:xfrm flipV="1">
            <a:off x="3871917" y="1352546"/>
            <a:ext cx="8319015" cy="315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9840" y="6362704"/>
            <a:ext cx="554937" cy="259316"/>
          </a:xfrm>
          <a:prstGeom prst="rect">
            <a:avLst/>
          </a:prstGeom>
        </p:spPr>
      </p:pic>
      <p:pic>
        <p:nvPicPr>
          <p:cNvPr id="38" name="Picture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76159" y="6197763"/>
            <a:ext cx="739785" cy="566989"/>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64905" y="6197762"/>
            <a:ext cx="508146" cy="640080"/>
          </a:xfrm>
          <a:prstGeom prst="rect">
            <a:avLst/>
          </a:prstGeom>
        </p:spPr>
      </p:pic>
      <p:pic>
        <p:nvPicPr>
          <p:cNvPr id="3" name="Picture 2"/>
          <p:cNvPicPr>
            <a:picLocks noChangeAspect="1"/>
          </p:cNvPicPr>
          <p:nvPr userDrawn="1"/>
        </p:nvPicPr>
        <p:blipFill>
          <a:blip r:embed="rId6"/>
          <a:stretch>
            <a:fillRect/>
          </a:stretch>
        </p:blipFill>
        <p:spPr>
          <a:xfrm>
            <a:off x="0" y="-26847"/>
            <a:ext cx="3871915" cy="6864691"/>
          </a:xfrm>
          <a:prstGeom prst="rect">
            <a:avLst/>
          </a:prstGeom>
        </p:spPr>
      </p:pic>
      <p:pic>
        <p:nvPicPr>
          <p:cNvPr id="7" name="Picture 6"/>
          <p:cNvPicPr>
            <a:picLocks noChangeAspect="1"/>
          </p:cNvPicPr>
          <p:nvPr userDrawn="1"/>
        </p:nvPicPr>
        <p:blipFill>
          <a:blip r:embed="rId7"/>
          <a:stretch>
            <a:fillRect/>
          </a:stretch>
        </p:blipFill>
        <p:spPr>
          <a:xfrm>
            <a:off x="6848073" y="120124"/>
            <a:ext cx="4474852" cy="1072989"/>
          </a:xfrm>
          <a:prstGeom prst="rect">
            <a:avLst/>
          </a:prstGeom>
        </p:spPr>
      </p:pic>
      <p:sp>
        <p:nvSpPr>
          <p:cNvPr id="21" name="Rectangle 20"/>
          <p:cNvSpPr/>
          <p:nvPr userDrawn="1"/>
        </p:nvSpPr>
        <p:spPr>
          <a:xfrm>
            <a:off x="-1072" y="6176964"/>
            <a:ext cx="12192000"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p:cNvSpPr>
            <a:spLocks noGrp="1"/>
          </p:cNvSpPr>
          <p:nvPr>
            <p:ph type="body" sz="quarter" idx="10"/>
          </p:nvPr>
        </p:nvSpPr>
        <p:spPr>
          <a:xfrm>
            <a:off x="4357992" y="4668838"/>
            <a:ext cx="6838469" cy="914400"/>
          </a:xfrm>
        </p:spPr>
        <p:txBody>
          <a:bodyPr/>
          <a:lstStyle>
            <a:lvl5pPr marL="0" indent="0" algn="l">
              <a:buNone/>
              <a:defRPr baseline="0">
                <a:latin typeface="Arial" panose="020B0604020202020204" pitchFamily="34" charset="0"/>
                <a:cs typeface="Arial" panose="020B0604020202020204" pitchFamily="34" charset="0"/>
              </a:defRPr>
            </a:lvl5pPr>
          </a:lstStyle>
          <a:p>
            <a:pPr lvl="4"/>
            <a:endParaRPr lang="en-US" dirty="0"/>
          </a:p>
        </p:txBody>
      </p:sp>
      <p:sp>
        <p:nvSpPr>
          <p:cNvPr id="25" name="Content Placeholder 24"/>
          <p:cNvSpPr>
            <a:spLocks noGrp="1"/>
          </p:cNvSpPr>
          <p:nvPr>
            <p:ph sz="quarter" idx="11" hasCustomPrompt="1"/>
          </p:nvPr>
        </p:nvSpPr>
        <p:spPr>
          <a:xfrm>
            <a:off x="4357992" y="4189616"/>
            <a:ext cx="6965950" cy="314325"/>
          </a:xfrm>
        </p:spPr>
        <p:txBody>
          <a:bodyPr>
            <a:normAutofit/>
          </a:bodyPr>
          <a:lstStyle>
            <a:lvl1pPr marL="0" indent="0">
              <a:buNone/>
              <a:defRPr sz="1600" baseline="0">
                <a:latin typeface="Arial" panose="020B0604020202020204" pitchFamily="34" charset="0"/>
                <a:cs typeface="Arial" panose="020B0604020202020204" pitchFamily="34" charset="0"/>
              </a:defRPr>
            </a:lvl1pPr>
          </a:lstStyle>
          <a:p>
            <a:pPr lvl="0"/>
            <a:r>
              <a:rPr lang="en-US" dirty="0"/>
              <a:t>Click to add text </a:t>
            </a:r>
          </a:p>
        </p:txBody>
      </p:sp>
      <p:sp>
        <p:nvSpPr>
          <p:cNvPr id="27" name="Content Placeholder 26"/>
          <p:cNvSpPr>
            <a:spLocks noGrp="1"/>
          </p:cNvSpPr>
          <p:nvPr>
            <p:ph sz="quarter" idx="12"/>
          </p:nvPr>
        </p:nvSpPr>
        <p:spPr>
          <a:xfrm>
            <a:off x="4357993" y="4668399"/>
            <a:ext cx="6838951" cy="914400"/>
          </a:xfrm>
        </p:spPr>
        <p:txBody>
          <a:bodyPr/>
          <a:lstStyle>
            <a:lvl1pPr>
              <a:defRPr/>
            </a:lvl1pPr>
          </a:lstStyle>
          <a:p>
            <a:pPr lvl="0"/>
            <a:endParaRPr lang="en-US" dirty="0"/>
          </a:p>
        </p:txBody>
      </p:sp>
    </p:spTree>
    <p:extLst>
      <p:ext uri="{BB962C8B-B14F-4D97-AF65-F5344CB8AC3E}">
        <p14:creationId xmlns:p14="http://schemas.microsoft.com/office/powerpoint/2010/main" val="3902978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Project Overview</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(1 paragraph)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406894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Key Deliverables and Milestones</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1659571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Key Deliverables and Milestones</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3596014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7584" y="-127494"/>
            <a:ext cx="4824078" cy="6226051"/>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Click to edit title</a:t>
            </a:r>
          </a:p>
        </p:txBody>
      </p:sp>
      <p:sp>
        <p:nvSpPr>
          <p:cNvPr id="3" name="Content Placeholder 2"/>
          <p:cNvSpPr>
            <a:spLocks noGrp="1"/>
          </p:cNvSpPr>
          <p:nvPr>
            <p:ph idx="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7423" y="2662428"/>
            <a:ext cx="6137161" cy="1533147"/>
          </a:xfrm>
          <a:prstGeom prst="rect">
            <a:avLst/>
          </a:prstGeom>
        </p:spPr>
      </p:pic>
      <p:pic>
        <p:nvPicPr>
          <p:cNvPr id="9" name="Picture 8"/>
          <p:cNvPicPr>
            <a:picLocks noChangeAspect="1"/>
          </p:cNvPicPr>
          <p:nvPr userDrawn="1"/>
        </p:nvPicPr>
        <p:blipFill>
          <a:blip r:embed="rId4"/>
          <a:stretch>
            <a:fillRect/>
          </a:stretch>
        </p:blipFill>
        <p:spPr>
          <a:xfrm>
            <a:off x="394786" y="6261498"/>
            <a:ext cx="2227118" cy="396610"/>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2E29F60C-A85F-DC45-B1EB-3F391C5B4F12}"/>
              </a:ext>
            </a:extLst>
          </p:cNvPr>
          <p:cNvPicPr>
            <a:picLocks noChangeAspect="1"/>
          </p:cNvPicPr>
          <p:nvPr userDrawn="1"/>
        </p:nvPicPr>
        <p:blipFill>
          <a:blip r:embed="rId5"/>
          <a:srcRect l="28046" t="10527" r="29646" b="50000"/>
          <a:stretch>
            <a:fillRect/>
          </a:stretch>
        </p:blipFill>
        <p:spPr bwMode="auto">
          <a:xfrm>
            <a:off x="3264184" y="6167535"/>
            <a:ext cx="959271" cy="631527"/>
          </a:xfrm>
          <a:prstGeom prst="rect">
            <a:avLst/>
          </a:prstGeom>
          <a:noFill/>
          <a:ln w="9525">
            <a:noFill/>
            <a:miter lim="800000"/>
            <a:headEnd/>
            <a:tailEnd/>
          </a:ln>
        </p:spPr>
      </p:pic>
      <p:pic>
        <p:nvPicPr>
          <p:cNvPr id="11" name="Picture 10" descr="Logo, company name&#10;&#10;Description automatically generated">
            <a:extLst>
              <a:ext uri="{FF2B5EF4-FFF2-40B4-BE49-F238E27FC236}">
                <a16:creationId xmlns:a16="http://schemas.microsoft.com/office/drawing/2014/main" id="{C3E57EA4-9F85-5A40-AA91-71F3C5DF36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9541" y="6244204"/>
            <a:ext cx="1406459" cy="400934"/>
          </a:xfrm>
          <a:prstGeom prst="rect">
            <a:avLst/>
          </a:prstGeom>
          <a:noFill/>
          <a:ln>
            <a:noFill/>
          </a:ln>
        </p:spPr>
      </p:pic>
      <p:sp>
        <p:nvSpPr>
          <p:cNvPr id="12" name="Rectangle 6">
            <a:extLst>
              <a:ext uri="{FF2B5EF4-FFF2-40B4-BE49-F238E27FC236}">
                <a16:creationId xmlns:a16="http://schemas.microsoft.com/office/drawing/2014/main" id="{607B8232-10FC-4D48-953F-898D701C2ADF}"/>
              </a:ext>
            </a:extLst>
          </p:cNvPr>
          <p:cNvSpPr>
            <a:spLocks noGrp="1" noChangeArrowheads="1"/>
          </p:cNvSpPr>
          <p:nvPr>
            <p:ph type="sldNum" sz="quarter" idx="12"/>
          </p:nvPr>
        </p:nvSpPr>
        <p:spPr>
          <a:xfrm>
            <a:off x="10103216" y="6212542"/>
            <a:ext cx="1905000" cy="457200"/>
          </a:xfrm>
          <a:ln/>
        </p:spPr>
        <p:txBody>
          <a:bodyPr/>
          <a:lstStyle>
            <a:lvl1pPr>
              <a:defRPr/>
            </a:lvl1pPr>
          </a:lstStyle>
          <a:p>
            <a:pPr>
              <a:defRPr/>
            </a:pPr>
            <a:fld id="{17F8B8DE-3C83-AB49-B191-ABAC5DDDDCFD}" type="slidenum">
              <a:rPr lang="en-US" altLang="en-US"/>
              <a:pPr>
                <a:defRPr/>
              </a:pPr>
              <a:t>‹#›</a:t>
            </a:fld>
            <a:endParaRPr lang="en-US" altLang="en-US"/>
          </a:p>
        </p:txBody>
      </p:sp>
    </p:spTree>
    <p:extLst>
      <p:ext uri="{BB962C8B-B14F-4D97-AF65-F5344CB8AC3E}">
        <p14:creationId xmlns:p14="http://schemas.microsoft.com/office/powerpoint/2010/main" val="118535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3" y="3602038"/>
            <a:ext cx="9144002" cy="1655762"/>
          </a:xfrm>
        </p:spPr>
        <p:txBody>
          <a:bodyPr/>
          <a:lstStyle>
            <a:lvl1pPr marL="0" indent="0" algn="ctr">
              <a:buNone/>
              <a:defRPr sz="2400"/>
            </a:lvl1pPr>
            <a:lvl2pPr marL="457202" indent="0" algn="ctr">
              <a:buNone/>
              <a:defRPr sz="2000"/>
            </a:lvl2pPr>
            <a:lvl3pPr marL="914403" indent="0" algn="ctr">
              <a:buNone/>
              <a:defRPr sz="1800"/>
            </a:lvl3pPr>
            <a:lvl4pPr marL="1371605" indent="0" algn="ctr">
              <a:buNone/>
              <a:defRPr sz="1600"/>
            </a:lvl4pPr>
            <a:lvl5pPr marL="1828807" indent="0" algn="ctr">
              <a:buNone/>
              <a:defRPr sz="1600"/>
            </a:lvl5pPr>
            <a:lvl6pPr marL="2286008" indent="0" algn="ctr">
              <a:buNone/>
              <a:defRPr sz="1600"/>
            </a:lvl6pPr>
            <a:lvl7pPr marL="2743210" indent="0" algn="ctr">
              <a:buNone/>
              <a:defRPr sz="1600"/>
            </a:lvl7pPr>
            <a:lvl8pPr marL="3200412" indent="0" algn="ctr">
              <a:buNone/>
              <a:defRPr sz="1600"/>
            </a:lvl8pPr>
            <a:lvl9pPr marL="365761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47048F-2F53-476C-A550-80ECC0E0C226}"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8726BF-FF81-48C5-B038-61463263AFC2}" type="slidenum">
              <a:rPr lang="en-US" smtClean="0"/>
              <a:t>‹#›</a:t>
            </a:fld>
            <a:endParaRPr lang="en-US" dirty="0"/>
          </a:p>
        </p:txBody>
      </p:sp>
    </p:spTree>
    <p:extLst>
      <p:ext uri="{BB962C8B-B14F-4D97-AF65-F5344CB8AC3E}">
        <p14:creationId xmlns:p14="http://schemas.microsoft.com/office/powerpoint/2010/main" val="139682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3" y="3602038"/>
            <a:ext cx="9144002" cy="1655762"/>
          </a:xfrm>
        </p:spPr>
        <p:txBody>
          <a:bodyPr/>
          <a:lstStyle>
            <a:lvl1pPr marL="0" indent="0" algn="ctr">
              <a:buNone/>
              <a:defRPr sz="2400"/>
            </a:lvl1pPr>
            <a:lvl2pPr marL="457202" indent="0" algn="ctr">
              <a:buNone/>
              <a:defRPr sz="2000"/>
            </a:lvl2pPr>
            <a:lvl3pPr marL="914403" indent="0" algn="ctr">
              <a:buNone/>
              <a:defRPr sz="1800"/>
            </a:lvl3pPr>
            <a:lvl4pPr marL="1371605" indent="0" algn="ctr">
              <a:buNone/>
              <a:defRPr sz="1600"/>
            </a:lvl4pPr>
            <a:lvl5pPr marL="1828807" indent="0" algn="ctr">
              <a:buNone/>
              <a:defRPr sz="1600"/>
            </a:lvl5pPr>
            <a:lvl6pPr marL="2286008" indent="0" algn="ctr">
              <a:buNone/>
              <a:defRPr sz="1600"/>
            </a:lvl6pPr>
            <a:lvl7pPr marL="2743210" indent="0" algn="ctr">
              <a:buNone/>
              <a:defRPr sz="1600"/>
            </a:lvl7pPr>
            <a:lvl8pPr marL="3200412" indent="0" algn="ctr">
              <a:buNone/>
              <a:defRPr sz="1600"/>
            </a:lvl8pPr>
            <a:lvl9pPr marL="365761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27628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66816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7202" indent="0">
              <a:buNone/>
              <a:defRPr sz="2000">
                <a:solidFill>
                  <a:schemeClr val="tx1">
                    <a:tint val="75000"/>
                  </a:schemeClr>
                </a:solidFill>
              </a:defRPr>
            </a:lvl2pPr>
            <a:lvl3pPr marL="914403" indent="0">
              <a:buNone/>
              <a:defRPr sz="1800">
                <a:solidFill>
                  <a:schemeClr val="tx1">
                    <a:tint val="75000"/>
                  </a:schemeClr>
                </a:solidFill>
              </a:defRPr>
            </a:lvl3pPr>
            <a:lvl4pPr marL="1371605" indent="0">
              <a:buNone/>
              <a:defRPr sz="1600">
                <a:solidFill>
                  <a:schemeClr val="tx1">
                    <a:tint val="75000"/>
                  </a:schemeClr>
                </a:solidFill>
              </a:defRPr>
            </a:lvl4pPr>
            <a:lvl5pPr marL="1828807" indent="0">
              <a:buNone/>
              <a:defRPr sz="1600">
                <a:solidFill>
                  <a:schemeClr val="tx1">
                    <a:tint val="75000"/>
                  </a:schemeClr>
                </a:solidFill>
              </a:defRPr>
            </a:lvl5pPr>
            <a:lvl6pPr marL="2286008" indent="0">
              <a:buNone/>
              <a:defRPr sz="1600">
                <a:solidFill>
                  <a:schemeClr val="tx1">
                    <a:tint val="75000"/>
                  </a:schemeClr>
                </a:solidFill>
              </a:defRPr>
            </a:lvl6pPr>
            <a:lvl7pPr marL="2743210" indent="0">
              <a:buNone/>
              <a:defRPr sz="1600">
                <a:solidFill>
                  <a:schemeClr val="tx1">
                    <a:tint val="75000"/>
                  </a:schemeClr>
                </a:solidFill>
              </a:defRPr>
            </a:lvl7pPr>
            <a:lvl8pPr marL="3200412" indent="0">
              <a:buNone/>
              <a:defRPr sz="1600">
                <a:solidFill>
                  <a:schemeClr val="tx1">
                    <a:tint val="75000"/>
                  </a:schemeClr>
                </a:solidFill>
              </a:defRPr>
            </a:lvl8pPr>
            <a:lvl9pPr marL="365761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43239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832997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8" cy="823912"/>
          </a:xfrm>
        </p:spPr>
        <p:txBody>
          <a:bodyPr anchor="b"/>
          <a:lstStyle>
            <a:lvl1pPr marL="0" indent="0">
              <a:buNone/>
              <a:defRPr sz="2400" b="1"/>
            </a:lvl1pPr>
            <a:lvl2pPr marL="457202" indent="0">
              <a:buNone/>
              <a:defRPr sz="2000" b="1"/>
            </a:lvl2pPr>
            <a:lvl3pPr marL="914403" indent="0">
              <a:buNone/>
              <a:defRPr sz="1800" b="1"/>
            </a:lvl3pPr>
            <a:lvl4pPr marL="1371605" indent="0">
              <a:buNone/>
              <a:defRPr sz="1600" b="1"/>
            </a:lvl4pPr>
            <a:lvl5pPr marL="1828807" indent="0">
              <a:buNone/>
              <a:defRPr sz="1600" b="1"/>
            </a:lvl5pPr>
            <a:lvl6pPr marL="2286008" indent="0">
              <a:buNone/>
              <a:defRPr sz="1600" b="1"/>
            </a:lvl6pPr>
            <a:lvl7pPr marL="2743210" indent="0">
              <a:buNone/>
              <a:defRPr sz="1600" b="1"/>
            </a:lvl7pPr>
            <a:lvl8pPr marL="3200412" indent="0">
              <a:buNone/>
              <a:defRPr sz="1600" b="1"/>
            </a:lvl8pPr>
            <a:lvl9pPr marL="3657614"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2" indent="0">
              <a:buNone/>
              <a:defRPr sz="2000" b="1"/>
            </a:lvl2pPr>
            <a:lvl3pPr marL="914403" indent="0">
              <a:buNone/>
              <a:defRPr sz="1800" b="1"/>
            </a:lvl3pPr>
            <a:lvl4pPr marL="1371605" indent="0">
              <a:buNone/>
              <a:defRPr sz="1600" b="1"/>
            </a:lvl4pPr>
            <a:lvl5pPr marL="1828807" indent="0">
              <a:buNone/>
              <a:defRPr sz="1600" b="1"/>
            </a:lvl5pPr>
            <a:lvl6pPr marL="2286008" indent="0">
              <a:buNone/>
              <a:defRPr sz="1600" b="1"/>
            </a:lvl6pPr>
            <a:lvl7pPr marL="2743210" indent="0">
              <a:buNone/>
              <a:defRPr sz="1600" b="1"/>
            </a:lvl7pPr>
            <a:lvl8pPr marL="3200412" indent="0">
              <a:buNone/>
              <a:defRPr sz="1600" b="1"/>
            </a:lvl8pPr>
            <a:lvl9pPr marL="365761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98587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FA2C59-C23D-4005-8A9B-C3ED85191872}" type="datetimeFigureOut">
              <a:rPr lang="en-US" smtClean="0"/>
              <a:t>4/23/2024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003163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DHS Center of Excellence for Homeland Security Quantitative Analysis</a:t>
            </a:r>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8F13B-A34B-C24C-BA3A-659B3A6A972A}" type="slidenum">
              <a:rPr lang="en-US" smtClean="0"/>
              <a:t>‹#›</a:t>
            </a:fld>
            <a:endParaRPr lang="en-US" dirty="0"/>
          </a:p>
        </p:txBody>
      </p:sp>
    </p:spTree>
    <p:extLst>
      <p:ext uri="{BB962C8B-B14F-4D97-AF65-F5344CB8AC3E}">
        <p14:creationId xmlns:p14="http://schemas.microsoft.com/office/powerpoint/2010/main" val="4190035563"/>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710" r:id="rId3"/>
  </p:sldLayoutIdLst>
  <p:hf hdr="0" ftr="0" dt="0"/>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A2C59-C23D-4005-8A9B-C3ED85191872}" type="datetimeFigureOut">
              <a:rPr lang="en-US" smtClean="0"/>
              <a:t>4/23/2024</a:t>
            </a:fld>
            <a:endParaRPr lang="en-US" dirty="0"/>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50522-0F77-41EB-95C4-5747A45B67AF}" type="slidenum">
              <a:rPr lang="en-US" smtClean="0"/>
              <a:t>‹#›</a:t>
            </a:fld>
            <a:endParaRPr lang="en-US" dirty="0"/>
          </a:p>
        </p:txBody>
      </p:sp>
    </p:spTree>
    <p:extLst>
      <p:ext uri="{BB962C8B-B14F-4D97-AF65-F5344CB8AC3E}">
        <p14:creationId xmlns:p14="http://schemas.microsoft.com/office/powerpoint/2010/main" val="6069544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A3678-B8F0-43FD-8C34-637BB06765A1}" type="datetimeFigureOut">
              <a:rPr lang="en-US" smtClean="0"/>
              <a:t>4/23/2024</a:t>
            </a:fld>
            <a:endParaRPr lang="en-US" dirty="0"/>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78808-908A-4BC6-A1AE-632E1F2F32D0}" type="slidenum">
              <a:rPr lang="en-US" smtClean="0"/>
              <a:t>‹#›</a:t>
            </a:fld>
            <a:endParaRPr lang="en-US" dirty="0"/>
          </a:p>
        </p:txBody>
      </p:sp>
    </p:spTree>
    <p:extLst>
      <p:ext uri="{BB962C8B-B14F-4D97-AF65-F5344CB8AC3E}">
        <p14:creationId xmlns:p14="http://schemas.microsoft.com/office/powerpoint/2010/main" val="3734157748"/>
      </p:ext>
    </p:extLst>
  </p:cSld>
  <p:clrMap bg1="lt1" tx1="dk1" bg2="lt2" tx2="dk2" accent1="accent1" accent2="accent2" accent3="accent3" accent4="accent4" accent5="accent5" accent6="accent6" hlink="hlink" folHlink="folHlink"/>
  <p:sldLayoutIdLst>
    <p:sldLayoutId id="2147483671" r:id="rId1"/>
    <p:sldLayoutId id="2147483691" r:id="rId2"/>
    <p:sldLayoutId id="2147483692" r:id="rId3"/>
    <p:sldLayoutId id="2147483694" r:id="rId4"/>
  </p:sldLayoutIdLst>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en.wikipedia.org/wiki/" TargetMode="External"/><Relationship Id="rId4" Type="http://schemas.openxmlformats.org/officeDocument/2006/relationships/hyperlink" Target="https://en.wikipedia.org/wiki/User:Camerafien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342900" y="262097"/>
            <a:ext cx="6099464" cy="4940938"/>
          </a:xfrm>
        </p:spPr>
        <p:txBody>
          <a:bodyPr>
            <a:normAutofit fontScale="92500" lnSpcReduction="20000"/>
          </a:bodyPr>
          <a:lstStyle/>
          <a:p>
            <a:pPr marL="0" indent="0" algn="ctr">
              <a:spcAft>
                <a:spcPts val="1200"/>
              </a:spcAft>
              <a:buNone/>
            </a:pPr>
            <a:r>
              <a:rPr lang="en-US" sz="3600" b="1" dirty="0"/>
              <a:t>Modeling the Impact of Complex, Multi-Vector Disruptions to the Marine Transportation System (MCAT)</a:t>
            </a:r>
          </a:p>
          <a:p>
            <a:pPr marL="0" indent="0" algn="ctr">
              <a:spcAft>
                <a:spcPts val="1200"/>
              </a:spcAft>
              <a:buNone/>
            </a:pPr>
            <a:r>
              <a:rPr lang="en-US" sz="3600" b="1" dirty="0"/>
              <a:t>Fred Roberts </a:t>
            </a:r>
            <a:r>
              <a:rPr lang="en-US" sz="3000" b="1" dirty="0"/>
              <a:t>(Rutgers University)</a:t>
            </a:r>
          </a:p>
          <a:p>
            <a:pPr marL="0" indent="0" algn="ctr">
              <a:spcAft>
                <a:spcPts val="1200"/>
              </a:spcAft>
              <a:buNone/>
            </a:pPr>
            <a:r>
              <a:rPr lang="en-US" sz="3600" b="1" dirty="0"/>
              <a:t>Andrew Tucci </a:t>
            </a:r>
            <a:r>
              <a:rPr lang="en-US" sz="3000" b="1" dirty="0"/>
              <a:t>(USCG, ret)</a:t>
            </a:r>
          </a:p>
          <a:p>
            <a:pPr marL="0" indent="0" algn="ctr">
              <a:spcAft>
                <a:spcPts val="1200"/>
              </a:spcAft>
              <a:buNone/>
            </a:pPr>
            <a:r>
              <a:rPr lang="en-US" sz="3600" b="1" dirty="0"/>
              <a:t>February 14, 2023</a:t>
            </a:r>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a:t>
            </a:fld>
            <a:endParaRPr lang="en-US" dirty="0"/>
          </a:p>
        </p:txBody>
      </p:sp>
      <p:sp>
        <p:nvSpPr>
          <p:cNvPr id="8" name="TextBox 7">
            <a:extLst>
              <a:ext uri="{FF2B5EF4-FFF2-40B4-BE49-F238E27FC236}">
                <a16:creationId xmlns:a16="http://schemas.microsoft.com/office/drawing/2014/main" id="{AB4E1F89-3280-D8F7-CE8C-C13CFF677178}"/>
              </a:ext>
            </a:extLst>
          </p:cNvPr>
          <p:cNvSpPr txBox="1"/>
          <p:nvPr/>
        </p:nvSpPr>
        <p:spPr>
          <a:xfrm>
            <a:off x="6477348" y="4517647"/>
            <a:ext cx="4946868" cy="1200329"/>
          </a:xfrm>
          <a:prstGeom prst="rect">
            <a:avLst/>
          </a:prstGeom>
          <a:noFill/>
        </p:spPr>
        <p:txBody>
          <a:bodyPr wrap="none" rtlCol="0">
            <a:spAutoFit/>
          </a:bodyPr>
          <a:lstStyle/>
          <a:p>
            <a:pPr algn="ctr"/>
            <a:r>
              <a:rPr lang="en-US" sz="3600" b="1" dirty="0"/>
              <a:t>Region 10</a:t>
            </a:r>
          </a:p>
          <a:p>
            <a:pPr algn="ctr"/>
            <a:r>
              <a:rPr lang="en-US" sz="3600" b="1" dirty="0"/>
              <a:t>ESF 1 Working Group</a:t>
            </a:r>
          </a:p>
        </p:txBody>
      </p:sp>
      <p:pic>
        <p:nvPicPr>
          <p:cNvPr id="4" name="Picture 3" descr="A picture containing text, sky, outdoor&#10;&#10;Description automatically generated">
            <a:extLst>
              <a:ext uri="{FF2B5EF4-FFF2-40B4-BE49-F238E27FC236}">
                <a16:creationId xmlns:a16="http://schemas.microsoft.com/office/drawing/2014/main" id="{2725D976-CA88-E214-304D-35759C0BA2F2}"/>
              </a:ext>
            </a:extLst>
          </p:cNvPr>
          <p:cNvPicPr>
            <a:picLocks noChangeAspect="1"/>
          </p:cNvPicPr>
          <p:nvPr/>
        </p:nvPicPr>
        <p:blipFill>
          <a:blip r:embed="rId3"/>
          <a:stretch>
            <a:fillRect/>
          </a:stretch>
        </p:blipFill>
        <p:spPr>
          <a:xfrm>
            <a:off x="6605588" y="527680"/>
            <a:ext cx="5020686" cy="3351593"/>
          </a:xfrm>
          <a:prstGeom prst="rect">
            <a:avLst/>
          </a:prstGeom>
          <a:ln>
            <a:solidFill>
              <a:schemeClr val="tx1">
                <a:lumMod val="75000"/>
              </a:schemeClr>
            </a:solidFill>
          </a:ln>
        </p:spPr>
      </p:pic>
      <p:sp>
        <p:nvSpPr>
          <p:cNvPr id="5" name="TextBox 4">
            <a:extLst>
              <a:ext uri="{FF2B5EF4-FFF2-40B4-BE49-F238E27FC236}">
                <a16:creationId xmlns:a16="http://schemas.microsoft.com/office/drawing/2014/main" id="{AB0D6A62-2841-AA84-E55A-3D677B31307F}"/>
              </a:ext>
            </a:extLst>
          </p:cNvPr>
          <p:cNvSpPr txBox="1"/>
          <p:nvPr/>
        </p:nvSpPr>
        <p:spPr>
          <a:xfrm>
            <a:off x="7885714" y="4013794"/>
            <a:ext cx="2130136" cy="369332"/>
          </a:xfrm>
          <a:prstGeom prst="rect">
            <a:avLst/>
          </a:prstGeom>
          <a:noFill/>
        </p:spPr>
        <p:txBody>
          <a:bodyPr wrap="square" rtlCol="0">
            <a:spAutoFit/>
          </a:bodyPr>
          <a:lstStyle/>
          <a:p>
            <a:r>
              <a:rPr lang="en-US" b="0" i="0" dirty="0">
                <a:solidFill>
                  <a:srgbClr val="3F3F3F"/>
                </a:solidFill>
                <a:effectLst/>
                <a:latin typeface="Raleway" panose="020F0502020204030204" pitchFamily="34" charset="0"/>
              </a:rPr>
              <a:t>M/V </a:t>
            </a:r>
            <a:r>
              <a:rPr lang="en-US" b="0" i="0" dirty="0" err="1">
                <a:solidFill>
                  <a:srgbClr val="3F3F3F"/>
                </a:solidFill>
                <a:effectLst/>
                <a:latin typeface="Raleway" panose="020F0502020204030204" pitchFamily="34" charset="0"/>
              </a:rPr>
              <a:t>Navios</a:t>
            </a:r>
            <a:r>
              <a:rPr lang="en-US" b="0" i="0" dirty="0">
                <a:solidFill>
                  <a:srgbClr val="3F3F3F"/>
                </a:solidFill>
                <a:effectLst/>
                <a:latin typeface="Raleway" panose="020F0502020204030204" pitchFamily="34" charset="0"/>
              </a:rPr>
              <a:t> Unite</a:t>
            </a:r>
            <a:endParaRPr lang="en-US" dirty="0"/>
          </a:p>
        </p:txBody>
      </p:sp>
    </p:spTree>
    <p:extLst>
      <p:ext uri="{BB962C8B-B14F-4D97-AF65-F5344CB8AC3E}">
        <p14:creationId xmlns:p14="http://schemas.microsoft.com/office/powerpoint/2010/main" val="1782992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8372" y="-4313"/>
            <a:ext cx="11524594" cy="1325563"/>
          </a:xfrm>
        </p:spPr>
        <p:txBody>
          <a:bodyPr/>
          <a:lstStyle/>
          <a:p>
            <a:pPr algn="ctr"/>
            <a:r>
              <a:rPr lang="en-US" dirty="0"/>
              <a:t>Complex </a:t>
            </a:r>
            <a:r>
              <a:rPr lang="en-US" i="1" dirty="0"/>
              <a:t>Future</a:t>
            </a:r>
            <a:r>
              <a:rPr lang="en-US" dirty="0"/>
              <a:t> Disruptions</a:t>
            </a:r>
          </a:p>
        </p:txBody>
      </p:sp>
      <p:sp>
        <p:nvSpPr>
          <p:cNvPr id="7" name="Text Placeholder 6"/>
          <p:cNvSpPr>
            <a:spLocks noGrp="1"/>
          </p:cNvSpPr>
          <p:nvPr>
            <p:ph idx="1"/>
          </p:nvPr>
        </p:nvSpPr>
        <p:spPr>
          <a:xfrm>
            <a:off x="481005" y="966997"/>
            <a:ext cx="11264153" cy="4731929"/>
          </a:xfrm>
        </p:spPr>
        <p:txBody>
          <a:bodyPr>
            <a:normAutofit/>
          </a:bodyPr>
          <a:lstStyle/>
          <a:p>
            <a:r>
              <a:rPr lang="en-US" dirty="0"/>
              <a:t>What are the risk factors that will be relevant in 5-10 years?</a:t>
            </a:r>
          </a:p>
          <a:p>
            <a:pPr lvl="1"/>
            <a:r>
              <a:rPr lang="en-US" dirty="0"/>
              <a:t>EV fire risks on ships and in ports</a:t>
            </a:r>
          </a:p>
          <a:p>
            <a:pPr lvl="1"/>
            <a:r>
              <a:rPr lang="en-US" dirty="0"/>
              <a:t>Climate Change – storms, sea level rise, heat threats</a:t>
            </a:r>
          </a:p>
          <a:p>
            <a:pPr lvl="1"/>
            <a:r>
              <a:rPr lang="en-US" dirty="0"/>
              <a:t>Governance and Deceptive Shipping Practices</a:t>
            </a:r>
          </a:p>
          <a:p>
            <a:pPr lvl="1"/>
            <a:r>
              <a:rPr lang="en-US" dirty="0"/>
              <a:t>Cyber, AI, autonomous vessels and facilities</a:t>
            </a:r>
          </a:p>
          <a:p>
            <a:pPr lvl="1"/>
            <a:r>
              <a:rPr lang="en-US" dirty="0"/>
              <a:t>New fuel risks (firefighting, salvage, availability) </a:t>
            </a:r>
          </a:p>
          <a:p>
            <a:r>
              <a:rPr lang="en-US" dirty="0"/>
              <a:t>How can we make this useful </a:t>
            </a:r>
            <a:br>
              <a:rPr lang="en-US" dirty="0"/>
            </a:br>
            <a:r>
              <a:rPr lang="en-US" dirty="0"/>
              <a:t>for future planning?</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10</a:t>
            </a:fld>
            <a:endParaRPr lang="en-US" dirty="0"/>
          </a:p>
        </p:txBody>
      </p:sp>
      <p:pic>
        <p:nvPicPr>
          <p:cNvPr id="4" name="Picture 3" descr="A picture containing blur&#10;&#10;Description automatically generated">
            <a:extLst>
              <a:ext uri="{FF2B5EF4-FFF2-40B4-BE49-F238E27FC236}">
                <a16:creationId xmlns:a16="http://schemas.microsoft.com/office/drawing/2014/main" id="{BF177191-AC56-BA84-29A4-13BCDE0B9958}"/>
              </a:ext>
            </a:extLst>
          </p:cNvPr>
          <p:cNvPicPr>
            <a:picLocks noChangeAspect="1"/>
          </p:cNvPicPr>
          <p:nvPr/>
        </p:nvPicPr>
        <p:blipFill>
          <a:blip r:embed="rId3"/>
          <a:stretch>
            <a:fillRect/>
          </a:stretch>
        </p:blipFill>
        <p:spPr>
          <a:xfrm>
            <a:off x="7992557" y="2512143"/>
            <a:ext cx="3607906" cy="2653314"/>
          </a:xfrm>
          <a:prstGeom prst="rect">
            <a:avLst/>
          </a:prstGeom>
        </p:spPr>
      </p:pic>
      <p:sp>
        <p:nvSpPr>
          <p:cNvPr id="3" name="TextBox 2">
            <a:extLst>
              <a:ext uri="{FF2B5EF4-FFF2-40B4-BE49-F238E27FC236}">
                <a16:creationId xmlns:a16="http://schemas.microsoft.com/office/drawing/2014/main" id="{9267D868-F010-2174-190E-DB2D94082913}"/>
              </a:ext>
            </a:extLst>
          </p:cNvPr>
          <p:cNvSpPr txBox="1"/>
          <p:nvPr/>
        </p:nvSpPr>
        <p:spPr>
          <a:xfrm>
            <a:off x="9448800" y="5401991"/>
            <a:ext cx="1402202" cy="646331"/>
          </a:xfrm>
          <a:prstGeom prst="rect">
            <a:avLst/>
          </a:prstGeom>
          <a:noFill/>
        </p:spPr>
        <p:txBody>
          <a:bodyPr wrap="square" rtlCol="0">
            <a:spAutoFit/>
          </a:bodyPr>
          <a:lstStyle/>
          <a:p>
            <a:r>
              <a:rPr lang="en-US" sz="1200" dirty="0"/>
              <a:t>Image credit: Wikimedia Commons</a:t>
            </a:r>
          </a:p>
        </p:txBody>
      </p:sp>
    </p:spTree>
    <p:extLst>
      <p:ext uri="{BB962C8B-B14F-4D97-AF65-F5344CB8AC3E}">
        <p14:creationId xmlns:p14="http://schemas.microsoft.com/office/powerpoint/2010/main" val="38691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05341"/>
            <a:ext cx="10515600" cy="426183"/>
          </a:xfrm>
        </p:spPr>
        <p:txBody>
          <a:bodyPr>
            <a:noAutofit/>
          </a:bodyPr>
          <a:lstStyle/>
          <a:p>
            <a:r>
              <a:rPr lang="en-US" sz="3200" dirty="0"/>
              <a:t>What are Possible Mitigation and Resilience Tactics? </a:t>
            </a:r>
            <a:br>
              <a:rPr lang="en-US" sz="3200" dirty="0"/>
            </a:br>
            <a:endParaRPr lang="en-US" sz="3200" i="1" dirty="0">
              <a:solidFill>
                <a:srgbClr val="FF0000"/>
              </a:solidFill>
            </a:endParaRPr>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11</a:t>
            </a:fld>
            <a:endParaRPr lang="en-US" dirty="0"/>
          </a:p>
        </p:txBody>
      </p:sp>
      <p:pic>
        <p:nvPicPr>
          <p:cNvPr id="7" name="Picture 6">
            <a:extLst>
              <a:ext uri="{FF2B5EF4-FFF2-40B4-BE49-F238E27FC236}">
                <a16:creationId xmlns:a16="http://schemas.microsoft.com/office/drawing/2014/main" id="{BFD94415-C5DC-1379-A17C-5580F6C9F669}"/>
              </a:ext>
            </a:extLst>
          </p:cNvPr>
          <p:cNvPicPr>
            <a:picLocks noChangeAspect="1"/>
          </p:cNvPicPr>
          <p:nvPr/>
        </p:nvPicPr>
        <p:blipFill>
          <a:blip r:embed="rId3"/>
          <a:stretch>
            <a:fillRect/>
          </a:stretch>
        </p:blipFill>
        <p:spPr>
          <a:xfrm>
            <a:off x="1970808" y="1455951"/>
            <a:ext cx="7850251" cy="3946093"/>
          </a:xfrm>
          <a:prstGeom prst="rect">
            <a:avLst/>
          </a:prstGeom>
          <a:ln>
            <a:solidFill>
              <a:schemeClr val="tx1"/>
            </a:solidFill>
          </a:ln>
        </p:spPr>
      </p:pic>
      <p:sp>
        <p:nvSpPr>
          <p:cNvPr id="3" name="TextBox 2">
            <a:extLst>
              <a:ext uri="{FF2B5EF4-FFF2-40B4-BE49-F238E27FC236}">
                <a16:creationId xmlns:a16="http://schemas.microsoft.com/office/drawing/2014/main" id="{FB41EC55-07D8-80F1-6338-711BAFF9096E}"/>
              </a:ext>
            </a:extLst>
          </p:cNvPr>
          <p:cNvSpPr txBox="1"/>
          <p:nvPr/>
        </p:nvSpPr>
        <p:spPr>
          <a:xfrm>
            <a:off x="838200" y="588772"/>
            <a:ext cx="3749744"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Asking SMEs to help</a:t>
            </a:r>
          </a:p>
          <a:p>
            <a:pPr marL="285750" indent="-285750">
              <a:buFont typeface="Arial" panose="020B0604020202020204" pitchFamily="34" charset="0"/>
              <a:buChar char="•"/>
            </a:pPr>
            <a:r>
              <a:rPr lang="en-US" sz="2000" dirty="0"/>
              <a:t>Start with simple disruptions</a:t>
            </a:r>
          </a:p>
        </p:txBody>
      </p:sp>
      <p:sp>
        <p:nvSpPr>
          <p:cNvPr id="4" name="TextBox 3">
            <a:extLst>
              <a:ext uri="{FF2B5EF4-FFF2-40B4-BE49-F238E27FC236}">
                <a16:creationId xmlns:a16="http://schemas.microsoft.com/office/drawing/2014/main" id="{136AEAA8-36B9-3A74-526E-3F96F4042F03}"/>
              </a:ext>
            </a:extLst>
          </p:cNvPr>
          <p:cNvSpPr txBox="1"/>
          <p:nvPr/>
        </p:nvSpPr>
        <p:spPr>
          <a:xfrm>
            <a:off x="5895933" y="588772"/>
            <a:ext cx="5176417"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Distinguish pre-disruption/post-disruption</a:t>
            </a:r>
          </a:p>
          <a:p>
            <a:pPr marL="285750" indent="-285750">
              <a:buFont typeface="Arial" panose="020B0604020202020204" pitchFamily="34" charset="0"/>
              <a:buChar char="•"/>
            </a:pPr>
            <a:r>
              <a:rPr lang="en-US" sz="2000" dirty="0"/>
              <a:t>Distinguish long term and short term</a:t>
            </a:r>
          </a:p>
        </p:txBody>
      </p:sp>
      <p:sp>
        <p:nvSpPr>
          <p:cNvPr id="5" name="TextBox 4">
            <a:extLst>
              <a:ext uri="{FF2B5EF4-FFF2-40B4-BE49-F238E27FC236}">
                <a16:creationId xmlns:a16="http://schemas.microsoft.com/office/drawing/2014/main" id="{F63B43B0-B64A-F49E-F399-32B570A0BE19}"/>
              </a:ext>
            </a:extLst>
          </p:cNvPr>
          <p:cNvSpPr txBox="1"/>
          <p:nvPr/>
        </p:nvSpPr>
        <p:spPr>
          <a:xfrm>
            <a:off x="484906" y="2588640"/>
            <a:ext cx="3397829" cy="2462213"/>
          </a:xfrm>
          <a:prstGeom prst="rect">
            <a:avLst/>
          </a:prstGeom>
          <a:solidFill>
            <a:srgbClr val="00B050"/>
          </a:solidFill>
          <a:ln>
            <a:solidFill>
              <a:schemeClr val="tx1"/>
            </a:solidFill>
          </a:ln>
        </p:spPr>
        <p:txBody>
          <a:bodyPr wrap="square" rtlCol="0">
            <a:spAutoFit/>
          </a:bodyPr>
          <a:lstStyle/>
          <a:p>
            <a:r>
              <a:rPr lang="en-US" sz="1400" dirty="0"/>
              <a:t>Training and exercises</a:t>
            </a:r>
          </a:p>
          <a:p>
            <a:r>
              <a:rPr lang="en-US" sz="1400" dirty="0"/>
              <a:t>Infrastructure improvements</a:t>
            </a:r>
          </a:p>
          <a:p>
            <a:r>
              <a:rPr lang="en-US" sz="1400" dirty="0"/>
              <a:t>More warehouse capacity</a:t>
            </a:r>
          </a:p>
          <a:p>
            <a:r>
              <a:rPr lang="en-US" sz="1400" dirty="0"/>
              <a:t>Early ship rerouting</a:t>
            </a:r>
          </a:p>
          <a:p>
            <a:r>
              <a:rPr lang="en-US" sz="1400" dirty="0"/>
              <a:t>Specialized skills recruiting</a:t>
            </a:r>
          </a:p>
          <a:p>
            <a:r>
              <a:rPr lang="en-US" sz="1400" dirty="0"/>
              <a:t>Better port/vessel coordination</a:t>
            </a:r>
          </a:p>
          <a:p>
            <a:r>
              <a:rPr lang="en-US" sz="1400" dirty="0"/>
              <a:t>Regulatory changes</a:t>
            </a:r>
          </a:p>
          <a:p>
            <a:r>
              <a:rPr lang="en-US" sz="1400" dirty="0"/>
              <a:t>Economic incentives</a:t>
            </a:r>
          </a:p>
          <a:p>
            <a:r>
              <a:rPr lang="en-US" sz="1400" dirty="0"/>
              <a:t>Labor/Management contracts</a:t>
            </a:r>
          </a:p>
          <a:p>
            <a:r>
              <a:rPr lang="en-US" sz="1400" dirty="0"/>
              <a:t>Tax and insurance incentives</a:t>
            </a:r>
          </a:p>
          <a:p>
            <a:endParaRPr lang="en-US" sz="1400" dirty="0"/>
          </a:p>
        </p:txBody>
      </p:sp>
      <p:sp>
        <p:nvSpPr>
          <p:cNvPr id="6" name="TextBox 5">
            <a:extLst>
              <a:ext uri="{FF2B5EF4-FFF2-40B4-BE49-F238E27FC236}">
                <a16:creationId xmlns:a16="http://schemas.microsoft.com/office/drawing/2014/main" id="{70110836-7002-8819-7024-A73325AE7849}"/>
              </a:ext>
            </a:extLst>
          </p:cNvPr>
          <p:cNvSpPr txBox="1"/>
          <p:nvPr/>
        </p:nvSpPr>
        <p:spPr>
          <a:xfrm>
            <a:off x="7955971" y="2405752"/>
            <a:ext cx="3557156" cy="2893100"/>
          </a:xfrm>
          <a:prstGeom prst="rect">
            <a:avLst/>
          </a:prstGeom>
          <a:solidFill>
            <a:srgbClr val="C00000"/>
          </a:solidFill>
          <a:ln>
            <a:solidFill>
              <a:schemeClr val="tx1"/>
            </a:solidFill>
          </a:ln>
        </p:spPr>
        <p:txBody>
          <a:bodyPr wrap="square" rtlCol="0">
            <a:spAutoFit/>
          </a:bodyPr>
          <a:lstStyle/>
          <a:p>
            <a:r>
              <a:rPr lang="en-US" sz="1400" dirty="0">
                <a:solidFill>
                  <a:schemeClr val="bg1"/>
                </a:solidFill>
              </a:rPr>
              <a:t>Emergency funding/hiring</a:t>
            </a:r>
          </a:p>
          <a:p>
            <a:r>
              <a:rPr lang="en-US" sz="1400" dirty="0">
                <a:solidFill>
                  <a:schemeClr val="bg1"/>
                </a:solidFill>
              </a:rPr>
              <a:t>Waterway survey/soundings</a:t>
            </a:r>
          </a:p>
          <a:p>
            <a:r>
              <a:rPr lang="en-US" sz="1400" dirty="0">
                <a:solidFill>
                  <a:schemeClr val="bg1"/>
                </a:solidFill>
              </a:rPr>
              <a:t>Regulatory relief</a:t>
            </a:r>
          </a:p>
          <a:p>
            <a:r>
              <a:rPr lang="en-US" sz="1400" dirty="0">
                <a:solidFill>
                  <a:schemeClr val="bg1"/>
                </a:solidFill>
              </a:rPr>
              <a:t>Better agency coordination</a:t>
            </a:r>
          </a:p>
          <a:p>
            <a:r>
              <a:rPr lang="en-US" sz="1400" dirty="0">
                <a:solidFill>
                  <a:schemeClr val="bg1"/>
                </a:solidFill>
              </a:rPr>
              <a:t>Ship rerouting/slow steaming</a:t>
            </a:r>
          </a:p>
          <a:p>
            <a:r>
              <a:rPr lang="en-US" sz="1400" dirty="0">
                <a:solidFill>
                  <a:schemeClr val="bg1"/>
                </a:solidFill>
              </a:rPr>
              <a:t>Coordination with shippers, cargo owners</a:t>
            </a:r>
          </a:p>
          <a:p>
            <a:r>
              <a:rPr lang="en-US" sz="1400" dirty="0">
                <a:solidFill>
                  <a:schemeClr val="bg1"/>
                </a:solidFill>
              </a:rPr>
              <a:t>Short term funding/grants</a:t>
            </a:r>
          </a:p>
          <a:p>
            <a:r>
              <a:rPr lang="en-US" sz="1400" dirty="0">
                <a:solidFill>
                  <a:schemeClr val="bg1"/>
                </a:solidFill>
              </a:rPr>
              <a:t>Multi-year funding/grants</a:t>
            </a:r>
          </a:p>
          <a:p>
            <a:r>
              <a:rPr lang="en-US" sz="1400" dirty="0">
                <a:solidFill>
                  <a:schemeClr val="bg1"/>
                </a:solidFill>
              </a:rPr>
              <a:t>Legal or regulatory constraints</a:t>
            </a:r>
          </a:p>
          <a:p>
            <a:r>
              <a:rPr lang="en-US" sz="1400" dirty="0">
                <a:solidFill>
                  <a:schemeClr val="bg1"/>
                </a:solidFill>
              </a:rPr>
              <a:t>Environmental Objectives</a:t>
            </a:r>
          </a:p>
          <a:p>
            <a:r>
              <a:rPr lang="en-US" sz="1400" dirty="0">
                <a:solidFill>
                  <a:schemeClr val="bg1"/>
                </a:solidFill>
              </a:rPr>
              <a:t>Competition</a:t>
            </a:r>
          </a:p>
          <a:p>
            <a:r>
              <a:rPr lang="en-US" sz="1400" dirty="0">
                <a:solidFill>
                  <a:schemeClr val="bg1"/>
                </a:solidFill>
              </a:rPr>
              <a:t>Technology challenges</a:t>
            </a:r>
          </a:p>
          <a:p>
            <a:endParaRPr lang="en-US" sz="1400" dirty="0">
              <a:solidFill>
                <a:schemeClr val="bg1"/>
              </a:solidFill>
            </a:endParaRPr>
          </a:p>
        </p:txBody>
      </p:sp>
    </p:spTree>
    <p:extLst>
      <p:ext uri="{BB962C8B-B14F-4D97-AF65-F5344CB8AC3E}">
        <p14:creationId xmlns:p14="http://schemas.microsoft.com/office/powerpoint/2010/main" val="339263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113197" y="193345"/>
            <a:ext cx="5981278" cy="1435233"/>
          </a:xfrm>
        </p:spPr>
        <p:txBody>
          <a:bodyPr>
            <a:normAutofit/>
          </a:bodyPr>
          <a:lstStyle/>
          <a:p>
            <a:pPr algn="ctr"/>
            <a:r>
              <a:rPr lang="en-US" sz="3700" dirty="0"/>
              <a:t> Ukraine War: Impacts to Maritime Supply Chains</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393408" y="1624977"/>
            <a:ext cx="5981278" cy="4607009"/>
          </a:xfrm>
        </p:spPr>
        <p:txBody>
          <a:bodyPr>
            <a:normAutofit/>
          </a:bodyPr>
          <a:lstStyle/>
          <a:p>
            <a:pPr marL="0" indent="0">
              <a:buNone/>
            </a:pPr>
            <a:r>
              <a:rPr lang="en-US" sz="2400" dirty="0"/>
              <a:t>We are preparing a report on the impacts of the Ukraine War on the MTS.</a:t>
            </a:r>
          </a:p>
          <a:p>
            <a:r>
              <a:rPr lang="en-US" sz="2400" dirty="0"/>
              <a:t>Attacks on seafarers, ships, ports,                                                                        and maritime infrastructure</a:t>
            </a:r>
          </a:p>
          <a:p>
            <a:r>
              <a:rPr lang="en-US" sz="2400" dirty="0"/>
              <a:t>Food and energy</a:t>
            </a:r>
          </a:p>
          <a:p>
            <a:r>
              <a:rPr lang="en-US" sz="2400" dirty="0"/>
              <a:t>Economic sanctions</a:t>
            </a:r>
          </a:p>
          <a:p>
            <a:r>
              <a:rPr lang="en-US" sz="2400" dirty="0"/>
              <a:t>Deceptive Shipping Practices</a:t>
            </a:r>
          </a:p>
          <a:p>
            <a:pPr marL="0" indent="0">
              <a:buNone/>
            </a:pPr>
            <a:endParaRPr lang="en-US" sz="2000" dirty="0"/>
          </a:p>
        </p:txBody>
      </p:sp>
      <p:pic>
        <p:nvPicPr>
          <p:cNvPr id="2052" name="Picture 4" descr="Mariupol, As It Was">
            <a:extLst>
              <a:ext uri="{FF2B5EF4-FFF2-40B4-BE49-F238E27FC236}">
                <a16:creationId xmlns:a16="http://schemas.microsoft.com/office/drawing/2014/main" id="{9869C05D-9FB3-408C-54F7-41F5E038E0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02"/>
          <a:stretch/>
        </p:blipFill>
        <p:spPr bwMode="auto">
          <a:xfrm>
            <a:off x="7013653" y="116932"/>
            <a:ext cx="4245871" cy="243712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83CB272D-88E4-EF5F-2461-26CFA245EE59}"/>
              </a:ext>
            </a:extLst>
          </p:cNvPr>
          <p:cNvSpPr>
            <a:spLocks noGrp="1"/>
          </p:cNvSpPr>
          <p:nvPr>
            <p:ph type="sldNum" sz="quarter" idx="12"/>
          </p:nvPr>
        </p:nvSpPr>
        <p:spPr>
          <a:xfrm>
            <a:off x="8610600" y="6356350"/>
            <a:ext cx="2743200" cy="365125"/>
          </a:xfrm>
        </p:spPr>
        <p:txBody>
          <a:bodyPr>
            <a:normAutofit/>
          </a:bodyPr>
          <a:lstStyle/>
          <a:p>
            <a:pPr>
              <a:spcAft>
                <a:spcPts val="600"/>
              </a:spcAft>
            </a:pPr>
            <a:fld id="{17A44D4A-C3D1-6F47-8DBD-78DBF2D0B6F9}" type="slidenum">
              <a:rPr lang="en-US" smtClean="0"/>
              <a:pPr>
                <a:spcAft>
                  <a:spcPts val="600"/>
                </a:spcAft>
              </a:pPr>
              <a:t>12</a:t>
            </a:fld>
            <a:endParaRPr lang="en-US"/>
          </a:p>
        </p:txBody>
      </p:sp>
      <p:sp>
        <p:nvSpPr>
          <p:cNvPr id="8" name="Content Placeholder 2">
            <a:extLst>
              <a:ext uri="{FF2B5EF4-FFF2-40B4-BE49-F238E27FC236}">
                <a16:creationId xmlns:a16="http://schemas.microsoft.com/office/drawing/2014/main" id="{93EDFA80-9C8E-B1F9-209D-C0AC0FFC6580}"/>
              </a:ext>
            </a:extLst>
          </p:cNvPr>
          <p:cNvSpPr txBox="1">
            <a:spLocks/>
          </p:cNvSpPr>
          <p:nvPr/>
        </p:nvSpPr>
        <p:spPr>
          <a:xfrm>
            <a:off x="5940448" y="2741316"/>
            <a:ext cx="5998333" cy="4317236"/>
          </a:xfrm>
          <a:prstGeom prst="rect">
            <a:avLst/>
          </a:prstGeom>
          <a:solidFill>
            <a:schemeClr val="accent5">
              <a:lumMod val="40000"/>
              <a:lumOff val="60000"/>
            </a:schemeClr>
          </a:solidFill>
        </p:spPr>
        <p:txBody>
          <a:bodyPr vert="horz" lIns="91440" tIns="45720" rIns="91440" bIns="45720" rtlCol="0">
            <a:normAutofit lnSpcReduction="10000"/>
          </a:bodyPr>
          <a:lstStyle>
            <a:lvl1pPr marL="228601" indent="-228601" algn="l" defTabSz="914403" rtl="0" eaLnBrk="1" latinLnBrk="0" hangingPunct="1">
              <a:lnSpc>
                <a:spcPct val="100000"/>
              </a:lnSpc>
              <a:spcBef>
                <a:spcPts val="1000"/>
              </a:spcBef>
              <a:buClr>
                <a:srgbClr val="FAB506"/>
              </a:buClr>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100000"/>
              </a:lnSpc>
              <a:spcBef>
                <a:spcPts val="500"/>
              </a:spcBef>
              <a:buClr>
                <a:srgbClr val="FAB506"/>
              </a:buClr>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100000"/>
              </a:lnSpc>
              <a:spcBef>
                <a:spcPts val="500"/>
              </a:spcBef>
              <a:buClr>
                <a:srgbClr val="FAB506"/>
              </a:buClr>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t>Example: Food:</a:t>
            </a:r>
          </a:p>
          <a:p>
            <a:r>
              <a:rPr lang="en-US" sz="2000" dirty="0"/>
              <a:t>Russia and Ukraine produce much of the world’s food and fertilizer.</a:t>
            </a:r>
          </a:p>
          <a:p>
            <a:r>
              <a:rPr lang="en-US" sz="2000" dirty="0"/>
              <a:t>Russia targeted port facilities in Ukraine.  </a:t>
            </a:r>
          </a:p>
          <a:p>
            <a:r>
              <a:rPr lang="en-US" sz="2000" dirty="0"/>
              <a:t>Ukraine struggled to export grain via rail.</a:t>
            </a:r>
          </a:p>
          <a:p>
            <a:r>
              <a:rPr lang="en-US" sz="2000" dirty="0"/>
              <a:t>Russia is allowing only limited Ukrainian exports via the UN brokered grain deal.</a:t>
            </a: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“An enduring global food crisis has become one of the farthest-reaching consequences of Russia’s war, contributing to widespread starvation, poverty and premature deaths.”  </a:t>
            </a:r>
          </a:p>
          <a:p>
            <a:pPr marL="800102" lvl="1" indent="-342900">
              <a:spcBef>
                <a:spcPts val="0"/>
              </a:spcBef>
              <a:spcAft>
                <a:spcPts val="600"/>
              </a:spcAft>
              <a:buFont typeface="Times New Roman" panose="02020603050405020304" pitchFamily="18"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New York Times, Jan 2, 2023.</a:t>
            </a:r>
          </a:p>
          <a:p>
            <a:endParaRPr lang="en-US" sz="2400" dirty="0"/>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3240529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a:bodyPr>
          <a:lstStyle/>
          <a:p>
            <a:r>
              <a:rPr lang="en-US" sz="3600" dirty="0"/>
              <a:t> Ukraine War: General Maritime Impacts</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304801" y="1270382"/>
            <a:ext cx="10515599" cy="4317236"/>
          </a:xfrm>
        </p:spPr>
        <p:txBody>
          <a:bodyPr>
            <a:normAutofit/>
          </a:bodyPr>
          <a:lstStyle/>
          <a:p>
            <a:r>
              <a:rPr lang="en-US" sz="2400" dirty="0"/>
              <a:t>When the war broke out, various EU ports experienced short term but significant congestion as they struggled to meet the economic sanctions. </a:t>
            </a:r>
          </a:p>
          <a:p>
            <a:r>
              <a:rPr lang="en-US" sz="2400" dirty="0"/>
              <a:t>Many western maritime and energy companies pulled out of Russia voluntarily, or as a result of sanctions.</a:t>
            </a:r>
          </a:p>
          <a:p>
            <a:r>
              <a:rPr lang="en-US" sz="2400" dirty="0"/>
              <a:t>Increased use of “Deceptive Shipping Practices” by Russian affiliated ships as a way to avoid sanctions. </a:t>
            </a:r>
          </a:p>
          <a:p>
            <a:r>
              <a:rPr lang="en-US" sz="2400" dirty="0"/>
              <a:t>IMO, USCG, other agencies, and various maritime companies and organizations will continue to be involved in the conflict to manage sanctions and the energy and food trade deals.  </a:t>
            </a:r>
          </a:p>
          <a:p>
            <a:pPr marL="0" indent="0">
              <a:buNone/>
            </a:pPr>
            <a:endParaRPr lang="en-US" sz="2400" dirty="0"/>
          </a:p>
        </p:txBody>
      </p:sp>
      <p:sp>
        <p:nvSpPr>
          <p:cNvPr id="4" name="Slide Number Placeholder 1">
            <a:extLst>
              <a:ext uri="{FF2B5EF4-FFF2-40B4-BE49-F238E27FC236}">
                <a16:creationId xmlns:a16="http://schemas.microsoft.com/office/drawing/2014/main" id="{E0631CC3-FFD3-8858-4BB9-E1A984F45E21}"/>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13</a:t>
            </a:fld>
            <a:endParaRPr lang="en-US" dirty="0"/>
          </a:p>
        </p:txBody>
      </p:sp>
      <p:sp>
        <p:nvSpPr>
          <p:cNvPr id="5" name="TextBox 4">
            <a:extLst>
              <a:ext uri="{FF2B5EF4-FFF2-40B4-BE49-F238E27FC236}">
                <a16:creationId xmlns:a16="http://schemas.microsoft.com/office/drawing/2014/main" id="{428568A8-95D7-41FB-3A3D-E084492DE5A9}"/>
              </a:ext>
            </a:extLst>
          </p:cNvPr>
          <p:cNvSpPr txBox="1"/>
          <p:nvPr/>
        </p:nvSpPr>
        <p:spPr>
          <a:xfrm>
            <a:off x="6943407" y="4993239"/>
            <a:ext cx="4436766" cy="923330"/>
          </a:xfrm>
          <a:prstGeom prst="rect">
            <a:avLst/>
          </a:prstGeom>
          <a:noFill/>
          <a:ln>
            <a:solidFill>
              <a:schemeClr val="accent6">
                <a:lumMod val="50000"/>
              </a:schemeClr>
            </a:solidFill>
          </a:ln>
        </p:spPr>
        <p:txBody>
          <a:bodyPr wrap="square" rtlCol="0">
            <a:spAutoFit/>
          </a:bodyPr>
          <a:lstStyle/>
          <a:p>
            <a:pPr algn="ctr"/>
            <a:r>
              <a:rPr lang="en-US" b="1" dirty="0">
                <a:solidFill>
                  <a:srgbClr val="C00000"/>
                </a:solidFill>
              </a:rPr>
              <a:t>A conflict in Asia would have a much greater impact on the world economy, U.S. trade, and West Coast ports</a:t>
            </a:r>
          </a:p>
        </p:txBody>
      </p:sp>
    </p:spTree>
    <p:extLst>
      <p:ext uri="{BB962C8B-B14F-4D97-AF65-F5344CB8AC3E}">
        <p14:creationId xmlns:p14="http://schemas.microsoft.com/office/powerpoint/2010/main" val="182012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02982"/>
            <a:ext cx="10515600" cy="1325563"/>
          </a:xfrm>
        </p:spPr>
        <p:txBody>
          <a:bodyPr/>
          <a:lstStyle/>
          <a:p>
            <a:r>
              <a:rPr lang="en-US" dirty="0"/>
              <a:t>The MCAT Economic Consequence Analysis Tool</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14</a:t>
            </a:fld>
            <a:endParaRPr lang="en-US" dirty="0"/>
          </a:p>
        </p:txBody>
      </p:sp>
      <p:sp>
        <p:nvSpPr>
          <p:cNvPr id="4" name="Content Placeholder 2">
            <a:extLst>
              <a:ext uri="{FF2B5EF4-FFF2-40B4-BE49-F238E27FC236}">
                <a16:creationId xmlns:a16="http://schemas.microsoft.com/office/drawing/2014/main" id="{EAF04AB2-7721-5C26-DEAA-13CBDA8FDE8F}"/>
              </a:ext>
            </a:extLst>
          </p:cNvPr>
          <p:cNvSpPr txBox="1">
            <a:spLocks/>
          </p:cNvSpPr>
          <p:nvPr/>
        </p:nvSpPr>
        <p:spPr>
          <a:xfrm>
            <a:off x="422563" y="1349032"/>
            <a:ext cx="10515599" cy="4672377"/>
          </a:xfrm>
          <a:prstGeom prst="rect">
            <a:avLst/>
          </a:prstGeom>
        </p:spPr>
        <p:txBody>
          <a:bodyPr vert="horz" lIns="91440" tIns="45720" rIns="91440" bIns="45720" rtlCol="0">
            <a:normAutofit/>
          </a:bodyPr>
          <a:lstStyle>
            <a:lvl1pPr marL="228601" indent="-228601" algn="l" defTabSz="914403" rtl="0" eaLnBrk="1" latinLnBrk="0" hangingPunct="1">
              <a:lnSpc>
                <a:spcPct val="100000"/>
              </a:lnSpc>
              <a:spcBef>
                <a:spcPts val="1000"/>
              </a:spcBef>
              <a:buClr>
                <a:srgbClr val="FAB506"/>
              </a:buClr>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100000"/>
              </a:lnSpc>
              <a:spcBef>
                <a:spcPts val="500"/>
              </a:spcBef>
              <a:buClr>
                <a:srgbClr val="FAB506"/>
              </a:buClr>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100000"/>
              </a:lnSpc>
              <a:spcBef>
                <a:spcPts val="500"/>
              </a:spcBef>
              <a:buClr>
                <a:srgbClr val="FAB506"/>
              </a:buClr>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We are working to transform the analysis into a user-friendly, decision-support tool for use by the Coast Guard and others to improve risk management.</a:t>
            </a:r>
          </a:p>
          <a:p>
            <a:r>
              <a:rPr lang="en-US" sz="2400" dirty="0"/>
              <a:t>The Tool (Complex Maritime Economic Consequence Analysis Tool – </a:t>
            </a:r>
            <a:r>
              <a:rPr lang="en-US" sz="2400" b="1" i="1" dirty="0">
                <a:solidFill>
                  <a:srgbClr val="FF0000"/>
                </a:solidFill>
              </a:rPr>
              <a:t>MCAT</a:t>
            </a:r>
            <a:r>
              <a:rPr lang="en-US" sz="2400" dirty="0"/>
              <a:t>) is based on an Economic Consequence Analysis Tool (E-CAT) developed by our partner center CREATE to identify direct </a:t>
            </a:r>
            <a:r>
              <a:rPr lang="en-US" sz="2400" b="1" i="1" dirty="0"/>
              <a:t>and indirect </a:t>
            </a:r>
            <a:r>
              <a:rPr lang="en-US" sz="2400" dirty="0"/>
              <a:t>economic impacts of disruptive events.</a:t>
            </a:r>
          </a:p>
          <a:p>
            <a:pPr lvl="1"/>
            <a:r>
              <a:rPr lang="en-US" sz="2200" dirty="0">
                <a:solidFill>
                  <a:srgbClr val="000000"/>
                </a:solidFill>
                <a:ea typeface="Times New Roman" panose="02020603050405020304" pitchFamily="18" charset="0"/>
              </a:rPr>
              <a:t>Uses</a:t>
            </a:r>
            <a:r>
              <a:rPr lang="en-US" sz="2200" dirty="0">
                <a:solidFill>
                  <a:srgbClr val="000000"/>
                </a:solidFill>
                <a:effectLst/>
                <a:ea typeface="Times New Roman" panose="02020603050405020304" pitchFamily="18" charset="0"/>
              </a:rPr>
              <a:t> an internationally linked computable general equilibrium (CGE) model consisting of over 100 countries with 65 sectors each</a:t>
            </a:r>
            <a:r>
              <a:rPr lang="en-US" sz="2200" dirty="0">
                <a:solidFill>
                  <a:srgbClr val="000000"/>
                </a:solidFill>
                <a:ea typeface="Times New Roman" panose="02020603050405020304" pitchFamily="18" charset="0"/>
              </a:rPr>
              <a:t>.</a:t>
            </a:r>
          </a:p>
          <a:p>
            <a:pPr lvl="1"/>
            <a:r>
              <a:rPr lang="en-US" sz="2200" dirty="0">
                <a:solidFill>
                  <a:srgbClr val="000000"/>
                </a:solidFill>
                <a:ea typeface="Times New Roman" panose="02020603050405020304" pitchFamily="18" charset="0"/>
              </a:rPr>
              <a:t>Extends</a:t>
            </a:r>
            <a:r>
              <a:rPr lang="en-US" sz="2200" dirty="0">
                <a:solidFill>
                  <a:srgbClr val="000000"/>
                </a:solidFill>
                <a:effectLst/>
                <a:ea typeface="Times New Roman" panose="02020603050405020304" pitchFamily="18" charset="0"/>
              </a:rPr>
              <a:t> the well-known Global Trade Analysis Project (GTAP) CGE model.</a:t>
            </a:r>
          </a:p>
          <a:p>
            <a:pPr lvl="1"/>
            <a:r>
              <a:rPr lang="en-US" sz="2200" dirty="0">
                <a:solidFill>
                  <a:srgbClr val="000000"/>
                </a:solidFill>
                <a:effectLst/>
                <a:ea typeface="Times New Roman" panose="02020603050405020304" pitchFamily="18" charset="0"/>
              </a:rPr>
              <a:t>Will help </a:t>
            </a:r>
            <a:r>
              <a:rPr lang="en-US" sz="2200" dirty="0">
                <a:solidFill>
                  <a:srgbClr val="000000"/>
                </a:solidFill>
                <a:ea typeface="Times New Roman" panose="02020603050405020304" pitchFamily="18" charset="0"/>
              </a:rPr>
              <a:t>determine </a:t>
            </a:r>
            <a:r>
              <a:rPr lang="en-US" sz="2200" dirty="0">
                <a:solidFill>
                  <a:srgbClr val="000000"/>
                </a:solidFill>
                <a:effectLst/>
                <a:ea typeface="Times New Roman" panose="02020603050405020304" pitchFamily="18" charset="0"/>
              </a:rPr>
              <a:t>economic impacts of complex disruptions and provide insight into how to minimize them.</a:t>
            </a:r>
            <a:r>
              <a:rPr lang="en-US" sz="2200" dirty="0">
                <a:effectLst/>
              </a:rPr>
              <a:t> </a:t>
            </a:r>
            <a:endParaRPr lang="en-US" sz="2200" dirty="0"/>
          </a:p>
        </p:txBody>
      </p:sp>
    </p:spTree>
    <p:extLst>
      <p:ext uri="{BB962C8B-B14F-4D97-AF65-F5344CB8AC3E}">
        <p14:creationId xmlns:p14="http://schemas.microsoft.com/office/powerpoint/2010/main" val="1198976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2A78-8E26-3E41-9778-E569A3E033FA}"/>
              </a:ext>
            </a:extLst>
          </p:cNvPr>
          <p:cNvSpPr>
            <a:spLocks noGrp="1"/>
          </p:cNvSpPr>
          <p:nvPr>
            <p:ph type="title"/>
          </p:nvPr>
        </p:nvSpPr>
        <p:spPr>
          <a:xfrm>
            <a:off x="653143" y="236534"/>
            <a:ext cx="10700657" cy="839792"/>
          </a:xfrm>
        </p:spPr>
        <p:txBody>
          <a:bodyPr>
            <a:normAutofit fontScale="90000"/>
          </a:bodyPr>
          <a:lstStyle/>
          <a:p>
            <a:r>
              <a:rPr lang="en-US" dirty="0"/>
              <a:t>MCAT Modeling/Economics Application: Economic Impacts of the Ukraine War</a:t>
            </a:r>
          </a:p>
        </p:txBody>
      </p:sp>
      <p:sp>
        <p:nvSpPr>
          <p:cNvPr id="3" name="Content Placeholder 2">
            <a:extLst>
              <a:ext uri="{FF2B5EF4-FFF2-40B4-BE49-F238E27FC236}">
                <a16:creationId xmlns:a16="http://schemas.microsoft.com/office/drawing/2014/main" id="{2FA5A865-8B17-CA45-9E46-22EDBAB40402}"/>
              </a:ext>
            </a:extLst>
          </p:cNvPr>
          <p:cNvSpPr>
            <a:spLocks noGrp="1"/>
          </p:cNvSpPr>
          <p:nvPr>
            <p:ph idx="1"/>
          </p:nvPr>
        </p:nvSpPr>
        <p:spPr>
          <a:xfrm>
            <a:off x="653143" y="1255080"/>
            <a:ext cx="11538857" cy="4619708"/>
          </a:xfrm>
        </p:spPr>
        <p:txBody>
          <a:bodyPr>
            <a:normAutofit/>
          </a:bodyPr>
          <a:lstStyle/>
          <a:p>
            <a:r>
              <a:rPr lang="en-US" dirty="0"/>
              <a:t>Tested out our preliminary ideas for the MCAT tool to study economic impacts of the Ukraine War on Grain and Metal Markets </a:t>
            </a:r>
          </a:p>
          <a:p>
            <a:r>
              <a:rPr lang="en-US" dirty="0"/>
              <a:t>Applied GTAP Computable General Equilibrium Modeling System</a:t>
            </a:r>
          </a:p>
          <a:p>
            <a:r>
              <a:rPr lang="en-US" dirty="0"/>
              <a:t>Results in terms of GDP impacts:</a:t>
            </a:r>
          </a:p>
          <a:p>
            <a:pPr marL="0" indent="0">
              <a:buNone/>
            </a:pPr>
            <a:r>
              <a:rPr lang="en-US" sz="2400" dirty="0"/>
              <a:t>   - Ukraine projected to lose $2.6 billion (2%) in first year of the War</a:t>
            </a:r>
          </a:p>
          <a:p>
            <a:pPr marL="0" indent="0">
              <a:buNone/>
            </a:pPr>
            <a:r>
              <a:rPr lang="en-US" sz="2400" dirty="0"/>
              <a:t>   - Russia projected to lose only $0.6 billion (0.3%) in first-year</a:t>
            </a:r>
          </a:p>
          <a:p>
            <a:pPr marL="0" indent="0">
              <a:buNone/>
            </a:pPr>
            <a:r>
              <a:rPr lang="en-US" sz="2400" dirty="0"/>
              <a:t>   - Losses to Ukraine much larger because of its greater trade dependency</a:t>
            </a:r>
          </a:p>
          <a:p>
            <a:pPr marL="0" indent="0">
              <a:buNone/>
            </a:pPr>
            <a:r>
              <a:rPr lang="en-US" sz="2400" dirty="0"/>
              <a:t>   - Other countries/regions to suffer</a:t>
            </a:r>
            <a:r>
              <a:rPr lang="en-US" sz="2400" strike="sngStrike" dirty="0">
                <a:solidFill>
                  <a:schemeClr val="bg1"/>
                </a:solidFill>
              </a:rPr>
              <a:t> </a:t>
            </a:r>
            <a:r>
              <a:rPr lang="en-US" sz="2400" dirty="0"/>
              <a:t>losses: Rest of Asia, China, RFSU, Africa</a:t>
            </a:r>
          </a:p>
          <a:p>
            <a:pPr marL="0" indent="0">
              <a:buNone/>
            </a:pPr>
            <a:r>
              <a:rPr lang="en-US" sz="2400" dirty="0"/>
              <a:t>   - Countries/regions expected to gain: India, Latin America, NATO, Oceana, Japan</a:t>
            </a:r>
          </a:p>
          <a:p>
            <a:endParaRPr lang="en-US" dirty="0"/>
          </a:p>
        </p:txBody>
      </p:sp>
      <p:sp>
        <p:nvSpPr>
          <p:cNvPr id="4" name="Slide Number Placeholder 1">
            <a:extLst>
              <a:ext uri="{FF2B5EF4-FFF2-40B4-BE49-F238E27FC236}">
                <a16:creationId xmlns:a16="http://schemas.microsoft.com/office/drawing/2014/main" id="{E226F2C3-FFEF-5BC2-8A85-0E7C4E3246F1}"/>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A44D4A-C3D1-6F47-8DBD-78DBF2D0B6F9}" type="slidenum">
              <a:rPr lang="en-US" smtClean="0"/>
              <a:pPr/>
              <a:t>15</a:t>
            </a:fld>
            <a:endParaRPr lang="en-US" dirty="0"/>
          </a:p>
        </p:txBody>
      </p:sp>
    </p:spTree>
    <p:extLst>
      <p:ext uri="{BB962C8B-B14F-4D97-AF65-F5344CB8AC3E}">
        <p14:creationId xmlns:p14="http://schemas.microsoft.com/office/powerpoint/2010/main" val="180820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sp>
        <p:nvSpPr>
          <p:cNvPr id="7" name="Text Placeholder 6"/>
          <p:cNvSpPr>
            <a:spLocks noGrp="1"/>
          </p:cNvSpPr>
          <p:nvPr>
            <p:ph idx="1"/>
          </p:nvPr>
        </p:nvSpPr>
        <p:spPr>
          <a:xfrm>
            <a:off x="547690" y="1123334"/>
            <a:ext cx="11096620" cy="5184700"/>
          </a:xfrm>
        </p:spPr>
        <p:txBody>
          <a:bodyPr>
            <a:normAutofit fontScale="92500" lnSpcReduction="10000"/>
          </a:bodyPr>
          <a:lstStyle/>
          <a:p>
            <a:pPr>
              <a:spcAft>
                <a:spcPts val="600"/>
              </a:spcAft>
            </a:pPr>
            <a:r>
              <a:rPr lang="en-US" dirty="0"/>
              <a:t>Better coordination between shippers, vessels, and port facility operators could improve port efficiency; technology provides promising information-sharing solutions. </a:t>
            </a:r>
          </a:p>
          <a:p>
            <a:pPr lvl="1">
              <a:spcAft>
                <a:spcPts val="1200"/>
              </a:spcAft>
            </a:pPr>
            <a:r>
              <a:rPr lang="en-US" dirty="0"/>
              <a:t>However, business confidentiality concerns are limiting progress in this area.</a:t>
            </a:r>
          </a:p>
          <a:p>
            <a:pPr lvl="0">
              <a:spcAft>
                <a:spcPts val="600"/>
              </a:spcAft>
            </a:pPr>
            <a:r>
              <a:rPr lang="en-US" dirty="0"/>
              <a:t>Port capacity is a challenge, and a single, low-capacity link in a supply chain can make improvements in other areas irrelevant. </a:t>
            </a:r>
          </a:p>
          <a:p>
            <a:pPr lvl="1">
              <a:spcBef>
                <a:spcPts val="0"/>
              </a:spcBef>
              <a:spcAft>
                <a:spcPts val="1200"/>
              </a:spcAft>
            </a:pPr>
            <a:r>
              <a:rPr lang="en-US" dirty="0"/>
              <a:t>Case in point: No way to get ports to operate 24/7 because we don’t have enough warehouse space.</a:t>
            </a:r>
          </a:p>
          <a:p>
            <a:pPr>
              <a:spcAft>
                <a:spcPts val="1200"/>
              </a:spcAft>
            </a:pPr>
            <a:r>
              <a:rPr lang="en-US" dirty="0"/>
              <a:t>There has been tremendous innovation on specialized low- and no-carbon marine fuels, but less attention on how to respond to a salvage or firefighting incident, or a lack of their availability at critical times.</a:t>
            </a:r>
          </a:p>
          <a:p>
            <a:pPr>
              <a:spcAft>
                <a:spcPts val="1200"/>
              </a:spcAft>
            </a:pPr>
            <a:endParaRPr lang="en-US" dirty="0"/>
          </a:p>
          <a:p>
            <a:pPr>
              <a:spcAft>
                <a:spcPts val="1200"/>
              </a:spcAft>
            </a:pPr>
            <a:endParaRPr lang="en-US" dirty="0"/>
          </a:p>
          <a:p>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16</a:t>
            </a:fld>
            <a:endParaRPr lang="en-US" dirty="0"/>
          </a:p>
        </p:txBody>
      </p:sp>
    </p:spTree>
    <p:extLst>
      <p:ext uri="{BB962C8B-B14F-4D97-AF65-F5344CB8AC3E}">
        <p14:creationId xmlns:p14="http://schemas.microsoft.com/office/powerpoint/2010/main" val="337592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The combination of cyber and physical disruptions, particularly in critical areas (such as chokepoints), is a significant risk. </a:t>
            </a:r>
          </a:p>
          <a:p>
            <a:pPr marL="0" lvl="0" indent="0">
              <a:buNone/>
            </a:pPr>
            <a:endParaRPr lang="en-US" dirty="0"/>
          </a:p>
          <a:p>
            <a:pPr lvl="0"/>
            <a:r>
              <a:rPr lang="en-US" dirty="0"/>
              <a:t>Sustained power outages are also a concern,                                                                 particularly where automation and air quality                                           requirements may limit the ability to return to                                                          manual operations </a:t>
            </a:r>
            <a:r>
              <a:rPr lang="en-US" u="sng" dirty="0"/>
              <a:t>at the desired throughput</a:t>
            </a:r>
            <a:r>
              <a:rPr lang="en-US" dirty="0"/>
              <a:t>.  </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17</a:t>
            </a:fld>
            <a:endParaRPr lang="en-US" dirty="0"/>
          </a:p>
        </p:txBody>
      </p:sp>
      <p:sp>
        <p:nvSpPr>
          <p:cNvPr id="6" name="Title 8">
            <a:extLst>
              <a:ext uri="{FF2B5EF4-FFF2-40B4-BE49-F238E27FC236}">
                <a16:creationId xmlns:a16="http://schemas.microsoft.com/office/drawing/2014/main" id="{9B92A1EC-CEE1-7E5E-22EC-0665DB88F248}"/>
              </a:ext>
            </a:extLst>
          </p:cNvPr>
          <p:cNvSpPr txBox="1">
            <a:spLocks/>
          </p:cNvSpPr>
          <p:nvPr/>
        </p:nvSpPr>
        <p:spPr>
          <a:xfrm>
            <a:off x="157163" y="38551"/>
            <a:ext cx="11901487" cy="1081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baseline="0" dirty="0">
                <a:solidFill>
                  <a:schemeClr val="tx1"/>
                </a:solidFill>
                <a:latin typeface="+mn-lt"/>
                <a:ea typeface="+mj-ea"/>
                <a:cs typeface="+mj-cs"/>
              </a:defRPr>
            </a:lvl1pPr>
          </a:lstStyle>
          <a:p>
            <a:r>
              <a:rPr lang="en-US" sz="3400"/>
              <a:t>A Selection of Preliminary Observations from Interviews</a:t>
            </a:r>
          </a:p>
        </p:txBody>
      </p:sp>
      <p:pic>
        <p:nvPicPr>
          <p:cNvPr id="1026" name="Picture 2">
            <a:extLst>
              <a:ext uri="{FF2B5EF4-FFF2-40B4-BE49-F238E27FC236}">
                <a16:creationId xmlns:a16="http://schemas.microsoft.com/office/drawing/2014/main" id="{049E7C1E-CD7E-FF4E-5E1B-6DB29DFC4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9166" y="2236762"/>
            <a:ext cx="3679483" cy="2759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544358-CAF1-3F8F-A6F1-2952B7C0C0E7}"/>
              </a:ext>
            </a:extLst>
          </p:cNvPr>
          <p:cNvSpPr txBox="1"/>
          <p:nvPr/>
        </p:nvSpPr>
        <p:spPr>
          <a:xfrm>
            <a:off x="7279957" y="5283389"/>
            <a:ext cx="4754880" cy="646331"/>
          </a:xfrm>
          <a:prstGeom prst="rect">
            <a:avLst/>
          </a:prstGeom>
          <a:noFill/>
        </p:spPr>
        <p:txBody>
          <a:bodyPr wrap="square" rtlCol="0">
            <a:spAutoFit/>
          </a:bodyPr>
          <a:lstStyle/>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credit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Commons.wikimedia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commons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4" tooltip="wikipedia:User:Camerafiend"/>
              </a:rPr>
              <a:t>Camerafiend</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5" tooltip="wikipedia:"/>
              </a:rPr>
              <a:t>English Wikipedia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no changes</a:t>
            </a:r>
          </a:p>
        </p:txBody>
      </p:sp>
    </p:spTree>
    <p:extLst>
      <p:ext uri="{BB962C8B-B14F-4D97-AF65-F5344CB8AC3E}">
        <p14:creationId xmlns:p14="http://schemas.microsoft.com/office/powerpoint/2010/main" val="186596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7917437" cy="4740245"/>
          </a:xfrm>
        </p:spPr>
        <p:txBody>
          <a:bodyPr>
            <a:normAutofit/>
          </a:bodyPr>
          <a:lstStyle/>
          <a:p>
            <a:pPr>
              <a:spcAft>
                <a:spcPts val="1200"/>
              </a:spcAft>
            </a:pPr>
            <a:r>
              <a:rPr lang="en-US" dirty="0"/>
              <a:t>Security complacency may be an issue. For several years, the focus has been on COVID and its impacts, and on issues such as automation and electrification. </a:t>
            </a:r>
          </a:p>
          <a:p>
            <a:pPr>
              <a:spcAft>
                <a:spcPts val="1200"/>
              </a:spcAft>
            </a:pPr>
            <a:r>
              <a:rPr lang="en-US" dirty="0"/>
              <a:t>The ability of some ports and maritime stakeholders to conduct efficient MTS activity during a </a:t>
            </a:r>
            <a:r>
              <a:rPr lang="en-US" u="sng" dirty="0"/>
              <a:t>sustained</a:t>
            </a:r>
            <a:r>
              <a:rPr lang="en-US" dirty="0"/>
              <a:t> security threat is uncertain.  A security threat could therefore lead to greater than expected disruptions.</a:t>
            </a:r>
          </a:p>
          <a:p>
            <a:pPr>
              <a:spcAft>
                <a:spcPts val="1200"/>
              </a:spcAft>
            </a:pPr>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18</a:t>
            </a:fld>
            <a:endParaRPr lang="en-US" dirty="0"/>
          </a:p>
        </p:txBody>
      </p:sp>
      <p:sp>
        <p:nvSpPr>
          <p:cNvPr id="6" name="Title 8">
            <a:extLst>
              <a:ext uri="{FF2B5EF4-FFF2-40B4-BE49-F238E27FC236}">
                <a16:creationId xmlns:a16="http://schemas.microsoft.com/office/drawing/2014/main" id="{9B92A1EC-CEE1-7E5E-22EC-0665DB88F248}"/>
              </a:ext>
            </a:extLst>
          </p:cNvPr>
          <p:cNvSpPr txBox="1">
            <a:spLocks/>
          </p:cNvSpPr>
          <p:nvPr/>
        </p:nvSpPr>
        <p:spPr>
          <a:xfrm>
            <a:off x="157163" y="38551"/>
            <a:ext cx="11901487" cy="1081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baseline="0" dirty="0">
                <a:solidFill>
                  <a:schemeClr val="tx1"/>
                </a:solidFill>
                <a:latin typeface="+mn-lt"/>
                <a:ea typeface="+mj-ea"/>
                <a:cs typeface="+mj-cs"/>
              </a:defRPr>
            </a:lvl1pPr>
          </a:lstStyle>
          <a:p>
            <a:r>
              <a:rPr lang="en-US" sz="3400"/>
              <a:t>A Selection of Preliminary Observations from Interviews</a:t>
            </a:r>
          </a:p>
        </p:txBody>
      </p:sp>
      <p:pic>
        <p:nvPicPr>
          <p:cNvPr id="5" name="Picture 4">
            <a:extLst>
              <a:ext uri="{FF2B5EF4-FFF2-40B4-BE49-F238E27FC236}">
                <a16:creationId xmlns:a16="http://schemas.microsoft.com/office/drawing/2014/main" id="{3DE4D3F1-A145-8740-4975-ACA11C09ACEB}"/>
              </a:ext>
            </a:extLst>
          </p:cNvPr>
          <p:cNvPicPr>
            <a:picLocks noChangeAspect="1"/>
          </p:cNvPicPr>
          <p:nvPr/>
        </p:nvPicPr>
        <p:blipFill>
          <a:blip r:embed="rId3"/>
          <a:stretch>
            <a:fillRect/>
          </a:stretch>
        </p:blipFill>
        <p:spPr>
          <a:xfrm>
            <a:off x="8855654" y="1357746"/>
            <a:ext cx="2555045" cy="3785252"/>
          </a:xfrm>
          <a:prstGeom prst="rect">
            <a:avLst/>
          </a:prstGeom>
          <a:ln>
            <a:solidFill>
              <a:schemeClr val="accent1"/>
            </a:solidFill>
          </a:ln>
        </p:spPr>
      </p:pic>
      <p:sp>
        <p:nvSpPr>
          <p:cNvPr id="3" name="TextBox 2">
            <a:extLst>
              <a:ext uri="{FF2B5EF4-FFF2-40B4-BE49-F238E27FC236}">
                <a16:creationId xmlns:a16="http://schemas.microsoft.com/office/drawing/2014/main" id="{9AD40290-C3E7-05E0-FD97-BE6B33891917}"/>
              </a:ext>
            </a:extLst>
          </p:cNvPr>
          <p:cNvSpPr txBox="1"/>
          <p:nvPr/>
        </p:nvSpPr>
        <p:spPr>
          <a:xfrm>
            <a:off x="8285876" y="5542671"/>
            <a:ext cx="3762568" cy="369332"/>
          </a:xfrm>
          <a:prstGeom prst="rect">
            <a:avLst/>
          </a:prstGeom>
          <a:noFill/>
        </p:spPr>
        <p:txBody>
          <a:bodyPr wrap="none" rtlCol="0">
            <a:spAutoFit/>
          </a:bodyPr>
          <a:lstStyle/>
          <a:p>
            <a:r>
              <a:rPr lang="en-US" dirty="0"/>
              <a:t>Image credit: Wikimedia Commons</a:t>
            </a:r>
          </a:p>
        </p:txBody>
      </p:sp>
    </p:spTree>
    <p:extLst>
      <p:ext uri="{BB962C8B-B14F-4D97-AF65-F5344CB8AC3E}">
        <p14:creationId xmlns:p14="http://schemas.microsoft.com/office/powerpoint/2010/main" val="3125307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Cyberattacks that compromise data integrity can have a significant impact on operations, even in systems where no direct, kinetic impact is possible. There is increasing concern that simply creating the perception of a data integrity problem could be sufficient to shut down operations or cause major disruptions.</a:t>
            </a:r>
          </a:p>
          <a:p>
            <a:r>
              <a:rPr lang="en-US" dirty="0"/>
              <a:t>Undeclared or improperly packaged hazardous </a:t>
            </a:r>
            <a:br>
              <a:rPr lang="en-US" dirty="0"/>
            </a:br>
            <a:r>
              <a:rPr lang="en-US" dirty="0"/>
              <a:t>materials, including lithium-ion batteries, are </a:t>
            </a:r>
            <a:br>
              <a:rPr lang="en-US" dirty="0"/>
            </a:br>
            <a:r>
              <a:rPr lang="en-US" dirty="0"/>
              <a:t>a growing concern and could lead to a fire or </a:t>
            </a:r>
            <a:br>
              <a:rPr lang="en-US" dirty="0"/>
            </a:br>
            <a:r>
              <a:rPr lang="en-US" dirty="0"/>
              <a:t>other incident.  </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19</a:t>
            </a:fld>
            <a:endParaRPr lang="en-US" dirty="0"/>
          </a:p>
        </p:txBody>
      </p:sp>
      <p:sp>
        <p:nvSpPr>
          <p:cNvPr id="5" name="Title 8">
            <a:extLst>
              <a:ext uri="{FF2B5EF4-FFF2-40B4-BE49-F238E27FC236}">
                <a16:creationId xmlns:a16="http://schemas.microsoft.com/office/drawing/2014/main" id="{B03C0F81-8D14-FF5F-2BC5-1DDB9CA65E5B}"/>
              </a:ext>
            </a:extLst>
          </p:cNvPr>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pic>
        <p:nvPicPr>
          <p:cNvPr id="4" name="Picture 3" descr="A large ship in the water&#10;&#10;Description automatically generated with low confidence">
            <a:extLst>
              <a:ext uri="{FF2B5EF4-FFF2-40B4-BE49-F238E27FC236}">
                <a16:creationId xmlns:a16="http://schemas.microsoft.com/office/drawing/2014/main" id="{088FA5F8-FE67-54B3-8998-D903ADF66480}"/>
              </a:ext>
            </a:extLst>
          </p:cNvPr>
          <p:cNvPicPr>
            <a:picLocks noChangeAspect="1"/>
          </p:cNvPicPr>
          <p:nvPr/>
        </p:nvPicPr>
        <p:blipFill>
          <a:blip r:embed="rId3"/>
          <a:stretch>
            <a:fillRect/>
          </a:stretch>
        </p:blipFill>
        <p:spPr>
          <a:xfrm>
            <a:off x="8177758" y="3764750"/>
            <a:ext cx="3447259" cy="1939855"/>
          </a:xfrm>
          <a:prstGeom prst="rect">
            <a:avLst/>
          </a:prstGeom>
          <a:ln>
            <a:solidFill>
              <a:schemeClr val="accent1"/>
            </a:solidFill>
          </a:ln>
        </p:spPr>
      </p:pic>
      <p:sp>
        <p:nvSpPr>
          <p:cNvPr id="3" name="TextBox 2">
            <a:extLst>
              <a:ext uri="{FF2B5EF4-FFF2-40B4-BE49-F238E27FC236}">
                <a16:creationId xmlns:a16="http://schemas.microsoft.com/office/drawing/2014/main" id="{C152835B-7329-C2BD-86D7-AB73D96F202C}"/>
              </a:ext>
            </a:extLst>
          </p:cNvPr>
          <p:cNvSpPr txBox="1"/>
          <p:nvPr/>
        </p:nvSpPr>
        <p:spPr>
          <a:xfrm>
            <a:off x="8285876" y="5711487"/>
            <a:ext cx="3762568" cy="369332"/>
          </a:xfrm>
          <a:prstGeom prst="rect">
            <a:avLst/>
          </a:prstGeom>
          <a:noFill/>
        </p:spPr>
        <p:txBody>
          <a:bodyPr wrap="none" rtlCol="0">
            <a:spAutoFit/>
          </a:bodyPr>
          <a:lstStyle/>
          <a:p>
            <a:r>
              <a:rPr lang="en-US" dirty="0"/>
              <a:t>Image credit: Wikimedia Commons</a:t>
            </a:r>
          </a:p>
        </p:txBody>
      </p:sp>
    </p:spTree>
    <p:extLst>
      <p:ext uri="{BB962C8B-B14F-4D97-AF65-F5344CB8AC3E}">
        <p14:creationId xmlns:p14="http://schemas.microsoft.com/office/powerpoint/2010/main" val="2308654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Project Overview</a:t>
            </a:r>
          </a:p>
        </p:txBody>
      </p:sp>
      <p:sp>
        <p:nvSpPr>
          <p:cNvPr id="7" name="Text Placeholder 6"/>
          <p:cNvSpPr>
            <a:spLocks noGrp="1"/>
          </p:cNvSpPr>
          <p:nvPr>
            <p:ph idx="1"/>
          </p:nvPr>
        </p:nvSpPr>
        <p:spPr>
          <a:xfrm>
            <a:off x="838200" y="1120228"/>
            <a:ext cx="10515600" cy="4940938"/>
          </a:xfrm>
        </p:spPr>
        <p:txBody>
          <a:bodyPr>
            <a:normAutofit/>
          </a:bodyPr>
          <a:lstStyle/>
          <a:p>
            <a:pPr>
              <a:spcAft>
                <a:spcPts val="1200"/>
              </a:spcAft>
            </a:pPr>
            <a:r>
              <a:rPr lang="en-US" dirty="0"/>
              <a:t>Project is a partnership among three DHS university centers of excellence:</a:t>
            </a:r>
          </a:p>
          <a:p>
            <a:pPr lvl="1">
              <a:spcAft>
                <a:spcPts val="1200"/>
              </a:spcAft>
            </a:pPr>
            <a:r>
              <a:rPr lang="en-US" dirty="0"/>
              <a:t>CAOE: Center for Accelerating Operational Efficiency, led by Arizona State University</a:t>
            </a:r>
          </a:p>
          <a:p>
            <a:pPr lvl="1">
              <a:spcAft>
                <a:spcPts val="1200"/>
              </a:spcAft>
            </a:pPr>
            <a:r>
              <a:rPr lang="en-US" dirty="0"/>
              <a:t>CCICADA: Command, Control, and Interoperability Center for Advanced Data Analysis, led by Rutgers University (Fred Roberts, Director)</a:t>
            </a:r>
          </a:p>
          <a:p>
            <a:pPr lvl="1">
              <a:spcAft>
                <a:spcPts val="1200"/>
              </a:spcAft>
            </a:pPr>
            <a:r>
              <a:rPr lang="en-US" dirty="0"/>
              <a:t>CREATE: Center for Risk and Economic Analysis of Threats and Emergencies, led by University of Southern California</a:t>
            </a:r>
          </a:p>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2</a:t>
            </a:fld>
            <a:endParaRPr lang="en-US" dirty="0"/>
          </a:p>
        </p:txBody>
      </p:sp>
    </p:spTree>
    <p:extLst>
      <p:ext uri="{BB962C8B-B14F-4D97-AF65-F5344CB8AC3E}">
        <p14:creationId xmlns:p14="http://schemas.microsoft.com/office/powerpoint/2010/main" val="425222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For More Information:</a:t>
            </a:r>
          </a:p>
        </p:txBody>
      </p:sp>
      <p:sp>
        <p:nvSpPr>
          <p:cNvPr id="7" name="Text Placeholder 6"/>
          <p:cNvSpPr>
            <a:spLocks noGrp="1"/>
          </p:cNvSpPr>
          <p:nvPr>
            <p:ph idx="1"/>
          </p:nvPr>
        </p:nvSpPr>
        <p:spPr>
          <a:xfrm>
            <a:off x="559596" y="911303"/>
            <a:ext cx="11096620" cy="4740245"/>
          </a:xfrm>
        </p:spPr>
        <p:txBody>
          <a:bodyPr>
            <a:normAutofit/>
          </a:bodyPr>
          <a:lstStyle/>
          <a:p>
            <a:r>
              <a:rPr lang="en-US" sz="3600" dirty="0"/>
              <a:t>Fred Roberts</a:t>
            </a:r>
          </a:p>
          <a:p>
            <a:pPr lvl="1"/>
            <a:r>
              <a:rPr lang="en-US" sz="3200" dirty="0" err="1"/>
              <a:t>froberts@dimacs.rutgers.edu</a:t>
            </a:r>
            <a:endParaRPr lang="en-US" sz="3200" dirty="0"/>
          </a:p>
          <a:p>
            <a:pPr lvl="1"/>
            <a:r>
              <a:rPr lang="en-US" sz="3200" dirty="0"/>
              <a:t>908-803-7851</a:t>
            </a:r>
          </a:p>
          <a:p>
            <a:pPr lvl="1"/>
            <a:endParaRPr lang="en-US" sz="3200" dirty="0"/>
          </a:p>
          <a:p>
            <a:r>
              <a:rPr lang="en-US" sz="3600" dirty="0"/>
              <a:t>Andrew Tucci</a:t>
            </a:r>
          </a:p>
          <a:p>
            <a:pPr lvl="1"/>
            <a:r>
              <a:rPr lang="en-US" sz="3200" dirty="0"/>
              <a:t>andrew.e.tucci42@gmail.com</a:t>
            </a:r>
          </a:p>
          <a:p>
            <a:pPr lvl="1"/>
            <a:r>
              <a:rPr lang="en-US" sz="3200" dirty="0"/>
              <a:t>203-240-7273</a:t>
            </a:r>
          </a:p>
          <a:p>
            <a:pPr marL="457202" lvl="1" indent="0">
              <a:buNone/>
            </a:pPr>
            <a:endParaRPr lang="en-US" dirty="0"/>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20</a:t>
            </a:fld>
            <a:endParaRPr lang="en-US" dirty="0"/>
          </a:p>
        </p:txBody>
      </p:sp>
    </p:spTree>
    <p:extLst>
      <p:ext uri="{BB962C8B-B14F-4D97-AF65-F5344CB8AC3E}">
        <p14:creationId xmlns:p14="http://schemas.microsoft.com/office/powerpoint/2010/main" val="4176336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57426"/>
            <a:ext cx="10515600" cy="1325563"/>
          </a:xfrm>
        </p:spPr>
        <p:txBody>
          <a:bodyPr/>
          <a:lstStyle/>
          <a:p>
            <a:r>
              <a:rPr lang="en-US" dirty="0"/>
              <a:t>Project Overview</a:t>
            </a:r>
          </a:p>
        </p:txBody>
      </p:sp>
      <p:sp>
        <p:nvSpPr>
          <p:cNvPr id="7" name="Text Placeholder 6"/>
          <p:cNvSpPr>
            <a:spLocks noGrp="1"/>
          </p:cNvSpPr>
          <p:nvPr>
            <p:ph idx="1"/>
          </p:nvPr>
        </p:nvSpPr>
        <p:spPr>
          <a:xfrm>
            <a:off x="373964" y="782598"/>
            <a:ext cx="8300380" cy="5313402"/>
          </a:xfrm>
        </p:spPr>
        <p:txBody>
          <a:bodyPr>
            <a:normAutofit fontScale="70000" lnSpcReduction="20000"/>
          </a:bodyPr>
          <a:lstStyle/>
          <a:p>
            <a:pPr>
              <a:lnSpc>
                <a:spcPct val="120000"/>
              </a:lnSpc>
            </a:pPr>
            <a:r>
              <a:rPr lang="en-US" sz="3300" dirty="0"/>
              <a:t>While the MTS is resilient, multiple disruptions can have unexpected impacts.</a:t>
            </a:r>
          </a:p>
          <a:p>
            <a:pPr>
              <a:lnSpc>
                <a:spcPct val="120000"/>
              </a:lnSpc>
            </a:pPr>
            <a:r>
              <a:rPr lang="en-US" sz="3300" dirty="0"/>
              <a:t>We know little about how these disruptions interact and how they impact downstream businesses dependent on a smooth functioning MTS.  </a:t>
            </a:r>
          </a:p>
          <a:p>
            <a:pPr>
              <a:lnSpc>
                <a:spcPct val="120000"/>
              </a:lnSpc>
            </a:pPr>
            <a:r>
              <a:rPr lang="en-US" sz="3300" dirty="0"/>
              <a:t>Modeling multiple vector disruptions and identifying potential countermeasures can help policy makers, business leaders, and others anticipate, plan for, mitigate, recover from them.</a:t>
            </a:r>
          </a:p>
          <a:p>
            <a:pPr>
              <a:lnSpc>
                <a:spcPct val="120000"/>
              </a:lnSpc>
            </a:pPr>
            <a:r>
              <a:rPr lang="en-US" sz="3300" dirty="0"/>
              <a:t>We are identifying plausible complex disruptions, possible countermeasures, and a decision-support tool called </a:t>
            </a:r>
            <a:r>
              <a:rPr lang="en-US" sz="3300" b="1" i="1" dirty="0">
                <a:solidFill>
                  <a:srgbClr val="C00000"/>
                </a:solidFill>
              </a:rPr>
              <a:t>MCAT</a:t>
            </a:r>
            <a:r>
              <a:rPr lang="en-US" sz="3300" dirty="0"/>
              <a:t> for use by the Coast Guard and others to improve risk management.</a:t>
            </a:r>
          </a:p>
          <a:p>
            <a:pPr>
              <a:spcAft>
                <a:spcPts val="1200"/>
              </a:spcAft>
            </a:pPr>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3</a:t>
            </a:fld>
            <a:endParaRPr lang="en-US" dirty="0"/>
          </a:p>
        </p:txBody>
      </p:sp>
      <p:grpSp>
        <p:nvGrpSpPr>
          <p:cNvPr id="3" name="Group 2">
            <a:extLst>
              <a:ext uri="{FF2B5EF4-FFF2-40B4-BE49-F238E27FC236}">
                <a16:creationId xmlns:a16="http://schemas.microsoft.com/office/drawing/2014/main" id="{D2EFA75C-70AA-6B00-42B3-13BA3A831247}"/>
              </a:ext>
            </a:extLst>
          </p:cNvPr>
          <p:cNvGrpSpPr/>
          <p:nvPr/>
        </p:nvGrpSpPr>
        <p:grpSpPr>
          <a:xfrm>
            <a:off x="8671007" y="936568"/>
            <a:ext cx="3428389" cy="3184202"/>
            <a:chOff x="0" y="0"/>
            <a:chExt cx="2795905" cy="2796540"/>
          </a:xfrm>
        </p:grpSpPr>
        <p:pic>
          <p:nvPicPr>
            <p:cNvPr id="4" name="Picture 3">
              <a:extLst>
                <a:ext uri="{FF2B5EF4-FFF2-40B4-BE49-F238E27FC236}">
                  <a16:creationId xmlns:a16="http://schemas.microsoft.com/office/drawing/2014/main" id="{E6D9ED35-97D3-7162-A7AD-11D43A5185B1}"/>
                </a:ext>
              </a:extLst>
            </p:cNvPr>
            <p:cNvPicPr>
              <a:picLocks noChangeAspect="1"/>
            </p:cNvPicPr>
            <p:nvPr/>
          </p:nvPicPr>
          <p:blipFill rotWithShape="1">
            <a:blip r:embed="rId3">
              <a:extLst>
                <a:ext uri="{28A0092B-C50C-407E-A947-70E740481C1C}">
                  <a14:useLocalDpi xmlns:a14="http://schemas.microsoft.com/office/drawing/2010/main" val="0"/>
                </a:ext>
              </a:extLst>
            </a:blip>
            <a:srcRect l="11538" t="4887" r="34872" b="9174"/>
            <a:stretch/>
          </p:blipFill>
          <p:spPr bwMode="auto">
            <a:xfrm>
              <a:off x="0" y="0"/>
              <a:ext cx="2795905" cy="2278380"/>
            </a:xfrm>
            <a:prstGeom prst="rect">
              <a:avLst/>
            </a:prstGeom>
            <a:ln>
              <a:noFill/>
            </a:ln>
            <a:extLst>
              <a:ext uri="{53640926-AAD7-44D8-BBD7-CCE9431645EC}">
                <a14:shadowObscured xmlns:a14="http://schemas.microsoft.com/office/drawing/2010/main"/>
              </a:ext>
            </a:extLst>
          </p:spPr>
        </p:pic>
        <p:sp>
          <p:nvSpPr>
            <p:cNvPr id="5" name="Text Box 12">
              <a:extLst>
                <a:ext uri="{FF2B5EF4-FFF2-40B4-BE49-F238E27FC236}">
                  <a16:creationId xmlns:a16="http://schemas.microsoft.com/office/drawing/2014/main" id="{6DAAC454-BF1D-6D8A-6911-337AFB8D1E92}"/>
                </a:ext>
              </a:extLst>
            </p:cNvPr>
            <p:cNvSpPr txBox="1"/>
            <p:nvPr/>
          </p:nvSpPr>
          <p:spPr>
            <a:xfrm>
              <a:off x="0" y="2331720"/>
              <a:ext cx="2795905" cy="46482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sz="900" i="1">
                  <a:solidFill>
                    <a:srgbClr val="4A66AC"/>
                  </a:solidFill>
                  <a:effectLst/>
                  <a:latin typeface="Times New Roman" panose="02020603050405020304" pitchFamily="18" charset="0"/>
                  <a:ea typeface="Times New Roman" panose="02020603050405020304" pitchFamily="18" charset="0"/>
                </a:rPr>
                <a:t>The Ever Given wedged in the Suez Canal, blocking traffic in both directions. Credit: Contains modified Copernicus Sentinel data 2021, CC BY 2.0, via Wikimedia Commons</a:t>
              </a:r>
              <a:endParaRPr lang="en-US" sz="900" i="1">
                <a:solidFill>
                  <a:srgbClr val="242852"/>
                </a:solidFill>
                <a:effectLst/>
                <a:latin typeface="Times New Roman" panose="020206030504050203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id="{0C9F999D-D924-578E-F3EA-0D069929499A}"/>
              </a:ext>
            </a:extLst>
          </p:cNvPr>
          <p:cNvSpPr txBox="1"/>
          <p:nvPr/>
        </p:nvSpPr>
        <p:spPr>
          <a:xfrm>
            <a:off x="8755407" y="4177042"/>
            <a:ext cx="3258401" cy="978729"/>
          </a:xfrm>
          <a:prstGeom prst="rect">
            <a:avLst/>
          </a:prstGeom>
          <a:solidFill>
            <a:schemeClr val="accent5">
              <a:lumMod val="40000"/>
              <a:lumOff val="60000"/>
            </a:schemeClr>
          </a:solidFill>
          <a:ln>
            <a:solidFill>
              <a:srgbClr val="FFFF00"/>
            </a:solidFill>
          </a:ln>
        </p:spPr>
        <p:txBody>
          <a:bodyPr wrap="square" rtlCol="0">
            <a:spAutoFit/>
          </a:bodyPr>
          <a:lstStyle/>
          <a:p>
            <a:pPr>
              <a:lnSpc>
                <a:spcPct val="80000"/>
              </a:lnSpc>
            </a:pPr>
            <a:r>
              <a:rPr lang="en-US" sz="2400" dirty="0"/>
              <a:t>Complex disruption: COVID + ship blocking Suez Canal</a:t>
            </a:r>
          </a:p>
        </p:txBody>
      </p:sp>
    </p:spTree>
    <p:extLst>
      <p:ext uri="{BB962C8B-B14F-4D97-AF65-F5344CB8AC3E}">
        <p14:creationId xmlns:p14="http://schemas.microsoft.com/office/powerpoint/2010/main" val="760678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0870"/>
            <a:ext cx="10515600" cy="869903"/>
          </a:xfrm>
        </p:spPr>
        <p:txBody>
          <a:bodyPr>
            <a:noAutofit/>
          </a:bodyPr>
          <a:lstStyle/>
          <a:p>
            <a:pPr algn="ctr"/>
            <a:r>
              <a:rPr lang="en-US" sz="3200" dirty="0"/>
              <a:t>“Simple” Disruptions</a:t>
            </a:r>
            <a:br>
              <a:rPr lang="en-US" sz="3200" dirty="0"/>
            </a:br>
            <a:r>
              <a:rPr lang="en-US" sz="1800" dirty="0"/>
              <a:t>(not comprehensive)</a:t>
            </a:r>
            <a:endParaRPr lang="en-US" sz="3200" dirty="0"/>
          </a:p>
        </p:txBody>
      </p:sp>
      <p:sp>
        <p:nvSpPr>
          <p:cNvPr id="3" name="Content Placeholder 2"/>
          <p:cNvSpPr>
            <a:spLocks noGrp="1"/>
          </p:cNvSpPr>
          <p:nvPr>
            <p:ph idx="1"/>
          </p:nvPr>
        </p:nvSpPr>
        <p:spPr>
          <a:xfrm>
            <a:off x="838200" y="1287144"/>
            <a:ext cx="10515600" cy="4836435"/>
          </a:xfrm>
        </p:spPr>
        <p:txBody>
          <a:bodyPr>
            <a:normAutofit/>
          </a:bodyPr>
          <a:lstStyle/>
          <a:p>
            <a:pPr marL="457200" lvl="1" indent="0">
              <a:buNone/>
            </a:pPr>
            <a:endParaRPr lang="en-US" dirty="0"/>
          </a:p>
          <a:p>
            <a:pPr lvl="1"/>
            <a:endParaRPr lang="en-US" dirty="0"/>
          </a:p>
          <a:p>
            <a:pPr lvl="1"/>
            <a:endParaRPr lang="en-US" dirty="0"/>
          </a:p>
          <a:p>
            <a:endParaRPr lang="en-US" dirty="0"/>
          </a:p>
        </p:txBody>
      </p:sp>
      <p:sp>
        <p:nvSpPr>
          <p:cNvPr id="5" name="TextBox 4">
            <a:extLst>
              <a:ext uri="{FF2B5EF4-FFF2-40B4-BE49-F238E27FC236}">
                <a16:creationId xmlns:a16="http://schemas.microsoft.com/office/drawing/2014/main" id="{36419CF2-22C7-8B45-BD1E-C16DB4C0B002}"/>
              </a:ext>
            </a:extLst>
          </p:cNvPr>
          <p:cNvSpPr txBox="1"/>
          <p:nvPr/>
        </p:nvSpPr>
        <p:spPr>
          <a:xfrm>
            <a:off x="838200" y="5172282"/>
            <a:ext cx="10612658" cy="646331"/>
          </a:xfrm>
          <a:prstGeom prst="rect">
            <a:avLst/>
          </a:prstGeom>
          <a:noFill/>
        </p:spPr>
        <p:txBody>
          <a:bodyPr wrap="square" rtlCol="0">
            <a:spAutoFit/>
          </a:bodyPr>
          <a:lstStyle/>
          <a:p>
            <a:pPr algn="ctr"/>
            <a:r>
              <a:rPr lang="en-US" b="1" dirty="0">
                <a:solidFill>
                  <a:srgbClr val="C00000"/>
                </a:solidFill>
              </a:rPr>
              <a:t>When “simple” disruptions occur together, along a common supply chain, they become “complex” and may have surprising consequences or require novel mitigation approaches.</a:t>
            </a:r>
          </a:p>
        </p:txBody>
      </p:sp>
      <p:pic>
        <p:nvPicPr>
          <p:cNvPr id="6" name="Picture 5" descr="Table&#10;&#10;Description automatically generated">
            <a:extLst>
              <a:ext uri="{FF2B5EF4-FFF2-40B4-BE49-F238E27FC236}">
                <a16:creationId xmlns:a16="http://schemas.microsoft.com/office/drawing/2014/main" id="{4513D7E9-50C6-5FAB-01CE-33265D94FADE}"/>
              </a:ext>
            </a:extLst>
          </p:cNvPr>
          <p:cNvPicPr>
            <a:picLocks noChangeAspect="1"/>
          </p:cNvPicPr>
          <p:nvPr/>
        </p:nvPicPr>
        <p:blipFill>
          <a:blip r:embed="rId2"/>
          <a:stretch>
            <a:fillRect/>
          </a:stretch>
        </p:blipFill>
        <p:spPr>
          <a:xfrm>
            <a:off x="1201349" y="1459886"/>
            <a:ext cx="9789302" cy="3407430"/>
          </a:xfrm>
          <a:prstGeom prst="rect">
            <a:avLst/>
          </a:prstGeom>
          <a:ln>
            <a:solidFill>
              <a:srgbClr val="002060"/>
            </a:solidFill>
          </a:ln>
        </p:spPr>
      </p:pic>
      <p:sp>
        <p:nvSpPr>
          <p:cNvPr id="4" name="Slide Number Placeholder 1">
            <a:extLst>
              <a:ext uri="{FF2B5EF4-FFF2-40B4-BE49-F238E27FC236}">
                <a16:creationId xmlns:a16="http://schemas.microsoft.com/office/drawing/2014/main" id="{2B429F82-A0A4-6896-00B4-889633E44386}"/>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4</a:t>
            </a:fld>
            <a:endParaRPr lang="en-US" dirty="0"/>
          </a:p>
        </p:txBody>
      </p:sp>
    </p:spTree>
    <p:extLst>
      <p:ext uri="{BB962C8B-B14F-4D97-AF65-F5344CB8AC3E}">
        <p14:creationId xmlns:p14="http://schemas.microsoft.com/office/powerpoint/2010/main" val="3005634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3109" y="-94614"/>
            <a:ext cx="11678175" cy="1081677"/>
          </a:xfrm>
        </p:spPr>
        <p:txBody>
          <a:bodyPr>
            <a:normAutofit fontScale="90000"/>
          </a:bodyPr>
          <a:lstStyle/>
          <a:p>
            <a:r>
              <a:rPr lang="en-US" dirty="0"/>
              <a:t>Complex Disruption Example: West Coast Scenario</a:t>
            </a:r>
          </a:p>
        </p:txBody>
      </p:sp>
      <p:sp>
        <p:nvSpPr>
          <p:cNvPr id="7" name="Text Placeholder 6"/>
          <p:cNvSpPr>
            <a:spLocks noGrp="1"/>
          </p:cNvSpPr>
          <p:nvPr>
            <p:ph idx="1"/>
          </p:nvPr>
        </p:nvSpPr>
        <p:spPr>
          <a:xfrm>
            <a:off x="112060" y="771013"/>
            <a:ext cx="7122458" cy="4427702"/>
          </a:xfrm>
        </p:spPr>
        <p:txBody>
          <a:bodyPr>
            <a:normAutofit/>
          </a:bodyPr>
          <a:lstStyle/>
          <a:p>
            <a:pPr marL="0" marR="0" indent="0">
              <a:lnSpc>
                <a:spcPct val="107000"/>
              </a:lnSpc>
              <a:spcBef>
                <a:spcPts val="0"/>
              </a:spcBef>
              <a:spcAft>
                <a:spcPts val="600"/>
              </a:spcAft>
              <a:buNone/>
            </a:pP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Background Scenario:</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Labor dispute</a:t>
            </a:r>
          </a:p>
          <a:p>
            <a:pPr marL="514350" lvl="1" indent="-285750">
              <a:lnSpc>
                <a:spcPct val="107000"/>
              </a:lnSpc>
              <a:spcBef>
                <a:spcPts val="0"/>
              </a:spcBef>
              <a:spcAft>
                <a:spcPts val="600"/>
              </a:spcAft>
            </a:pPr>
            <a:r>
              <a:rPr lang="en-US" sz="1600" dirty="0">
                <a:effectLst/>
                <a:ea typeface="Lato" panose="020F0502020204030203" pitchFamily="34" charset="0"/>
                <a:cs typeface="Lato" panose="020F0502020204030203" pitchFamily="34" charset="0"/>
              </a:rPr>
              <a:t>Labor dispute at POLA/LB leads to cargo diversions, </a:t>
            </a:r>
            <a:r>
              <a:rPr lang="en-US" sz="1600" dirty="0">
                <a:ea typeface="Lato" panose="020F0502020204030203" pitchFamily="34" charset="0"/>
                <a:cs typeface="Lato" panose="020F0502020204030203" pitchFamily="34" charset="0"/>
              </a:rPr>
              <a:t>increasing </a:t>
            </a:r>
            <a:r>
              <a:rPr lang="en-US" sz="1600" dirty="0">
                <a:effectLst/>
                <a:ea typeface="Lato" panose="020F0502020204030203" pitchFamily="34" charset="0"/>
                <a:cs typeface="Lato" panose="020F0502020204030203" pitchFamily="34" charset="0"/>
              </a:rPr>
              <a:t>shipping spot rates and a wait time </a:t>
            </a:r>
            <a:r>
              <a:rPr lang="en-US" sz="1600" dirty="0">
                <a:ea typeface="Lato" panose="020F0502020204030203" pitchFamily="34" charset="0"/>
                <a:cs typeface="Lato" panose="020F0502020204030203" pitchFamily="34" charset="0"/>
              </a:rPr>
              <a:t>as high as 26 days.</a:t>
            </a:r>
          </a:p>
          <a:p>
            <a:pPr marL="228600" lvl="1" indent="0">
              <a:lnSpc>
                <a:spcPct val="107000"/>
              </a:lnSpc>
              <a:spcBef>
                <a:spcPts val="0"/>
              </a:spcBef>
              <a:spcAft>
                <a:spcPts val="600"/>
              </a:spcAft>
              <a:buNone/>
            </a:pPr>
            <a:r>
              <a:rPr lang="en-US" sz="1800" b="1" dirty="0">
                <a:ea typeface="Lato" panose="020F0502020204030203" pitchFamily="34" charset="0"/>
                <a:cs typeface="Lato" panose="020F0502020204030203" pitchFamily="34" charset="0"/>
              </a:rPr>
              <a:t>Initial Disruption</a:t>
            </a:r>
            <a:r>
              <a:rPr lang="en-US" sz="1600" dirty="0">
                <a:ea typeface="Lato" panose="020F0502020204030203" pitchFamily="34" charset="0"/>
                <a:cs typeface="Lato" panose="020F0502020204030203" pitchFamily="34" charset="0"/>
              </a:rPr>
              <a:t>:  </a:t>
            </a:r>
            <a:r>
              <a:rPr lang="en-US" sz="1800" b="1" dirty="0">
                <a:ea typeface="Lato" panose="020F0502020204030203" pitchFamily="34" charset="0"/>
                <a:cs typeface="Lato" panose="020F0502020204030203" pitchFamily="34" charset="0"/>
              </a:rPr>
              <a:t>Wildfires and power loss</a:t>
            </a:r>
          </a:p>
          <a:p>
            <a:pPr marL="514350" lvl="1" indent="-285750">
              <a:lnSpc>
                <a:spcPct val="107000"/>
              </a:lnSpc>
              <a:spcBef>
                <a:spcPts val="0"/>
              </a:spcBef>
              <a:spcAft>
                <a:spcPts val="600"/>
              </a:spcAft>
            </a:pPr>
            <a:r>
              <a:rPr lang="en-US" sz="1600" dirty="0">
                <a:ea typeface="Lato" panose="020F0502020204030203" pitchFamily="34" charset="0"/>
                <a:cs typeface="Lato" panose="020F0502020204030203" pitchFamily="34" charset="0"/>
              </a:rPr>
              <a:t>Wildfires damage transmission lines and substations servicing the port area leading to 3 days of blackouts/brownouts in the port area; 2 more days for full power to be restored.</a:t>
            </a:r>
          </a:p>
          <a:p>
            <a:pPr marL="228600" lvl="1" indent="0">
              <a:lnSpc>
                <a:spcPct val="107000"/>
              </a:lnSpc>
              <a:spcBef>
                <a:spcPts val="0"/>
              </a:spcBef>
              <a:spcAft>
                <a:spcPts val="600"/>
              </a:spcAft>
              <a:buNone/>
            </a:pPr>
            <a:r>
              <a:rPr lang="en-US" sz="1800" b="1" dirty="0">
                <a:ea typeface="Lato" panose="020F0502020204030203" pitchFamily="34" charset="0"/>
                <a:cs typeface="Lato" panose="020F0502020204030203" pitchFamily="34" charset="0"/>
              </a:rPr>
              <a:t>Secondary Disruption</a:t>
            </a:r>
            <a:r>
              <a:rPr lang="en-US" sz="1600" dirty="0">
                <a:ea typeface="Lato" panose="020F0502020204030203" pitchFamily="34" charset="0"/>
                <a:cs typeface="Lato" panose="020F0502020204030203" pitchFamily="34" charset="0"/>
              </a:rPr>
              <a:t>: </a:t>
            </a:r>
            <a:r>
              <a:rPr lang="en-US" sz="1800" b="1" dirty="0">
                <a:ea typeface="Lato" panose="020F0502020204030203" pitchFamily="34" charset="0"/>
                <a:cs typeface="Lato" panose="020F0502020204030203" pitchFamily="34" charset="0"/>
              </a:rPr>
              <a:t>Sustained security requirements</a:t>
            </a:r>
          </a:p>
          <a:p>
            <a:pPr marL="514350" lvl="1" indent="-285750">
              <a:lnSpc>
                <a:spcPct val="107000"/>
              </a:lnSpc>
              <a:spcBef>
                <a:spcPts val="0"/>
              </a:spcBef>
              <a:spcAft>
                <a:spcPts val="600"/>
              </a:spcAft>
            </a:pPr>
            <a:r>
              <a:rPr lang="en-US" sz="1600" dirty="0">
                <a:ea typeface="Lato" panose="020F0502020204030203" pitchFamily="34" charset="0"/>
                <a:cs typeface="Lato" panose="020F0502020204030203" pitchFamily="34" charset="0"/>
              </a:rPr>
              <a:t>Two days after power is restored, a bomb explodes in a container at POLA/LB, damaging cranes. Threats of further explosions lead to MARSEC 2 conditions for the port area for 10 days, and security advisories for all West Coast ports for one week. Workers reluctant to work until safety is assured. Evidence collection and debris clearing takes 3 days, but replacing cranes much longer.</a:t>
            </a:r>
          </a:p>
          <a:p>
            <a:pPr marL="914404" lvl="2" indent="0">
              <a:spcAft>
                <a:spcPts val="1200"/>
              </a:spcAft>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5</a:t>
            </a:fld>
            <a:endParaRPr lang="en-US" dirty="0"/>
          </a:p>
        </p:txBody>
      </p:sp>
      <p:pic>
        <p:nvPicPr>
          <p:cNvPr id="8" name="Picture 7">
            <a:extLst>
              <a:ext uri="{FF2B5EF4-FFF2-40B4-BE49-F238E27FC236}">
                <a16:creationId xmlns:a16="http://schemas.microsoft.com/office/drawing/2014/main" id="{5A0E58E9-374B-5FF1-DA62-AB4F6776113A}"/>
              </a:ext>
            </a:extLst>
          </p:cNvPr>
          <p:cNvPicPr>
            <a:picLocks noChangeAspect="1"/>
          </p:cNvPicPr>
          <p:nvPr/>
        </p:nvPicPr>
        <p:blipFill rotWithShape="1">
          <a:blip r:embed="rId3"/>
          <a:srcRect r="15256"/>
          <a:stretch/>
        </p:blipFill>
        <p:spPr>
          <a:xfrm>
            <a:off x="7293174" y="1148364"/>
            <a:ext cx="4728110" cy="2397460"/>
          </a:xfrm>
          <a:prstGeom prst="rect">
            <a:avLst/>
          </a:prstGeom>
          <a:ln>
            <a:noFill/>
          </a:ln>
        </p:spPr>
      </p:pic>
      <p:sp>
        <p:nvSpPr>
          <p:cNvPr id="10" name="TextBox 9">
            <a:extLst>
              <a:ext uri="{FF2B5EF4-FFF2-40B4-BE49-F238E27FC236}">
                <a16:creationId xmlns:a16="http://schemas.microsoft.com/office/drawing/2014/main" id="{2429C643-4B38-3B70-0FD3-2D651C4FC07F}"/>
              </a:ext>
            </a:extLst>
          </p:cNvPr>
          <p:cNvSpPr txBox="1"/>
          <p:nvPr/>
        </p:nvSpPr>
        <p:spPr>
          <a:xfrm>
            <a:off x="7234518" y="3746583"/>
            <a:ext cx="4786766" cy="1908215"/>
          </a:xfrm>
          <a:prstGeom prst="rect">
            <a:avLst/>
          </a:prstGeom>
          <a:noFill/>
          <a:ln>
            <a:solidFill>
              <a:schemeClr val="accent1"/>
            </a:solidFill>
          </a:ln>
        </p:spPr>
        <p:txBody>
          <a:bodyPr wrap="square" rtlCol="0">
            <a:spAutoFit/>
          </a:bodyPr>
          <a:lstStyle/>
          <a:p>
            <a:pPr>
              <a:spcAft>
                <a:spcPts val="1200"/>
              </a:spcAft>
            </a:pPr>
            <a:r>
              <a:rPr lang="en-US" dirty="0">
                <a:solidFill>
                  <a:srgbClr val="C00000"/>
                </a:solidFill>
              </a:rPr>
              <a:t>What are the economic and supply chain impacts of this scenario, including down-stream businesses?</a:t>
            </a:r>
          </a:p>
          <a:p>
            <a:pPr>
              <a:spcAft>
                <a:spcPts val="1200"/>
              </a:spcAft>
            </a:pPr>
            <a:r>
              <a:rPr lang="en-US" dirty="0">
                <a:solidFill>
                  <a:srgbClr val="C00000"/>
                </a:solidFill>
              </a:rPr>
              <a:t>Beyond emergency management activity, what mitigations tactics might improve resilience for this scenario?</a:t>
            </a:r>
          </a:p>
        </p:txBody>
      </p:sp>
      <p:sp>
        <p:nvSpPr>
          <p:cNvPr id="3" name="TextBox 2">
            <a:extLst>
              <a:ext uri="{FF2B5EF4-FFF2-40B4-BE49-F238E27FC236}">
                <a16:creationId xmlns:a16="http://schemas.microsoft.com/office/drawing/2014/main" id="{2E13C4A7-1C76-8F3A-6C59-BBCB21762FD8}"/>
              </a:ext>
            </a:extLst>
          </p:cNvPr>
          <p:cNvSpPr txBox="1"/>
          <p:nvPr/>
        </p:nvSpPr>
        <p:spPr>
          <a:xfrm>
            <a:off x="1848897" y="5235196"/>
            <a:ext cx="3987539" cy="646331"/>
          </a:xfrm>
          <a:prstGeom prst="rect">
            <a:avLst/>
          </a:prstGeom>
          <a:noFill/>
          <a:ln>
            <a:solidFill>
              <a:schemeClr val="accent6">
                <a:lumMod val="50000"/>
              </a:schemeClr>
            </a:solidFill>
          </a:ln>
        </p:spPr>
        <p:txBody>
          <a:bodyPr wrap="square" rtlCol="0">
            <a:spAutoFit/>
          </a:bodyPr>
          <a:lstStyle/>
          <a:p>
            <a:pPr algn="ctr"/>
            <a:r>
              <a:rPr lang="en-US" dirty="0">
                <a:solidFill>
                  <a:srgbClr val="FF0000"/>
                </a:solidFill>
              </a:rPr>
              <a:t>Coast Guard and Port Officials identified this as a high-risk scenario</a:t>
            </a:r>
          </a:p>
        </p:txBody>
      </p:sp>
    </p:spTree>
    <p:extLst>
      <p:ext uri="{BB962C8B-B14F-4D97-AF65-F5344CB8AC3E}">
        <p14:creationId xmlns:p14="http://schemas.microsoft.com/office/powerpoint/2010/main" val="3517558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76601"/>
            <a:ext cx="6503894" cy="1081677"/>
          </a:xfrm>
        </p:spPr>
        <p:txBody>
          <a:bodyPr>
            <a:normAutofit/>
          </a:bodyPr>
          <a:lstStyle/>
          <a:p>
            <a:r>
              <a:rPr lang="en-US" dirty="0"/>
              <a:t>NY/NJ (KVK)  Scenario</a:t>
            </a:r>
          </a:p>
        </p:txBody>
      </p:sp>
      <p:sp>
        <p:nvSpPr>
          <p:cNvPr id="7" name="Text Placeholder 6"/>
          <p:cNvSpPr>
            <a:spLocks noGrp="1"/>
          </p:cNvSpPr>
          <p:nvPr>
            <p:ph idx="1"/>
          </p:nvPr>
        </p:nvSpPr>
        <p:spPr>
          <a:xfrm>
            <a:off x="569258" y="568901"/>
            <a:ext cx="10515600" cy="5280571"/>
          </a:xfrm>
        </p:spPr>
        <p:txBody>
          <a:bodyPr>
            <a:normAutofit/>
          </a:bodyPr>
          <a:lstStyle/>
          <a:p>
            <a:pPr marL="0" marR="0" indent="0">
              <a:lnSpc>
                <a:spcPct val="107000"/>
              </a:lnSpc>
              <a:spcBef>
                <a:spcPts val="0"/>
              </a:spcBef>
              <a:spcAft>
                <a:spcPts val="600"/>
              </a:spcAft>
              <a:buNone/>
            </a:pPr>
            <a:r>
              <a:rPr lang="en-US" sz="1800" b="1" dirty="0">
                <a:solidFill>
                  <a:srgbClr val="222222"/>
                </a:solidFill>
                <a:effectLst/>
                <a:latin typeface="+mj-lt"/>
                <a:ea typeface="Times New Roman" panose="02020603050405020304" pitchFamily="18" charset="0"/>
                <a:cs typeface="Times New Roman" panose="02020603050405020304" pitchFamily="18" charset="0"/>
              </a:rPr>
              <a:t>Background Scenario:</a:t>
            </a:r>
            <a:r>
              <a:rPr lang="en-US" sz="1800" dirty="0">
                <a:solidFill>
                  <a:srgbClr val="222222"/>
                </a:solidFill>
                <a:effectLst/>
                <a:latin typeface="+mj-lt"/>
                <a:ea typeface="Times New Roman" panose="02020603050405020304" pitchFamily="18" charset="0"/>
                <a:cs typeface="Times New Roman" panose="02020603050405020304" pitchFamily="18" charset="0"/>
              </a:rPr>
              <a:t> </a:t>
            </a:r>
            <a:r>
              <a:rPr lang="en-US" sz="1800" b="1" dirty="0">
                <a:solidFill>
                  <a:srgbClr val="222222"/>
                </a:solidFill>
                <a:effectLst/>
                <a:latin typeface="+mj-lt"/>
                <a:ea typeface="Times New Roman" panose="02020603050405020304" pitchFamily="18" charset="0"/>
                <a:cs typeface="Times New Roman" panose="02020603050405020304" pitchFamily="18" charset="0"/>
              </a:rPr>
              <a:t>Increased dwell </a:t>
            </a:r>
            <a:r>
              <a:rPr lang="en-US" sz="1800" b="1" dirty="0">
                <a:solidFill>
                  <a:srgbClr val="222222"/>
                </a:solidFill>
                <a:latin typeface="+mj-lt"/>
                <a:ea typeface="Times New Roman" panose="02020603050405020304" pitchFamily="18" charset="0"/>
                <a:cs typeface="Times New Roman" panose="02020603050405020304" pitchFamily="18" charset="0"/>
              </a:rPr>
              <a:t>t</a:t>
            </a:r>
            <a:r>
              <a:rPr lang="en-US" sz="1800" b="1" dirty="0">
                <a:solidFill>
                  <a:srgbClr val="222222"/>
                </a:solidFill>
                <a:effectLst/>
                <a:latin typeface="+mj-lt"/>
                <a:ea typeface="Times New Roman" panose="02020603050405020304" pitchFamily="18" charset="0"/>
                <a:cs typeface="Times New Roman" panose="02020603050405020304" pitchFamily="18" charset="0"/>
              </a:rPr>
              <a:t>ime for containers</a:t>
            </a:r>
          </a:p>
          <a:p>
            <a:pPr marL="0" marR="0" indent="0">
              <a:lnSpc>
                <a:spcPct val="107000"/>
              </a:lnSpc>
              <a:spcBef>
                <a:spcPts val="0"/>
              </a:spcBef>
              <a:spcAft>
                <a:spcPts val="600"/>
              </a:spcAft>
              <a:buNone/>
            </a:pPr>
            <a:r>
              <a:rPr lang="en-US" sz="1600" dirty="0">
                <a:solidFill>
                  <a:srgbClr val="222222"/>
                </a:solidFill>
                <a:effectLst/>
                <a:ea typeface="Times New Roman" panose="02020603050405020304" pitchFamily="18" charset="0"/>
                <a:cs typeface="Times New Roman" panose="02020603050405020304" pitchFamily="18" charset="0"/>
              </a:rPr>
              <a:t>A combination of truck driver, chassis, and warehouse shortages has significantly increased terminal dwell time of containers in the NY/NJ area.</a:t>
            </a:r>
            <a:endParaRPr lang="en-US" sz="16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600"/>
              </a:spcAft>
              <a:buNone/>
            </a:pPr>
            <a:r>
              <a:rPr lang="en-US" sz="1800" b="1" dirty="0">
                <a:solidFill>
                  <a:srgbClr val="222222"/>
                </a:solidFill>
                <a:effectLst/>
                <a:latin typeface="+mj-lt"/>
                <a:ea typeface="Times New Roman" panose="02020603050405020304" pitchFamily="18" charset="0"/>
                <a:cs typeface="Times New Roman" panose="02020603050405020304" pitchFamily="18" charset="0"/>
              </a:rPr>
              <a:t>Initial Disruption:</a:t>
            </a:r>
            <a:r>
              <a:rPr lang="en-US" sz="1800" dirty="0">
                <a:solidFill>
                  <a:srgbClr val="222222"/>
                </a:solidFill>
                <a:effectLst/>
                <a:latin typeface="+mj-lt"/>
                <a:ea typeface="Times New Roman" panose="02020603050405020304" pitchFamily="18" charset="0"/>
                <a:cs typeface="Times New Roman" panose="02020603050405020304" pitchFamily="18" charset="0"/>
              </a:rPr>
              <a:t> </a:t>
            </a:r>
            <a:r>
              <a:rPr lang="en-US" sz="1800" b="1" dirty="0">
                <a:solidFill>
                  <a:srgbClr val="222222"/>
                </a:solidFill>
                <a:effectLst/>
                <a:latin typeface="+mj-lt"/>
                <a:ea typeface="Times New Roman" panose="02020603050405020304" pitchFamily="18" charset="0"/>
                <a:cs typeface="Times New Roman" panose="02020603050405020304" pitchFamily="18" charset="0"/>
              </a:rPr>
              <a:t>Container ship </a:t>
            </a:r>
            <a:r>
              <a:rPr lang="en-US" sz="1800" b="1" dirty="0">
                <a:solidFill>
                  <a:srgbClr val="222222"/>
                </a:solidFill>
                <a:latin typeface="+mj-lt"/>
                <a:ea typeface="Times New Roman" panose="02020603050405020304" pitchFamily="18" charset="0"/>
                <a:cs typeface="Times New Roman" panose="02020603050405020304" pitchFamily="18" charset="0"/>
              </a:rPr>
              <a:t>f</a:t>
            </a:r>
            <a:r>
              <a:rPr lang="en-US" sz="1800" b="1" dirty="0">
                <a:solidFill>
                  <a:srgbClr val="222222"/>
                </a:solidFill>
                <a:effectLst/>
                <a:latin typeface="+mj-lt"/>
                <a:ea typeface="Times New Roman" panose="02020603050405020304" pitchFamily="18" charset="0"/>
                <a:cs typeface="Times New Roman" panose="02020603050405020304" pitchFamily="18" charset="0"/>
              </a:rPr>
              <a:t>ire and blockage of the Kill van Kull</a:t>
            </a:r>
          </a:p>
          <a:p>
            <a:pPr marL="0" marR="0" indent="0">
              <a:lnSpc>
                <a:spcPct val="107000"/>
              </a:lnSpc>
              <a:spcBef>
                <a:spcPts val="0"/>
              </a:spcBef>
              <a:spcAft>
                <a:spcPts val="600"/>
              </a:spcAft>
              <a:buNone/>
            </a:pPr>
            <a:r>
              <a:rPr lang="en-US" sz="1600" dirty="0">
                <a:solidFill>
                  <a:srgbClr val="222222"/>
                </a:solidFill>
                <a:effectLst/>
                <a:ea typeface="Times New Roman" panose="02020603050405020304" pitchFamily="18" charset="0"/>
                <a:cs typeface="Times New Roman" panose="02020603050405020304" pitchFamily="18" charset="0"/>
              </a:rPr>
              <a:t>Ship carrying fireworks &amp; industrial chemicals catches fire in the KVK; smoke from burning chemicals affects surrounding area. Escort tug loses connection; vessel runs aground. 4 days to extinguish fire and tow vessel to safety; 4 more days of daytime, one-way traffic on KVK. </a:t>
            </a:r>
          </a:p>
          <a:p>
            <a:pPr marL="0" marR="0" indent="0">
              <a:lnSpc>
                <a:spcPct val="107000"/>
              </a:lnSpc>
              <a:spcBef>
                <a:spcPts val="0"/>
              </a:spcBef>
              <a:spcAft>
                <a:spcPts val="600"/>
              </a:spcAft>
              <a:buNone/>
            </a:pPr>
            <a:r>
              <a:rPr lang="en-US" sz="1800" b="1" dirty="0">
                <a:solidFill>
                  <a:srgbClr val="222222"/>
                </a:solidFill>
                <a:latin typeface="+mj-lt"/>
                <a:ea typeface="Calibri" panose="020F0502020204030204" pitchFamily="34" charset="0"/>
                <a:cs typeface="Times New Roman" panose="02020603050405020304" pitchFamily="18" charset="0"/>
              </a:rPr>
              <a:t>Secondary Disruption: Malware impacts to terminal operating systems</a:t>
            </a:r>
            <a:endParaRPr lang="en-US" sz="1800" b="1" dirty="0">
              <a:effectLst/>
              <a:latin typeface="+mj-lt"/>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pPr>
            <a:r>
              <a:rPr lang="en-US" sz="1600" dirty="0"/>
              <a:t>Malware affects terminal OS at Port Newark-Elizabeth, affecting ability to track status, location, destination of containers, and further increases terminal dwell time issues resulting from background scenario. Other terminals take their systems offline for 24 hours to ensure that the malware has not affected them. Occasional rechecks slow down operations for another week.</a:t>
            </a:r>
          </a:p>
          <a:p>
            <a:pPr lvl="2">
              <a:spcAft>
                <a:spcPts val="1200"/>
              </a:spcAft>
            </a:pPr>
            <a:endParaRPr lang="en-US" dirty="0"/>
          </a:p>
          <a:p>
            <a:pPr marL="0" indent="0">
              <a:buNone/>
            </a:pPr>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6</a:t>
            </a:fld>
            <a:endParaRPr lang="en-US" dirty="0"/>
          </a:p>
        </p:txBody>
      </p:sp>
      <p:pic>
        <p:nvPicPr>
          <p:cNvPr id="6" name="Picture 5">
            <a:extLst>
              <a:ext uri="{FF2B5EF4-FFF2-40B4-BE49-F238E27FC236}">
                <a16:creationId xmlns:a16="http://schemas.microsoft.com/office/drawing/2014/main" id="{3282D66F-315A-EAC1-D328-2A21D935B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2860" y="3987871"/>
            <a:ext cx="3570809" cy="2005394"/>
          </a:xfrm>
          <a:prstGeom prst="rect">
            <a:avLst/>
          </a:prstGeom>
          <a:ln>
            <a:solidFill>
              <a:schemeClr val="accent1">
                <a:lumMod val="50000"/>
              </a:schemeClr>
            </a:solidFill>
          </a:ln>
        </p:spPr>
      </p:pic>
      <p:sp>
        <p:nvSpPr>
          <p:cNvPr id="8" name="TextBox 7">
            <a:extLst>
              <a:ext uri="{FF2B5EF4-FFF2-40B4-BE49-F238E27FC236}">
                <a16:creationId xmlns:a16="http://schemas.microsoft.com/office/drawing/2014/main" id="{798FD33D-88DD-614B-F125-2A770E09643E}"/>
              </a:ext>
            </a:extLst>
          </p:cNvPr>
          <p:cNvSpPr txBox="1"/>
          <p:nvPr/>
        </p:nvSpPr>
        <p:spPr>
          <a:xfrm>
            <a:off x="569258" y="4214948"/>
            <a:ext cx="7398083" cy="1908215"/>
          </a:xfrm>
          <a:prstGeom prst="rect">
            <a:avLst/>
          </a:prstGeom>
          <a:noFill/>
          <a:ln>
            <a:solidFill>
              <a:schemeClr val="accent1"/>
            </a:solidFill>
          </a:ln>
        </p:spPr>
        <p:txBody>
          <a:bodyPr wrap="square" rtlCol="0">
            <a:spAutoFit/>
          </a:bodyPr>
          <a:lstStyle/>
          <a:p>
            <a:pPr marL="285750" indent="-285750">
              <a:spcAft>
                <a:spcPts val="600"/>
              </a:spcAft>
              <a:buFont typeface="Arial" panose="020B0604020202020204" pitchFamily="34" charset="0"/>
              <a:buChar char="•"/>
            </a:pPr>
            <a:r>
              <a:rPr lang="en-US" sz="1700" dirty="0">
                <a:solidFill>
                  <a:srgbClr val="C00000"/>
                </a:solidFill>
              </a:rPr>
              <a:t>Coast Guard and Port Authority of NY/NJ are concerned about a similar scenario. </a:t>
            </a:r>
          </a:p>
          <a:p>
            <a:pPr marL="285750" indent="-285750">
              <a:spcAft>
                <a:spcPts val="600"/>
              </a:spcAft>
              <a:buFont typeface="Arial" panose="020B0604020202020204" pitchFamily="34" charset="0"/>
              <a:buChar char="•"/>
            </a:pPr>
            <a:r>
              <a:rPr lang="en-US" sz="1700" dirty="0">
                <a:solidFill>
                  <a:srgbClr val="C00000"/>
                </a:solidFill>
              </a:rPr>
              <a:t>We expect the combination of events would significantly challenge port activity and cargo movement.</a:t>
            </a:r>
          </a:p>
          <a:p>
            <a:pPr marL="285750" indent="-285750">
              <a:spcAft>
                <a:spcPts val="600"/>
              </a:spcAft>
              <a:buFont typeface="Arial" panose="020B0604020202020204" pitchFamily="34" charset="0"/>
              <a:buChar char="•"/>
            </a:pPr>
            <a:r>
              <a:rPr lang="en-US" sz="2000" b="1" i="1" dirty="0">
                <a:solidFill>
                  <a:srgbClr val="C00000"/>
                </a:solidFill>
              </a:rPr>
              <a:t>Could something similar happen in a Northwest port, e.g., Tacoma?</a:t>
            </a:r>
          </a:p>
        </p:txBody>
      </p:sp>
    </p:spTree>
    <p:extLst>
      <p:ext uri="{BB962C8B-B14F-4D97-AF65-F5344CB8AC3E}">
        <p14:creationId xmlns:p14="http://schemas.microsoft.com/office/powerpoint/2010/main" val="3651119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E85-76D1-0791-2579-F4BBEB3947DF}"/>
              </a:ext>
            </a:extLst>
          </p:cNvPr>
          <p:cNvSpPr>
            <a:spLocks noGrp="1"/>
          </p:cNvSpPr>
          <p:nvPr>
            <p:ph type="title"/>
          </p:nvPr>
        </p:nvSpPr>
        <p:spPr>
          <a:xfrm>
            <a:off x="127000" y="-135938"/>
            <a:ext cx="7600182" cy="964911"/>
          </a:xfrm>
        </p:spPr>
        <p:txBody>
          <a:bodyPr>
            <a:normAutofit fontScale="90000"/>
          </a:bodyPr>
          <a:lstStyle/>
          <a:p>
            <a:r>
              <a:rPr lang="en-US" dirty="0"/>
              <a:t>Food and Fertilizer Disruptions </a:t>
            </a:r>
          </a:p>
        </p:txBody>
      </p:sp>
      <p:sp>
        <p:nvSpPr>
          <p:cNvPr id="3" name="Content Placeholder 2">
            <a:extLst>
              <a:ext uri="{FF2B5EF4-FFF2-40B4-BE49-F238E27FC236}">
                <a16:creationId xmlns:a16="http://schemas.microsoft.com/office/drawing/2014/main" id="{A5F2062E-45D0-F185-64A2-738D8CE338F9}"/>
              </a:ext>
            </a:extLst>
          </p:cNvPr>
          <p:cNvSpPr>
            <a:spLocks noGrp="1"/>
          </p:cNvSpPr>
          <p:nvPr>
            <p:ph idx="1"/>
          </p:nvPr>
        </p:nvSpPr>
        <p:spPr>
          <a:xfrm>
            <a:off x="311727" y="710179"/>
            <a:ext cx="11562773" cy="5535875"/>
          </a:xfrm>
        </p:spPr>
        <p:txBody>
          <a:bodyPr>
            <a:normAutofit fontScale="32500" lnSpcReduction="20000"/>
          </a:bodyPr>
          <a:lstStyle/>
          <a:p>
            <a:pPr marL="0" indent="0">
              <a:buNone/>
            </a:pPr>
            <a:r>
              <a:rPr lang="en-US" sz="7200" b="1" dirty="0"/>
              <a:t>Background Scenario</a:t>
            </a:r>
            <a:r>
              <a:rPr lang="en-US" sz="7200" dirty="0"/>
              <a:t>: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Increasing demand worldwide for food as a result of Ukraine War. </a:t>
            </a:r>
            <a:endParaRPr lang="en-US" sz="6400" dirty="0">
              <a:ea typeface="Calibri" panose="020F0502020204030204" pitchFamily="34" charset="0"/>
              <a:cs typeface="Times New Roman (Body CS)"/>
            </a:endParaRPr>
          </a:p>
          <a:p>
            <a:pPr marL="512064" marR="0">
              <a:lnSpc>
                <a:spcPct val="127000"/>
              </a:lnSpc>
              <a:spcBef>
                <a:spcPts val="0"/>
              </a:spcBef>
              <a:spcAft>
                <a:spcPts val="0"/>
              </a:spcAft>
            </a:pPr>
            <a:r>
              <a:rPr lang="en-US" sz="6400" dirty="0">
                <a:ea typeface="Calibri" panose="020F0502020204030204" pitchFamily="34" charset="0"/>
                <a:cs typeface="Times New Roman (Body CS)"/>
              </a:rPr>
              <a:t>Already high demand for corn and fertilizer due to ethanol and other needs.  </a:t>
            </a:r>
            <a:endParaRPr lang="en-US" sz="6400" dirty="0">
              <a:effectLst/>
              <a:ea typeface="Calibri" panose="020F0502020204030204" pitchFamily="34" charset="0"/>
              <a:cs typeface="Times New Roman (Body CS)"/>
            </a:endParaRPr>
          </a:p>
          <a:p>
            <a:pPr marL="0" indent="0">
              <a:buNone/>
            </a:pPr>
            <a:r>
              <a:rPr lang="en-US" sz="7200" b="1" dirty="0"/>
              <a:t>Primary Disruption</a:t>
            </a:r>
            <a:r>
              <a:rPr lang="en-US" sz="7200" dirty="0"/>
              <a:t>:</a:t>
            </a:r>
          </a:p>
          <a:p>
            <a:pPr marL="512064">
              <a:lnSpc>
                <a:spcPct val="127000"/>
              </a:lnSpc>
              <a:spcBef>
                <a:spcPts val="0"/>
              </a:spcBef>
              <a:spcAft>
                <a:spcPts val="600"/>
              </a:spcAft>
            </a:pPr>
            <a:r>
              <a:rPr lang="en-US" sz="6400" dirty="0">
                <a:effectLst/>
                <a:ea typeface="Calibri" panose="020F0502020204030204" pitchFamily="34" charset="0"/>
                <a:cs typeface="Times New Roman" panose="02020603050405020304" pitchFamily="18" charset="0"/>
              </a:rPr>
              <a:t>Hot, dry summer disrupting Western Rivers, </a:t>
            </a:r>
            <a:r>
              <a:rPr lang="en-US" sz="6400" dirty="0">
                <a:ea typeface="Calibri" panose="020F0502020204030204" pitchFamily="34" charset="0"/>
                <a:cs typeface="Times New Roman" panose="02020603050405020304" pitchFamily="18" charset="0"/>
              </a:rPr>
              <a:t>leaves </a:t>
            </a:r>
            <a:r>
              <a:rPr lang="en-US" sz="6400" dirty="0">
                <a:effectLst/>
                <a:ea typeface="Calibri" panose="020F0502020204030204" pitchFamily="34" charset="0"/>
                <a:cs typeface="Times New Roman" panose="02020603050405020304" pitchFamily="18" charset="0"/>
              </a:rPr>
              <a:t>river levels below their 2022 record </a:t>
            </a:r>
            <a:br>
              <a:rPr lang="en-US" sz="6400" dirty="0">
                <a:effectLst/>
                <a:ea typeface="Calibri" panose="020F0502020204030204" pitchFamily="34" charset="0"/>
                <a:cs typeface="Times New Roman" panose="02020603050405020304" pitchFamily="18" charset="0"/>
              </a:rPr>
            </a:br>
            <a:r>
              <a:rPr lang="en-US" sz="6400" dirty="0">
                <a:effectLst/>
                <a:ea typeface="Calibri" panose="020F0502020204030204" pitchFamily="34" charset="0"/>
                <a:cs typeface="Times New Roman" panose="02020603050405020304" pitchFamily="18" charset="0"/>
              </a:rPr>
              <a:t>by several feet, especially the lower Mississippi River from Memphis to New Orleans. </a:t>
            </a:r>
          </a:p>
          <a:p>
            <a:pPr marL="512064">
              <a:lnSpc>
                <a:spcPct val="127000"/>
              </a:lnSpc>
              <a:spcBef>
                <a:spcPts val="0"/>
              </a:spcBef>
              <a:spcAft>
                <a:spcPts val="600"/>
              </a:spcAft>
            </a:pPr>
            <a:r>
              <a:rPr lang="en-US" sz="6400" dirty="0">
                <a:ea typeface="Calibri" panose="020F0502020204030204" pitchFamily="34" charset="0"/>
                <a:cs typeface="Times New Roman" panose="02020603050405020304" pitchFamily="18" charset="0"/>
              </a:rPr>
              <a:t>Barge trains are shorter, barge loads are lighter</a:t>
            </a:r>
            <a:endParaRPr lang="en-US" sz="8000" dirty="0">
              <a:ea typeface="Calibri" panose="020F0502020204030204" pitchFamily="34" charset="0"/>
              <a:cs typeface="Times New Roman" panose="02020603050405020304" pitchFamily="18" charset="0"/>
            </a:endParaRPr>
          </a:p>
          <a:p>
            <a:pPr marL="512064">
              <a:lnSpc>
                <a:spcPct val="127000"/>
              </a:lnSpc>
              <a:spcBef>
                <a:spcPts val="0"/>
              </a:spcBef>
              <a:spcAft>
                <a:spcPts val="600"/>
              </a:spcAft>
            </a:pPr>
            <a:r>
              <a:rPr lang="en-US" sz="6400" dirty="0">
                <a:ea typeface="Calibri" panose="020F0502020204030204" pitchFamily="34" charset="0"/>
                <a:cs typeface="Times New Roman" panose="02020603050405020304" pitchFamily="18" charset="0"/>
              </a:rPr>
              <a:t>Affects shipments of fertilizer on the rivers.</a:t>
            </a:r>
          </a:p>
          <a:p>
            <a:pPr marL="0" indent="0">
              <a:spcBef>
                <a:spcPts val="0"/>
              </a:spcBef>
              <a:spcAft>
                <a:spcPts val="600"/>
              </a:spcAft>
              <a:buNone/>
            </a:pPr>
            <a:r>
              <a:rPr lang="en-US" sz="7200" b="1" dirty="0">
                <a:cs typeface="Times New Roman" panose="02020603050405020304" pitchFamily="18" charset="0"/>
              </a:rPr>
              <a:t>Secondary Disruption</a:t>
            </a:r>
            <a:r>
              <a:rPr lang="en-US" sz="7200" dirty="0">
                <a:cs typeface="Times New Roman" panose="02020603050405020304" pitchFamily="18" charset="0"/>
              </a:rPr>
              <a:t>:</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Lock and dam failure just before fertilizer is needed for </a:t>
            </a:r>
            <a:br>
              <a:rPr lang="en-US" sz="6400" dirty="0">
                <a:effectLst/>
                <a:ea typeface="Calibri" panose="020F0502020204030204" pitchFamily="34" charset="0"/>
                <a:cs typeface="Times New Roman (Body CS)"/>
              </a:rPr>
            </a:br>
            <a:r>
              <a:rPr lang="en-US" sz="6400" dirty="0">
                <a:effectLst/>
                <a:ea typeface="Calibri" panose="020F0502020204030204" pitchFamily="34" charset="0"/>
                <a:cs typeface="Times New Roman (Body CS)"/>
              </a:rPr>
              <a:t>Spring planting, </a:t>
            </a:r>
            <a:r>
              <a:rPr lang="en-US" sz="6400" i="1" dirty="0">
                <a:effectLst/>
                <a:ea typeface="Calibri" panose="020F0502020204030204" pitchFamily="34" charset="0"/>
                <a:cs typeface="Times New Roman (Body CS)"/>
              </a:rPr>
              <a:t>or</a:t>
            </a:r>
            <a:r>
              <a:rPr lang="en-US" sz="6400" dirty="0">
                <a:effectLst/>
                <a:ea typeface="Calibri" panose="020F0502020204030204" pitchFamily="34" charset="0"/>
                <a:cs typeface="Times New Roman (Body CS)"/>
              </a:rPr>
              <a:t> fertilizer production facility accident.</a:t>
            </a:r>
          </a:p>
          <a:p>
            <a:pPr marL="283463" marR="0" indent="0">
              <a:lnSpc>
                <a:spcPct val="127000"/>
              </a:lnSpc>
              <a:spcBef>
                <a:spcPts val="0"/>
              </a:spcBef>
              <a:spcAft>
                <a:spcPts val="0"/>
              </a:spcAft>
              <a:buNone/>
            </a:pPr>
            <a:endParaRPr lang="en-US" sz="6400" dirty="0">
              <a:ea typeface="Calibri" panose="020F0502020204030204" pitchFamily="34" charset="0"/>
              <a:cs typeface="Times New Roman (Body CS)"/>
            </a:endParaRPr>
          </a:p>
          <a:p>
            <a:pPr marL="283463" marR="0" indent="0">
              <a:lnSpc>
                <a:spcPct val="127000"/>
              </a:lnSpc>
              <a:spcBef>
                <a:spcPts val="0"/>
              </a:spcBef>
              <a:spcAft>
                <a:spcPts val="0"/>
              </a:spcAft>
              <a:buNone/>
            </a:pPr>
            <a:r>
              <a:rPr lang="en-US" sz="7400" b="1" i="1" dirty="0">
                <a:solidFill>
                  <a:srgbClr val="FF0000"/>
                </a:solidFill>
                <a:ea typeface="Calibri" panose="020F0502020204030204" pitchFamily="34" charset="0"/>
                <a:cs typeface="Times New Roman (Body CS)"/>
              </a:rPr>
              <a:t>Could something like this be a plausible complex scenario, perhaps with an emphasis on grains rather than fertilizer, for the Columbia/Snake?  </a:t>
            </a:r>
            <a:endParaRPr lang="en-US" sz="7400" b="1" i="1" dirty="0">
              <a:solidFill>
                <a:srgbClr val="FF0000"/>
              </a:solidFill>
              <a:effectLst/>
              <a:ea typeface="Calibri" panose="020F0502020204030204" pitchFamily="34" charset="0"/>
              <a:cs typeface="Times New Roman (Body CS)"/>
            </a:endParaRPr>
          </a:p>
          <a:p>
            <a:pPr marL="0" marR="0" indent="0">
              <a:spcBef>
                <a:spcPts val="0"/>
              </a:spcBef>
              <a:spcAft>
                <a:spcPts val="600"/>
              </a:spcAft>
              <a:buNone/>
            </a:pPr>
            <a:endParaRPr lang="en-US" sz="5500" b="1" i="1" dirty="0">
              <a:solidFill>
                <a:srgbClr val="FF0000"/>
              </a:solidFill>
              <a:effectLst/>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dirty="0"/>
          </a:p>
          <a:p>
            <a:endParaRPr lang="en-US" dirty="0"/>
          </a:p>
        </p:txBody>
      </p:sp>
      <p:sp>
        <p:nvSpPr>
          <p:cNvPr id="4" name="Slide Number Placeholder 1">
            <a:extLst>
              <a:ext uri="{FF2B5EF4-FFF2-40B4-BE49-F238E27FC236}">
                <a16:creationId xmlns:a16="http://schemas.microsoft.com/office/drawing/2014/main" id="{CD433D0C-ADD1-D75D-3FBA-E06B6B21B788}"/>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7</a:t>
            </a:fld>
            <a:endParaRPr lang="en-US" dirty="0"/>
          </a:p>
        </p:txBody>
      </p:sp>
      <p:pic>
        <p:nvPicPr>
          <p:cNvPr id="6" name="Picture 5" descr="A picture containing sky, outdoor, nature, highway&#10;&#10;Description automatically generated">
            <a:extLst>
              <a:ext uri="{FF2B5EF4-FFF2-40B4-BE49-F238E27FC236}">
                <a16:creationId xmlns:a16="http://schemas.microsoft.com/office/drawing/2014/main" id="{84128E8E-DB41-2360-2B9F-812E26CE9BD1}"/>
              </a:ext>
            </a:extLst>
          </p:cNvPr>
          <p:cNvPicPr>
            <a:picLocks noChangeAspect="1"/>
          </p:cNvPicPr>
          <p:nvPr/>
        </p:nvPicPr>
        <p:blipFill>
          <a:blip r:embed="rId2"/>
          <a:stretch>
            <a:fillRect/>
          </a:stretch>
        </p:blipFill>
        <p:spPr>
          <a:xfrm>
            <a:off x="9045528" y="2820683"/>
            <a:ext cx="2927448" cy="2195586"/>
          </a:xfrm>
          <a:prstGeom prst="rect">
            <a:avLst/>
          </a:prstGeom>
          <a:ln w="12700">
            <a:solidFill>
              <a:schemeClr val="accent6">
                <a:lumMod val="50000"/>
              </a:schemeClr>
            </a:solidFill>
          </a:ln>
        </p:spPr>
      </p:pic>
    </p:spTree>
    <p:extLst>
      <p:ext uri="{BB962C8B-B14F-4D97-AF65-F5344CB8AC3E}">
        <p14:creationId xmlns:p14="http://schemas.microsoft.com/office/powerpoint/2010/main" val="3108616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E85-76D1-0791-2579-F4BBEB3947DF}"/>
              </a:ext>
            </a:extLst>
          </p:cNvPr>
          <p:cNvSpPr>
            <a:spLocks noGrp="1"/>
          </p:cNvSpPr>
          <p:nvPr>
            <p:ph type="title"/>
          </p:nvPr>
        </p:nvSpPr>
        <p:spPr>
          <a:xfrm>
            <a:off x="838200" y="-34936"/>
            <a:ext cx="10515600" cy="1325563"/>
          </a:xfrm>
        </p:spPr>
        <p:txBody>
          <a:bodyPr/>
          <a:lstStyle/>
          <a:p>
            <a:r>
              <a:rPr lang="en-US" dirty="0"/>
              <a:t>Energy Disruptions Scenarios  </a:t>
            </a:r>
            <a:br>
              <a:rPr lang="en-US" dirty="0"/>
            </a:br>
            <a:r>
              <a:rPr lang="en-US" sz="3200" b="0" dirty="0"/>
              <a:t>(based on actual events)</a:t>
            </a:r>
            <a:endParaRPr lang="en-US" b="0" dirty="0"/>
          </a:p>
        </p:txBody>
      </p:sp>
      <p:sp>
        <p:nvSpPr>
          <p:cNvPr id="3" name="Content Placeholder 2">
            <a:extLst>
              <a:ext uri="{FF2B5EF4-FFF2-40B4-BE49-F238E27FC236}">
                <a16:creationId xmlns:a16="http://schemas.microsoft.com/office/drawing/2014/main" id="{A5F2062E-45D0-F185-64A2-738D8CE338F9}"/>
              </a:ext>
            </a:extLst>
          </p:cNvPr>
          <p:cNvSpPr>
            <a:spLocks noGrp="1"/>
          </p:cNvSpPr>
          <p:nvPr>
            <p:ph idx="1"/>
          </p:nvPr>
        </p:nvSpPr>
        <p:spPr>
          <a:xfrm>
            <a:off x="340303" y="1290626"/>
            <a:ext cx="7076209" cy="4691073"/>
          </a:xfrm>
        </p:spPr>
        <p:txBody>
          <a:bodyPr>
            <a:normAutofit fontScale="92500"/>
          </a:bodyPr>
          <a:lstStyle/>
          <a:p>
            <a:r>
              <a:rPr lang="en-US" dirty="0"/>
              <a:t>High energy prices due to Ukraine invasion, OPEC, emergence from pandemic</a:t>
            </a:r>
          </a:p>
          <a:p>
            <a:r>
              <a:rPr lang="en-US" dirty="0"/>
              <a:t>Colonial Pipeline Cyber Attack </a:t>
            </a:r>
            <a:r>
              <a:rPr lang="en-US" sz="2000" dirty="0"/>
              <a:t>(May 2021)</a:t>
            </a:r>
            <a:endParaRPr lang="en-US" dirty="0"/>
          </a:p>
          <a:p>
            <a:r>
              <a:rPr lang="en-US" dirty="0"/>
              <a:t>Explosion at LNG Export facility </a:t>
            </a:r>
            <a:r>
              <a:rPr lang="en-US" sz="2000" dirty="0"/>
              <a:t>(June 2022)</a:t>
            </a:r>
          </a:p>
          <a:p>
            <a:r>
              <a:rPr lang="en-US" dirty="0"/>
              <a:t>Loss of ~ 1 million bpd refining capacity in U.S., primarily due to individual business decisions </a:t>
            </a:r>
            <a:r>
              <a:rPr lang="en-US" sz="2000" dirty="0"/>
              <a:t>(2021-2022)</a:t>
            </a:r>
          </a:p>
          <a:p>
            <a:r>
              <a:rPr lang="en-US" dirty="0"/>
              <a:t>Nord Stream LNG Pipeline attack </a:t>
            </a:r>
            <a:r>
              <a:rPr lang="en-US" sz="2000" dirty="0"/>
              <a:t>(Sep 2022)</a:t>
            </a:r>
          </a:p>
          <a:p>
            <a:pPr marL="0" indent="0" algn="ctr">
              <a:buNone/>
            </a:pPr>
            <a:r>
              <a:rPr lang="en-US" sz="2600" dirty="0">
                <a:solidFill>
                  <a:srgbClr val="C00000"/>
                </a:solidFill>
              </a:rPr>
              <a:t>Estimate combined impact of these and plausible future disruptions.</a:t>
            </a:r>
          </a:p>
        </p:txBody>
      </p:sp>
      <p:pic>
        <p:nvPicPr>
          <p:cNvPr id="4" name="Picture 3" descr="Map&#10;&#10;Description automatically generated">
            <a:extLst>
              <a:ext uri="{FF2B5EF4-FFF2-40B4-BE49-F238E27FC236}">
                <a16:creationId xmlns:a16="http://schemas.microsoft.com/office/drawing/2014/main" id="{F4020A03-3059-36FD-E107-A698693B0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6989" y="879248"/>
            <a:ext cx="3276811" cy="2549752"/>
          </a:xfrm>
          <a:prstGeom prst="rect">
            <a:avLst/>
          </a:prstGeom>
          <a:ln>
            <a:solidFill>
              <a:schemeClr val="accent1"/>
            </a:solidFill>
          </a:ln>
        </p:spPr>
      </p:pic>
      <p:pic>
        <p:nvPicPr>
          <p:cNvPr id="8" name="Picture 7" descr="A factory with smoke coming out of it&#10;&#10;Description automatically generated with low confidence">
            <a:extLst>
              <a:ext uri="{FF2B5EF4-FFF2-40B4-BE49-F238E27FC236}">
                <a16:creationId xmlns:a16="http://schemas.microsoft.com/office/drawing/2014/main" id="{B2BCEFBB-D31B-9217-761B-3D56DF67B784}"/>
              </a:ext>
            </a:extLst>
          </p:cNvPr>
          <p:cNvPicPr>
            <a:picLocks noChangeAspect="1"/>
          </p:cNvPicPr>
          <p:nvPr/>
        </p:nvPicPr>
        <p:blipFill>
          <a:blip r:embed="rId3"/>
          <a:stretch>
            <a:fillRect/>
          </a:stretch>
        </p:blipFill>
        <p:spPr>
          <a:xfrm>
            <a:off x="7258527" y="3668856"/>
            <a:ext cx="4095274" cy="2309896"/>
          </a:xfrm>
          <a:prstGeom prst="rect">
            <a:avLst/>
          </a:prstGeom>
          <a:ln>
            <a:solidFill>
              <a:srgbClr val="C00000"/>
            </a:solidFill>
          </a:ln>
        </p:spPr>
      </p:pic>
      <p:sp>
        <p:nvSpPr>
          <p:cNvPr id="5" name="Slide Number Placeholder 1">
            <a:extLst>
              <a:ext uri="{FF2B5EF4-FFF2-40B4-BE49-F238E27FC236}">
                <a16:creationId xmlns:a16="http://schemas.microsoft.com/office/drawing/2014/main" id="{FBE00E93-37C9-3F80-1BD1-0FC60094FB47}"/>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8</a:t>
            </a:fld>
            <a:endParaRPr lang="en-US" dirty="0"/>
          </a:p>
        </p:txBody>
      </p:sp>
    </p:spTree>
    <p:extLst>
      <p:ext uri="{BB962C8B-B14F-4D97-AF65-F5344CB8AC3E}">
        <p14:creationId xmlns:p14="http://schemas.microsoft.com/office/powerpoint/2010/main" val="307626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609277" y="-44576"/>
            <a:ext cx="8973446" cy="1325563"/>
          </a:xfrm>
        </p:spPr>
        <p:txBody>
          <a:bodyPr/>
          <a:lstStyle/>
          <a:p>
            <a:pPr algn="ctr"/>
            <a:r>
              <a:rPr lang="en-US" dirty="0"/>
              <a:t>Alaska/Arctic Disruption</a:t>
            </a:r>
          </a:p>
        </p:txBody>
      </p:sp>
      <p:sp>
        <p:nvSpPr>
          <p:cNvPr id="7" name="Text Placeholder 6"/>
          <p:cNvSpPr>
            <a:spLocks noGrp="1"/>
          </p:cNvSpPr>
          <p:nvPr>
            <p:ph idx="1"/>
          </p:nvPr>
        </p:nvSpPr>
        <p:spPr>
          <a:xfrm>
            <a:off x="4996071" y="1167162"/>
            <a:ext cx="6494000" cy="4496574"/>
          </a:xfrm>
        </p:spPr>
        <p:txBody>
          <a:bodyPr>
            <a:normAutofit fontScale="85000" lnSpcReduction="10000"/>
          </a:bodyPr>
          <a:lstStyle/>
          <a:p>
            <a:pPr marL="685800" indent="-457200"/>
            <a:r>
              <a:rPr lang="en-US" dirty="0"/>
              <a:t>Under construction. Possible disruptions:</a:t>
            </a:r>
          </a:p>
          <a:p>
            <a:pPr marL="1143002" lvl="1" indent="-457200"/>
            <a:r>
              <a:rPr lang="en-US" dirty="0"/>
              <a:t>Oil spills </a:t>
            </a:r>
          </a:p>
          <a:p>
            <a:pPr marL="1143002" lvl="1" indent="-457200"/>
            <a:r>
              <a:rPr lang="en-US" dirty="0"/>
              <a:t>Battery operated ferry heading into port catches fire and burns several cruise ships</a:t>
            </a:r>
          </a:p>
          <a:p>
            <a:pPr marL="1143002" lvl="1" indent="-457200"/>
            <a:r>
              <a:rPr lang="en-US" dirty="0"/>
              <a:t>Earthquake near Seattle affects deliveries of fruits and vegetables to Alaska by boat</a:t>
            </a:r>
          </a:p>
          <a:p>
            <a:pPr marL="1143002" lvl="1" indent="-457200"/>
            <a:r>
              <a:rPr lang="en-US" dirty="0"/>
              <a:t>Cultural impacts, not just financial ones</a:t>
            </a:r>
          </a:p>
          <a:p>
            <a:pPr marL="1143002" lvl="1" indent="-457200"/>
            <a:r>
              <a:rPr lang="en-US" dirty="0"/>
              <a:t>Climate change: sea ice melts and winter storms damage docks/port </a:t>
            </a:r>
            <a:r>
              <a:rPr lang="en-US"/>
              <a:t>infrastructure in </a:t>
            </a:r>
            <a:r>
              <a:rPr lang="en-US" dirty="0"/>
              <a:t>small western Alaska towns on the </a:t>
            </a:r>
            <a:r>
              <a:rPr lang="en-US"/>
              <a:t>Bering Sea</a:t>
            </a:r>
            <a:endParaRPr lang="en-US" dirty="0"/>
          </a:p>
          <a:p>
            <a:pPr marL="1143002" lvl="1" indent="-457200"/>
            <a:r>
              <a:rPr lang="en-US" dirty="0"/>
              <a:t>Futuristic: Increased LNG export from Alaska to Asia</a:t>
            </a:r>
          </a:p>
          <a:p>
            <a:pPr lvl="1" indent="0">
              <a:buNone/>
            </a:pPr>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9</a:t>
            </a:fld>
            <a:endParaRPr lang="en-US" dirty="0"/>
          </a:p>
        </p:txBody>
      </p:sp>
      <p:pic>
        <p:nvPicPr>
          <p:cNvPr id="5" name="Picture 4" descr="Map&#10;&#10;Description automatically generated">
            <a:extLst>
              <a:ext uri="{FF2B5EF4-FFF2-40B4-BE49-F238E27FC236}">
                <a16:creationId xmlns:a16="http://schemas.microsoft.com/office/drawing/2014/main" id="{58DA885F-DDF5-397E-D6D5-7433F63AA572}"/>
              </a:ext>
            </a:extLst>
          </p:cNvPr>
          <p:cNvPicPr>
            <a:picLocks noChangeAspect="1"/>
          </p:cNvPicPr>
          <p:nvPr/>
        </p:nvPicPr>
        <p:blipFill rotWithShape="1">
          <a:blip r:embed="rId3"/>
          <a:srcRect b="7359"/>
          <a:stretch/>
        </p:blipFill>
        <p:spPr>
          <a:xfrm>
            <a:off x="378371" y="1167162"/>
            <a:ext cx="4234140" cy="3903970"/>
          </a:xfrm>
          <a:prstGeom prst="rect">
            <a:avLst/>
          </a:prstGeom>
          <a:ln>
            <a:solidFill>
              <a:schemeClr val="accent6">
                <a:lumMod val="50000"/>
              </a:schemeClr>
            </a:solidFill>
          </a:ln>
        </p:spPr>
      </p:pic>
      <p:sp>
        <p:nvSpPr>
          <p:cNvPr id="3" name="TextBox 2">
            <a:extLst>
              <a:ext uri="{FF2B5EF4-FFF2-40B4-BE49-F238E27FC236}">
                <a16:creationId xmlns:a16="http://schemas.microsoft.com/office/drawing/2014/main" id="{F4C8575E-1D9B-936A-B726-BF23C07E2B0B}"/>
              </a:ext>
            </a:extLst>
          </p:cNvPr>
          <p:cNvSpPr txBox="1"/>
          <p:nvPr/>
        </p:nvSpPr>
        <p:spPr>
          <a:xfrm>
            <a:off x="378371" y="5663736"/>
            <a:ext cx="3762568" cy="369332"/>
          </a:xfrm>
          <a:prstGeom prst="rect">
            <a:avLst/>
          </a:prstGeom>
          <a:noFill/>
        </p:spPr>
        <p:txBody>
          <a:bodyPr wrap="none" rtlCol="0">
            <a:spAutoFit/>
          </a:bodyPr>
          <a:lstStyle/>
          <a:p>
            <a:r>
              <a:rPr lang="en-US" dirty="0"/>
              <a:t>Image credit: Wikimedia Commons</a:t>
            </a:r>
          </a:p>
        </p:txBody>
      </p:sp>
    </p:spTree>
    <p:extLst>
      <p:ext uri="{BB962C8B-B14F-4D97-AF65-F5344CB8AC3E}">
        <p14:creationId xmlns:p14="http://schemas.microsoft.com/office/powerpoint/2010/main" val="4260496273"/>
      </p:ext>
    </p:extLst>
  </p:cSld>
  <p:clrMapOvr>
    <a:masterClrMapping/>
  </p:clrMapOvr>
</p:sld>
</file>

<file path=ppt/theme/theme1.xml><?xml version="1.0" encoding="utf-8"?>
<a:theme xmlns:a="http://schemas.openxmlformats.org/drawingml/2006/main" name="1_Office Theme">
  <a:themeElements>
    <a:clrScheme name="Custom 20">
      <a:dk1>
        <a:srgbClr val="3A3838"/>
      </a:dk1>
      <a:lt1>
        <a:srgbClr val="FFFFFF"/>
      </a:lt1>
      <a:dk2>
        <a:srgbClr val="5C6670"/>
      </a:dk2>
      <a:lt2>
        <a:srgbClr val="E7E6E6"/>
      </a:lt2>
      <a:accent1>
        <a:srgbClr val="5C6670"/>
      </a:accent1>
      <a:accent2>
        <a:srgbClr val="BBC1C7"/>
      </a:accent2>
      <a:accent3>
        <a:srgbClr val="0070C9"/>
      </a:accent3>
      <a:accent4>
        <a:srgbClr val="F8B506"/>
      </a:accent4>
      <a:accent5>
        <a:srgbClr val="5DC1DA"/>
      </a:accent5>
      <a:accent6>
        <a:srgbClr val="00648C"/>
      </a:accent6>
      <a:hlink>
        <a:srgbClr val="003762"/>
      </a:hlink>
      <a:folHlink>
        <a:srgbClr val="0037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15996</TotalTime>
  <Words>2179</Words>
  <Application>Microsoft Office PowerPoint</Application>
  <PresentationFormat>Widescreen</PresentationFormat>
  <Paragraphs>228</Paragraphs>
  <Slides>20</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Calibri Light</vt:lpstr>
      <vt:lpstr>Cambria</vt:lpstr>
      <vt:lpstr>Lato</vt:lpstr>
      <vt:lpstr>Raleway</vt:lpstr>
      <vt:lpstr>Times New Roman</vt:lpstr>
      <vt:lpstr>1_Office Theme</vt:lpstr>
      <vt:lpstr>Custom Design</vt:lpstr>
      <vt:lpstr>2_Custom Design</vt:lpstr>
      <vt:lpstr>PowerPoint Presentation</vt:lpstr>
      <vt:lpstr>Project Overview</vt:lpstr>
      <vt:lpstr>Project Overview</vt:lpstr>
      <vt:lpstr>“Simple” Disruptions (not comprehensive)</vt:lpstr>
      <vt:lpstr>Complex Disruption Example: West Coast Scenario</vt:lpstr>
      <vt:lpstr>NY/NJ (KVK)  Scenario</vt:lpstr>
      <vt:lpstr>Food and Fertilizer Disruptions </vt:lpstr>
      <vt:lpstr>Energy Disruptions Scenarios   (based on actual events)</vt:lpstr>
      <vt:lpstr>Alaska/Arctic Disruption</vt:lpstr>
      <vt:lpstr>Complex Future Disruptions</vt:lpstr>
      <vt:lpstr>What are Possible Mitigation and Resilience Tactics?  </vt:lpstr>
      <vt:lpstr> Ukraine War: Impacts to Maritime Supply Chains</vt:lpstr>
      <vt:lpstr> Ukraine War: General Maritime Impacts</vt:lpstr>
      <vt:lpstr>The MCAT Economic Consequence Analysis Tool</vt:lpstr>
      <vt:lpstr>MCAT Modeling/Economics Application: Economic Impacts of the Ukraine War</vt:lpstr>
      <vt:lpstr>A Selection of Preliminary Observations from Interviews</vt:lpstr>
      <vt:lpstr>PowerPoint Presentation</vt:lpstr>
      <vt:lpstr>PowerPoint Presentation</vt:lpstr>
      <vt:lpstr>A Selection of Preliminary Observations from Interviews</vt:lpstr>
      <vt:lpstr>  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Laurel Passantino</dc:creator>
  <cp:lastModifiedBy>Christine Spassione</cp:lastModifiedBy>
  <cp:revision>396</cp:revision>
  <cp:lastPrinted>2023-02-07T02:47:31Z</cp:lastPrinted>
  <dcterms:created xsi:type="dcterms:W3CDTF">2017-04-11T20:32:09Z</dcterms:created>
  <dcterms:modified xsi:type="dcterms:W3CDTF">2024-04-23T17:32:09Z</dcterms:modified>
</cp:coreProperties>
</file>