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48"/>
  </p:notesMasterIdLst>
  <p:handoutMasterIdLst>
    <p:handoutMasterId r:id="rId49"/>
  </p:handoutMasterIdLst>
  <p:sldIdLst>
    <p:sldId id="495" r:id="rId3"/>
    <p:sldId id="697" r:id="rId4"/>
    <p:sldId id="698" r:id="rId5"/>
    <p:sldId id="777" r:id="rId6"/>
    <p:sldId id="778" r:id="rId7"/>
    <p:sldId id="713" r:id="rId8"/>
    <p:sldId id="700" r:id="rId9"/>
    <p:sldId id="701" r:id="rId10"/>
    <p:sldId id="649" r:id="rId11"/>
    <p:sldId id="670" r:id="rId12"/>
    <p:sldId id="718" r:id="rId13"/>
    <p:sldId id="721" r:id="rId14"/>
    <p:sldId id="722" r:id="rId15"/>
    <p:sldId id="629" r:id="rId16"/>
    <p:sldId id="630" r:id="rId17"/>
    <p:sldId id="707" r:id="rId18"/>
    <p:sldId id="652" r:id="rId19"/>
    <p:sldId id="682" r:id="rId20"/>
    <p:sldId id="709" r:id="rId21"/>
    <p:sldId id="497" r:id="rId22"/>
    <p:sldId id="510" r:id="rId23"/>
    <p:sldId id="504" r:id="rId24"/>
    <p:sldId id="599" r:id="rId25"/>
    <p:sldId id="513" r:id="rId26"/>
    <p:sldId id="773" r:id="rId27"/>
    <p:sldId id="710" r:id="rId28"/>
    <p:sldId id="772" r:id="rId29"/>
    <p:sldId id="756" r:id="rId30"/>
    <p:sldId id="757" r:id="rId31"/>
    <p:sldId id="711" r:id="rId32"/>
    <p:sldId id="774" r:id="rId33"/>
    <p:sldId id="775" r:id="rId34"/>
    <p:sldId id="776" r:id="rId35"/>
    <p:sldId id="712" r:id="rId36"/>
    <p:sldId id="714" r:id="rId37"/>
    <p:sldId id="715" r:id="rId38"/>
    <p:sldId id="716" r:id="rId39"/>
    <p:sldId id="719" r:id="rId40"/>
    <p:sldId id="720" r:id="rId41"/>
    <p:sldId id="723" r:id="rId42"/>
    <p:sldId id="724" r:id="rId43"/>
    <p:sldId id="769" r:id="rId44"/>
    <p:sldId id="779" r:id="rId45"/>
    <p:sldId id="545" r:id="rId46"/>
    <p:sldId id="646" r:id="rId4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CS presentations"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7" autoAdjust="0"/>
    <p:restoredTop sz="99334" autoAdjust="0"/>
  </p:normalViewPr>
  <p:slideViewPr>
    <p:cSldViewPr>
      <p:cViewPr varScale="1">
        <p:scale>
          <a:sx n="111" d="100"/>
          <a:sy n="111" d="100"/>
        </p:scale>
        <p:origin x="14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4696"/>
    </p:cViewPr>
  </p:sorterViewPr>
  <p:notesViewPr>
    <p:cSldViewPr>
      <p:cViewPr varScale="1">
        <p:scale>
          <a:sx n="79" d="100"/>
          <a:sy n="79" d="100"/>
        </p:scale>
        <p:origin x="-19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3D687C83-DB6D-4635-9622-DDF28E36A0F4}" type="datetimeFigureOut">
              <a:rPr lang="en-US"/>
              <a:pPr>
                <a:defRPr/>
              </a:pPr>
              <a:t>4/23/2024</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6CB00422-A883-4E60-AA9D-52102F05A04C}" type="slidenum">
              <a:rPr lang="en-US"/>
              <a:pPr>
                <a:defRPr/>
              </a:pPr>
              <a:t>‹#›</a:t>
            </a:fld>
            <a:endParaRPr lang="en-US"/>
          </a:p>
        </p:txBody>
      </p:sp>
    </p:spTree>
    <p:extLst>
      <p:ext uri="{BB962C8B-B14F-4D97-AF65-F5344CB8AC3E}">
        <p14:creationId xmlns:p14="http://schemas.microsoft.com/office/powerpoint/2010/main" val="239152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1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a:defRPr sz="1200">
                <a:ea typeface="ＭＳ Ｐゴシック"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a:defRPr sz="1200">
                <a:ea typeface="ＭＳ Ｐゴシック" charset="-128"/>
                <a:cs typeface="+mn-cs"/>
              </a:defRPr>
            </a:lvl1pPr>
          </a:lstStyle>
          <a:p>
            <a:pPr>
              <a:defRPr/>
            </a:pPr>
            <a:fld id="{677E5442-AA4B-40A6-AC19-FFCEABD455D9}" type="slidenum">
              <a:rPr lang="en-US"/>
              <a:pPr>
                <a:defRPr/>
              </a:pPr>
              <a:t>‹#›</a:t>
            </a:fld>
            <a:endParaRPr lang="en-US"/>
          </a:p>
        </p:txBody>
      </p:sp>
    </p:spTree>
    <p:extLst>
      <p:ext uri="{BB962C8B-B14F-4D97-AF65-F5344CB8AC3E}">
        <p14:creationId xmlns:p14="http://schemas.microsoft.com/office/powerpoint/2010/main" val="332311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txBox="1">
            <a:spLocks noChangeArrowheads="1"/>
          </p:cNvSpPr>
          <p:nvPr userDrawn="1"/>
        </p:nvSpPr>
        <p:spPr>
          <a:xfrm>
            <a:off x="228600" y="6553200"/>
            <a:ext cx="4267200" cy="304800"/>
          </a:xfrm>
          <a:prstGeom prst="rect">
            <a:avLst/>
          </a:prstGeom>
          <a:ln/>
        </p:spPr>
        <p:txBody>
          <a:bodyPr/>
          <a:lstStyle>
            <a:lvl1pPr algn="ctr">
              <a:defRPr sz="1400">
                <a:solidFill>
                  <a:srgbClr val="FF0000"/>
                </a:solidFill>
              </a:defRPr>
            </a:lvl1pPr>
          </a:lstStyle>
          <a:p>
            <a:pPr algn="l">
              <a:defRPr/>
            </a:pPr>
            <a:r>
              <a:rPr lang="en-US" dirty="0">
                <a:ea typeface="ＭＳ Ｐゴシック" charset="-128"/>
                <a:cs typeface="+mn-cs"/>
              </a:rPr>
              <a:t>WORKSHOP:  </a:t>
            </a:r>
            <a:r>
              <a:rPr lang="en-US" i="1" dirty="0">
                <a:ea typeface="ＭＳ Ｐゴシック" charset="-128"/>
                <a:cs typeface="+mn-cs"/>
              </a:rPr>
              <a:t>Best Practices for Stadium Security  </a:t>
            </a:r>
          </a:p>
        </p:txBody>
      </p:sp>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1"/>
          <p:cNvSpPr>
            <a:spLocks noGrp="1" noChangeArrowheads="1"/>
          </p:cNvSpPr>
          <p:nvPr>
            <p:ph type="sldNum" sz="quarter" idx="10"/>
          </p:nvPr>
        </p:nvSpPr>
        <p:spPr>
          <a:xfrm>
            <a:off x="5257800" y="6553200"/>
            <a:ext cx="685800" cy="304800"/>
          </a:xfrm>
          <a:prstGeom prst="rect">
            <a:avLst/>
          </a:prstGeom>
        </p:spPr>
        <p:txBody>
          <a:bodyPr/>
          <a:lstStyle>
            <a:lvl1pPr algn="ctr">
              <a:defRPr sz="1400" smtClean="0">
                <a:solidFill>
                  <a:srgbClr val="FF0000"/>
                </a:solidFill>
                <a:ea typeface="ＭＳ Ｐゴシック" charset="-128"/>
                <a:cs typeface="+mn-cs"/>
              </a:defRPr>
            </a:lvl1pPr>
          </a:lstStyle>
          <a:p>
            <a:pPr>
              <a:defRPr/>
            </a:pPr>
            <a:fld id="{31DDB174-B51C-4E0D-A9E5-195F5F3DEED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8445E511-0436-4343-B969-90E600A13D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C5195247-F55D-472E-952A-8579A5D7CC9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F6A555F6-7586-4635-A165-C8B440FF92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2CE17EE1-84DB-4C85-B430-78461FF83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48768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402A0421-FB19-48D9-A77D-8750CEBBD40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Template Instructions</a:t>
            </a:r>
            <a:br>
              <a:rPr lang="en-US"/>
            </a:br>
            <a:r>
              <a:rPr lang="en-US"/>
              <a:t>Heading in Green</a:t>
            </a:r>
            <a:br>
              <a:rPr lang="en-US"/>
            </a:br>
            <a:r>
              <a:rPr lang="en-US"/>
              <a:t>Second Heading can be Red</a:t>
            </a:r>
            <a:br>
              <a:rPr lang="en-US"/>
            </a:br>
            <a:endParaRPr lang="en-US"/>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Please use Times New Roman Font.</a:t>
            </a:r>
          </a:p>
          <a:p>
            <a:pPr lvl="1"/>
            <a:r>
              <a:rPr lang="en-US"/>
              <a:t>Please keep the font size as large as possible. Font sizes that are under 24pt are hard to see. Use 20pt font only if you have to.</a:t>
            </a:r>
          </a:p>
          <a:p>
            <a:pPr lvl="2"/>
            <a:r>
              <a:rPr lang="en-US"/>
              <a:t>This is the smallest font size you should use.</a:t>
            </a:r>
          </a:p>
        </p:txBody>
      </p:sp>
      <p:pic>
        <p:nvPicPr>
          <p:cNvPr id="5" name="Picture 6"/>
          <p:cNvPicPr>
            <a:picLocks noChangeAspect="1" noChangeArrowheads="1"/>
          </p:cNvPicPr>
          <p:nvPr userDrawn="1"/>
        </p:nvPicPr>
        <p:blipFill>
          <a:blip r:embed="rId9" cstate="print"/>
          <a:srcRect l="28046" t="10527" r="29646" b="50000"/>
          <a:stretch>
            <a:fillRect/>
          </a:stretch>
        </p:blipFill>
        <p:spPr bwMode="auto">
          <a:xfrm>
            <a:off x="7058734" y="5545342"/>
            <a:ext cx="20574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Lst>
  <p:hf hdr="0" ftr="0"/>
  <p:txStyles>
    <p:title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70429C-B809-481E-8627-ED505765788D}"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eople/39908901@N06"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commons.wikimedia.org/wiki/User:Floris213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eople/132846448@N05"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commons.wikimedia.org/wiki/User:Eplac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8229600" cy="4648200"/>
          </a:xfrm>
        </p:spPr>
        <p:txBody>
          <a:bodyPr>
            <a:normAutofit/>
          </a:bodyPr>
          <a:lstStyle/>
          <a:p>
            <a:pPr marL="0" indent="0" algn="ctr">
              <a:buNone/>
            </a:pPr>
            <a:r>
              <a:rPr lang="en-US" dirty="0">
                <a:latin typeface="Times New Roman" pitchFamily="18" charset="0"/>
                <a:cs typeface="Times New Roman" pitchFamily="18" charset="0"/>
              </a:rPr>
              <a:t>Fred S. Roberts</a:t>
            </a:r>
          </a:p>
          <a:p>
            <a:pPr marL="0" indent="0" algn="ctr">
              <a:buNone/>
            </a:pPr>
            <a:r>
              <a:rPr lang="en-US" sz="3000" i="1" dirty="0">
                <a:latin typeface="Times New Roman" pitchFamily="18" charset="0"/>
                <a:cs typeface="Times New Roman" pitchFamily="18" charset="0"/>
              </a:rPr>
              <a:t>CCICADA Center, Rutgers University</a:t>
            </a:r>
            <a:endParaRPr lang="en-US" sz="3000" dirty="0">
              <a:latin typeface="Times New Roman" pitchFamily="18" charset="0"/>
              <a:cs typeface="Times New Roman" pitchFamily="18" charset="0"/>
            </a:endParaRPr>
          </a:p>
          <a:p>
            <a:pPr marL="0" indent="0">
              <a:buNone/>
            </a:pPr>
            <a:endParaRPr lang="en-US" sz="2600" dirty="0">
              <a:latin typeface="Times New Roman" pitchFamily="18" charset="0"/>
              <a:cs typeface="Times New Roman" pitchFamily="18"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sp>
        <p:nvSpPr>
          <p:cNvPr id="8" name="Title 1"/>
          <p:cNvSpPr txBox="1">
            <a:spLocks/>
          </p:cNvSpPr>
          <p:nvPr/>
        </p:nvSpPr>
        <p:spPr>
          <a:xfrm>
            <a:off x="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sz="4000" dirty="0">
                <a:solidFill>
                  <a:schemeClr val="accent1">
                    <a:lumMod val="50000"/>
                  </a:schemeClr>
                </a:solidFill>
                <a:ea typeface="ＭＳ Ｐゴシック"/>
                <a:cs typeface="Arial" charset="0"/>
              </a:rPr>
              <a:t>Risk Assessment for Integrated Cyber and Physical Attacks on Critical Infrastructure</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a:t>
            </a:fld>
            <a:endParaRPr lang="en-US" sz="1600" dirty="0">
              <a:solidFill>
                <a:srgbClr val="FF0000"/>
              </a:solidFill>
              <a:latin typeface="Andalus"/>
              <a:ea typeface="Andalus"/>
              <a:cs typeface="Andalus"/>
            </a:endParaRPr>
          </a:p>
        </p:txBody>
      </p:sp>
      <p:pic>
        <p:nvPicPr>
          <p:cNvPr id="7" name="Picture 6" descr="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429000"/>
            <a:ext cx="2857500" cy="2857500"/>
          </a:xfrm>
          <a:prstGeom prst="rect">
            <a:avLst/>
          </a:prstGeom>
        </p:spPr>
      </p:pic>
      <p:sp>
        <p:nvSpPr>
          <p:cNvPr id="11" name="TextBox 10"/>
          <p:cNvSpPr txBox="1"/>
          <p:nvPr/>
        </p:nvSpPr>
        <p:spPr>
          <a:xfrm>
            <a:off x="1905000" y="6324600"/>
            <a:ext cx="4953000" cy="400110"/>
          </a:xfrm>
          <a:prstGeom prst="rect">
            <a:avLst/>
          </a:prstGeom>
          <a:noFill/>
        </p:spPr>
        <p:txBody>
          <a:bodyPr wrap="square" rtlCol="0">
            <a:spAutoFit/>
          </a:bodyPr>
          <a:lstStyle/>
          <a:p>
            <a:r>
              <a:rPr lang="en-US" sz="2000" dirty="0"/>
              <a:t>Source for all images: </a:t>
            </a:r>
            <a:r>
              <a:rPr lang="en-US" sz="2000" dirty="0" err="1"/>
              <a:t>wikimedia</a:t>
            </a:r>
            <a:r>
              <a:rPr lang="en-US" sz="2000" dirty="0"/>
              <a:t> commons</a:t>
            </a:r>
          </a:p>
        </p:txBody>
      </p:sp>
      <p:pic>
        <p:nvPicPr>
          <p:cNvPr id="12" name="Picture 11" descr="Fire Explosion Port d'Alac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05200"/>
            <a:ext cx="2997200" cy="2247900"/>
          </a:xfrm>
          <a:prstGeom prst="rect">
            <a:avLst/>
          </a:prstGeom>
        </p:spPr>
      </p:pic>
      <p:pic>
        <p:nvPicPr>
          <p:cNvPr id="14" name="Picture 13" descr="Locky_ransomware_source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733800"/>
            <a:ext cx="2658413" cy="1494028"/>
          </a:xfrm>
          <a:prstGeom prst="rect">
            <a:avLst/>
          </a:prstGeom>
        </p:spPr>
      </p:pic>
    </p:spTree>
    <p:extLst>
      <p:ext uri="{BB962C8B-B14F-4D97-AF65-F5344CB8AC3E}">
        <p14:creationId xmlns:p14="http://schemas.microsoft.com/office/powerpoint/2010/main" val="28664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382000" cy="6019800"/>
          </a:xfrm>
        </p:spPr>
        <p:txBody>
          <a:bodyPr>
            <a:normAutofit/>
          </a:bodyPr>
          <a:lstStyle/>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Monitoring from elsewhere also leads to a different integrated attack scenario: Start with a physical attack on the remote monitoring facility that allows the adversary to take over the facility and send malicious code to your vessel.</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b="1" i="1" dirty="0">
                <a:ea typeface="ＭＳ Ｐゴシック" pitchFamily="34" charset="-128"/>
              </a:rPr>
              <a:t>What about autonomous vessels</a:t>
            </a:r>
            <a:r>
              <a:rPr lang="en-US" sz="2800" dirty="0">
                <a:ea typeface="ＭＳ Ｐゴシック" pitchFamily="34" charset="-128"/>
              </a:rPr>
              <a:t>: Could you hack</a:t>
            </a:r>
          </a:p>
          <a:p>
            <a:pPr marL="0" inden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     into HQ computer and direct vessel to go to </a:t>
            </a:r>
          </a:p>
          <a:p>
            <a:pPr marL="0" inden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     place it could be boarded by attackers?</a:t>
            </a:r>
          </a:p>
          <a:p>
            <a:pPr marL="465138" indent="-465138">
              <a:defRPr/>
            </a:pPr>
            <a:r>
              <a:rPr lang="en-US" sz="2800" dirty="0">
                <a:latin typeface="Times New Roman" pitchFamily="18" charset="0"/>
                <a:cs typeface="Times New Roman" pitchFamily="18" charset="0"/>
              </a:rPr>
              <a:t>Could a hacker attack a vessel control system through a HQ computer and disable a sensor designed to identify increasing temperature, pressure, or hazardous gas? Leading to an explosion. </a:t>
            </a:r>
            <a:endParaRPr lang="en-US" sz="28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Monitoring Vessels from Elsewhere</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10</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58941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chemeClr val="accent1">
                    <a:lumMod val="50000"/>
                  </a:schemeClr>
                </a:solidFill>
                <a:ea typeface="ＭＳ Ｐゴシック" pitchFamily="34" charset="-128"/>
              </a:rPr>
              <a:t>Autonomous Vessels</a:t>
            </a:r>
            <a:endParaRPr lang="en-US" altLang="en-US" dirty="0">
              <a:solidFill>
                <a:schemeClr val="accent1">
                  <a:lumMod val="50000"/>
                </a:schemeClr>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Autonomous vessels are coming, soon.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Such vessels: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programmed to decide where to go.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tracked and monitored using diagnostics from HQ.</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put out a problem message if unable to solve a problem, resulting in HQ sending instructions on where to go for repair.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Do we trust the technological solutions so such vessels can go alone on the seas?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Could a hacker take over the HQ computer and instruct the vessel to go to a place where it could be boarded by attackers?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11</a:t>
            </a:fld>
            <a:endParaRPr lang="en-US" sz="1400" dirty="0">
              <a:solidFill>
                <a:srgbClr val="FF0000"/>
              </a:solidFill>
            </a:endParaRPr>
          </a:p>
        </p:txBody>
      </p:sp>
      <p:pic>
        <p:nvPicPr>
          <p:cNvPr id="7" name="Picture 6" descr="Rolls-Royce-autonomous-ship-concept_.jpg">
            <a:extLst>
              <a:ext uri="{FF2B5EF4-FFF2-40B4-BE49-F238E27FC236}">
                <a16:creationId xmlns:a16="http://schemas.microsoft.com/office/drawing/2014/main" id="{41753B31-EECF-4D4B-8F3A-D9A1DFC15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5386456"/>
            <a:ext cx="3905250" cy="1471543"/>
          </a:xfrm>
          <a:prstGeom prst="rect">
            <a:avLst/>
          </a:prstGeom>
        </p:spPr>
      </p:pic>
      <p:sp>
        <p:nvSpPr>
          <p:cNvPr id="8" name="TextBox 7">
            <a:extLst>
              <a:ext uri="{FF2B5EF4-FFF2-40B4-BE49-F238E27FC236}">
                <a16:creationId xmlns:a16="http://schemas.microsoft.com/office/drawing/2014/main" id="{D2C2AA4C-4C1D-8048-B76F-391F75355902}"/>
              </a:ext>
            </a:extLst>
          </p:cNvPr>
          <p:cNvSpPr txBox="1"/>
          <p:nvPr/>
        </p:nvSpPr>
        <p:spPr>
          <a:xfrm>
            <a:off x="907398" y="5667092"/>
            <a:ext cx="4274202" cy="707886"/>
          </a:xfrm>
          <a:prstGeom prst="rect">
            <a:avLst/>
          </a:prstGeom>
          <a:noFill/>
        </p:spPr>
        <p:txBody>
          <a:bodyPr wrap="none" rtlCol="0">
            <a:spAutoFit/>
          </a:bodyPr>
          <a:lstStyle/>
          <a:p>
            <a:r>
              <a:rPr lang="en-US" sz="2000" dirty="0"/>
              <a:t>Rolls Royce Autonomous Ship Concept</a:t>
            </a:r>
          </a:p>
          <a:p>
            <a:r>
              <a:rPr lang="en-US" sz="2000" dirty="0"/>
              <a:t>Credit: Rolls Royce, </a:t>
            </a:r>
            <a:r>
              <a:rPr lang="en-US" sz="2000" dirty="0" err="1"/>
              <a:t>iecetech.org</a:t>
            </a:r>
            <a:endParaRPr lang="en-US" sz="2000" dirty="0"/>
          </a:p>
        </p:txBody>
      </p:sp>
    </p:spTree>
    <p:extLst>
      <p:ext uri="{BB962C8B-B14F-4D97-AF65-F5344CB8AC3E}">
        <p14:creationId xmlns:p14="http://schemas.microsoft.com/office/powerpoint/2010/main" val="214441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5334000"/>
          </a:xfrm>
        </p:spPr>
        <p:txBody>
          <a:bodyPr>
            <a:normAutofit/>
          </a:bodyPr>
          <a:lstStyle/>
          <a:p>
            <a:r>
              <a:rPr lang="en-US" sz="2800" dirty="0">
                <a:latin typeface="Times New Roman" pitchFamily="18" charset="0"/>
                <a:cs typeface="Times New Roman" pitchFamily="18" charset="0"/>
              </a:rPr>
              <a:t>In general, disembarking at cruise ship terminals is generally not thought to be very risky. </a:t>
            </a:r>
          </a:p>
          <a:p>
            <a:pPr lvl="1"/>
            <a:r>
              <a:rPr lang="en-US" sz="2400" dirty="0">
                <a:latin typeface="Times New Roman" pitchFamily="18" charset="0"/>
                <a:cs typeface="Times New Roman" pitchFamily="18" charset="0"/>
              </a:rPr>
              <a:t>Passengers are released in groups to avoid standing in line at customs.</a:t>
            </a:r>
          </a:p>
          <a:p>
            <a:pPr lvl="1"/>
            <a:r>
              <a:rPr lang="en-US" sz="2400" dirty="0">
                <a:latin typeface="Times New Roman" pitchFamily="18" charset="0"/>
                <a:cs typeface="Times New Roman" pitchFamily="18" charset="0"/>
              </a:rPr>
              <a:t>There is good departing security.</a:t>
            </a:r>
          </a:p>
          <a:p>
            <a:pPr lvl="1"/>
            <a:r>
              <a:rPr lang="en-US" sz="2400" dirty="0">
                <a:latin typeface="Times New Roman" pitchFamily="18" charset="0"/>
                <a:cs typeface="Times New Roman" pitchFamily="18" charset="0"/>
              </a:rPr>
              <a:t>Terminal operators think you are                                                                       ok once you leave the dock. </a:t>
            </a:r>
          </a:p>
          <a:p>
            <a:pPr lvl="1"/>
            <a:r>
              <a:rPr lang="en-US" sz="2400" dirty="0">
                <a:latin typeface="Times New Roman" pitchFamily="18" charset="0"/>
                <a:cs typeface="Times New Roman" pitchFamily="18" charset="0"/>
              </a:rPr>
              <a:t>But what if a hacker could manipulate an alarm system to get them all to debark at the same time and attack them outside the gates?</a:t>
            </a:r>
          </a:p>
          <a:p>
            <a:pPr lvl="1"/>
            <a:r>
              <a:rPr lang="en-US" sz="2400" dirty="0">
                <a:latin typeface="Times New Roman" pitchFamily="18" charset="0"/>
                <a:cs typeface="Times New Roman" pitchFamily="18" charset="0"/>
              </a:rPr>
              <a:t>There is still an under-appreciation of debarking </a:t>
            </a:r>
          </a:p>
          <a:p>
            <a:pPr marL="457200" lvl="1" indent="0">
              <a:buNone/>
            </a:pPr>
            <a:r>
              <a:rPr lang="en-US" sz="2400" dirty="0">
                <a:latin typeface="Times New Roman" pitchFamily="18" charset="0"/>
                <a:cs typeface="Times New Roman" pitchFamily="18" charset="0"/>
              </a:rPr>
              <a:t>     vulnerabilities.</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Debarking a Cruise Ship</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12</a:t>
            </a:fld>
            <a:endParaRPr lang="en-US" sz="1600" dirty="0">
              <a:solidFill>
                <a:srgbClr val="FF0000"/>
              </a:solidFill>
              <a:latin typeface="Andalus"/>
              <a:ea typeface="Andalus"/>
              <a:cs typeface="Andalus"/>
            </a:endParaRPr>
          </a:p>
        </p:txBody>
      </p:sp>
      <p:pic>
        <p:nvPicPr>
          <p:cNvPr id="4" name="Picture 3" descr="AllureOfTheSeasCruiseShip.jpg">
            <a:extLst>
              <a:ext uri="{FF2B5EF4-FFF2-40B4-BE49-F238E27FC236}">
                <a16:creationId xmlns:a16="http://schemas.microsoft.com/office/drawing/2014/main" id="{8E035817-2947-66DB-09E7-D58F77774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737" y="2209800"/>
            <a:ext cx="3410063" cy="1549400"/>
          </a:xfrm>
          <a:prstGeom prst="rect">
            <a:avLst/>
          </a:prstGeom>
        </p:spPr>
      </p:pic>
      <p:sp>
        <p:nvSpPr>
          <p:cNvPr id="5" name="TextBox 4">
            <a:extLst>
              <a:ext uri="{FF2B5EF4-FFF2-40B4-BE49-F238E27FC236}">
                <a16:creationId xmlns:a16="http://schemas.microsoft.com/office/drawing/2014/main" id="{B76BBFE1-AF50-1D93-C21A-2A01E682B755}"/>
              </a:ext>
            </a:extLst>
          </p:cNvPr>
          <p:cNvSpPr txBox="1"/>
          <p:nvPr/>
        </p:nvSpPr>
        <p:spPr>
          <a:xfrm>
            <a:off x="3036964" y="6238845"/>
            <a:ext cx="3070071" cy="400110"/>
          </a:xfrm>
          <a:prstGeom prst="rect">
            <a:avLst/>
          </a:prstGeom>
          <a:noFill/>
        </p:spPr>
        <p:txBody>
          <a:bodyPr wrap="none" rtlCol="0">
            <a:spAutoFit/>
          </a:bodyPr>
          <a:lstStyle/>
          <a:p>
            <a:r>
              <a:rPr lang="en-US" sz="2000" dirty="0"/>
              <a:t>Credit: </a:t>
            </a:r>
            <a:r>
              <a:rPr lang="en-US" sz="2000" dirty="0" err="1"/>
              <a:t>royalcaribbean.com</a:t>
            </a:r>
            <a:r>
              <a:rPr lang="en-US" sz="2000" dirty="0"/>
              <a:t>/</a:t>
            </a:r>
          </a:p>
        </p:txBody>
      </p:sp>
    </p:spTree>
    <p:extLst>
      <p:ext uri="{BB962C8B-B14F-4D97-AF65-F5344CB8AC3E}">
        <p14:creationId xmlns:p14="http://schemas.microsoft.com/office/powerpoint/2010/main" val="10654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a:bodyPr>
          <a:lstStyle/>
          <a:p>
            <a:r>
              <a:rPr lang="en-US" sz="2800" dirty="0">
                <a:latin typeface="Times New Roman" pitchFamily="18" charset="0"/>
                <a:cs typeface="Times New Roman" pitchFamily="18" charset="0"/>
              </a:rPr>
              <a:t>Could a hacker manipulate a port alarm system (e.g., fire alarm) to get passengers to debark at the same time?</a:t>
            </a:r>
          </a:p>
          <a:p>
            <a:r>
              <a:rPr lang="en-US" sz="2800" dirty="0">
                <a:latin typeface="Times New Roman" pitchFamily="18" charset="0"/>
                <a:cs typeface="Times New Roman" pitchFamily="18" charset="0"/>
              </a:rPr>
              <a:t>That might depend upon whether the alarm system were online. </a:t>
            </a:r>
          </a:p>
          <a:p>
            <a:r>
              <a:rPr lang="en-US" sz="2800" dirty="0">
                <a:latin typeface="Times New Roman" pitchFamily="18" charset="0"/>
                <a:cs typeface="Times New Roman" pitchFamily="18" charset="0"/>
              </a:rPr>
              <a:t>Port fire alarm systems are not too sophisticated.</a:t>
            </a:r>
          </a:p>
          <a:p>
            <a:pPr lvl="1"/>
            <a:r>
              <a:rPr lang="en-US" sz="2400" dirty="0">
                <a:latin typeface="Times New Roman" pitchFamily="18" charset="0"/>
                <a:cs typeface="Times New Roman" pitchFamily="18" charset="0"/>
              </a:rPr>
              <a:t>They are designed to operate over a network and push a signal out to a monitoring agency. </a:t>
            </a:r>
          </a:p>
          <a:p>
            <a:pPr lvl="1"/>
            <a:r>
              <a:rPr lang="en-US" sz="2400" dirty="0">
                <a:latin typeface="Times New Roman" pitchFamily="18" charset="0"/>
                <a:cs typeface="Times New Roman" pitchFamily="18" charset="0"/>
              </a:rPr>
              <a:t>It might be a challenging hack to get into this system.</a:t>
            </a:r>
          </a:p>
          <a:p>
            <a:r>
              <a:rPr lang="en-US" sz="2800" dirty="0">
                <a:latin typeface="Times New Roman" pitchFamily="18" charset="0"/>
                <a:cs typeface="Times New Roman" pitchFamily="18" charset="0"/>
              </a:rPr>
              <a:t>Physically setting off the fire alarm might be more likely to succeed.</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Debarking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13</a:t>
            </a:fld>
            <a:endParaRPr lang="en-US" sz="1600" dirty="0">
              <a:solidFill>
                <a:srgbClr val="FF0000"/>
              </a:solidFill>
              <a:latin typeface="Andalus"/>
              <a:ea typeface="Andalus"/>
              <a:cs typeface="Andalus"/>
            </a:endParaRPr>
          </a:p>
        </p:txBody>
      </p:sp>
      <p:pic>
        <p:nvPicPr>
          <p:cNvPr id="6" name="Picture 5" descr="Cruise Ship Royal_Princess.jpg">
            <a:extLst>
              <a:ext uri="{FF2B5EF4-FFF2-40B4-BE49-F238E27FC236}">
                <a16:creationId xmlns:a16="http://schemas.microsoft.com/office/drawing/2014/main" id="{6404377C-DE11-B540-9BBA-09DF04E18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5181600"/>
            <a:ext cx="2438400" cy="1701594"/>
          </a:xfrm>
          <a:prstGeom prst="rect">
            <a:avLst/>
          </a:prstGeom>
        </p:spPr>
      </p:pic>
      <p:sp>
        <p:nvSpPr>
          <p:cNvPr id="7" name="TextBox 6">
            <a:extLst>
              <a:ext uri="{FF2B5EF4-FFF2-40B4-BE49-F238E27FC236}">
                <a16:creationId xmlns:a16="http://schemas.microsoft.com/office/drawing/2014/main" id="{6DF9D0E4-D741-8542-87DB-B0BE1895F60F}"/>
              </a:ext>
            </a:extLst>
          </p:cNvPr>
          <p:cNvSpPr txBox="1"/>
          <p:nvPr/>
        </p:nvSpPr>
        <p:spPr>
          <a:xfrm>
            <a:off x="2748531" y="5787479"/>
            <a:ext cx="3499869" cy="769441"/>
          </a:xfrm>
          <a:prstGeom prst="rect">
            <a:avLst/>
          </a:prstGeom>
          <a:noFill/>
        </p:spPr>
        <p:txBody>
          <a:bodyPr wrap="none" rtlCol="0">
            <a:spAutoFit/>
          </a:bodyPr>
          <a:lstStyle/>
          <a:p>
            <a:r>
              <a:rPr lang="en-US" sz="2000" dirty="0"/>
              <a:t>Credit: </a:t>
            </a:r>
            <a:r>
              <a:rPr lang="en-US" sz="2000" dirty="0" err="1"/>
              <a:t>commons.wikimedia.org</a:t>
            </a:r>
            <a:endParaRPr lang="en-US" sz="2000" dirty="0"/>
          </a:p>
          <a:p>
            <a:endParaRPr lang="en-US" dirty="0"/>
          </a:p>
        </p:txBody>
      </p:sp>
    </p:spTree>
    <p:extLst>
      <p:ext uri="{BB962C8B-B14F-4D97-AF65-F5344CB8AC3E}">
        <p14:creationId xmlns:p14="http://schemas.microsoft.com/office/powerpoint/2010/main" val="171802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10600" cy="5334000"/>
          </a:xfrm>
        </p:spPr>
        <p:txBody>
          <a:bodyPr>
            <a:normAutofit lnSpcReduction="10000"/>
          </a:bodyPr>
          <a:lstStyle/>
          <a:p>
            <a:r>
              <a:rPr lang="en-US" sz="2800" dirty="0"/>
              <a:t>Hacking into a cargo handling system is feasible.</a:t>
            </a:r>
          </a:p>
          <a:p>
            <a:r>
              <a:rPr lang="en-US" sz="2800" dirty="0"/>
              <a:t>Port of Antwerp is one of the world’s biggest.</a:t>
            </a:r>
          </a:p>
          <a:p>
            <a:r>
              <a:rPr lang="en-US" sz="2800" dirty="0"/>
              <a:t>2011-2013: Hackers infiltrated computers connected to the Port of Antwerp, located specific containers, made off with their smuggled drugs and deleted the records. </a:t>
            </a:r>
          </a:p>
          <a:p>
            <a:r>
              <a:rPr lang="en-US" sz="2800" dirty="0"/>
              <a:t>Attackers obtained remote access to the terminal systems; released containers to their own truckers without knowledge of the port or the shipping line. </a:t>
            </a:r>
          </a:p>
          <a:p>
            <a:r>
              <a:rPr lang="en-US" sz="2800" dirty="0"/>
              <a:t>Access to port systems was used to delete information as to the existence of the container </a:t>
            </a:r>
          </a:p>
          <a:p>
            <a:pPr marL="0" indent="0">
              <a:buNone/>
            </a:pPr>
            <a:r>
              <a:rPr lang="en-US" sz="2800" dirty="0"/>
              <a:t>    after the fact. </a:t>
            </a: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200" dirty="0">
                <a:latin typeface="Times New Roman" charset="0"/>
                <a:ea typeface="MS PGothic" charset="0"/>
                <a:cs typeface="MS PGothic" charset="0"/>
              </a:rPr>
              <a:t>Source: Reuters 4/23/14, </a:t>
            </a:r>
            <a:r>
              <a:rPr lang="en-US" sz="2200" dirty="0" err="1">
                <a:latin typeface="Times New Roman" charset="0"/>
                <a:ea typeface="MS PGothic" charset="0"/>
                <a:cs typeface="MS PGothic" charset="0"/>
              </a:rPr>
              <a:t>CyberKeel</a:t>
            </a: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Pirates and Cargo</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14</a:t>
            </a:fld>
            <a:endParaRPr lang="en-US" sz="1600" dirty="0">
              <a:solidFill>
                <a:srgbClr val="FF0000"/>
              </a:solidFill>
              <a:latin typeface="Andalus"/>
              <a:ea typeface="Andalus"/>
              <a:cs typeface="Andalus"/>
            </a:endParaRPr>
          </a:p>
        </p:txBody>
      </p:sp>
      <p:pic>
        <p:nvPicPr>
          <p:cNvPr id="2" name="Picture 1" descr="PortOfAntwer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648200"/>
            <a:ext cx="3135489" cy="2152033"/>
          </a:xfrm>
          <a:prstGeom prst="rect">
            <a:avLst/>
          </a:prstGeom>
        </p:spPr>
      </p:pic>
      <p:sp>
        <p:nvSpPr>
          <p:cNvPr id="4" name="TextBox 3"/>
          <p:cNvSpPr txBox="1"/>
          <p:nvPr/>
        </p:nvSpPr>
        <p:spPr>
          <a:xfrm>
            <a:off x="3131863" y="58674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41958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610600" cy="5715000"/>
          </a:xfrm>
        </p:spPr>
        <p:txBody>
          <a:bodyPr>
            <a:normAutofit fontScale="25000" lnSpcReduction="20000"/>
          </a:bodyPr>
          <a:lstStyle/>
          <a:p>
            <a:pPr>
              <a:lnSpc>
                <a:spcPct val="110000"/>
              </a:lnSpc>
            </a:pPr>
            <a:r>
              <a:rPr lang="en-US" sz="11200" dirty="0"/>
              <a:t>The hackers began by emailing malware to the port authorities and/or shipping companies.</a:t>
            </a:r>
          </a:p>
          <a:p>
            <a:pPr>
              <a:lnSpc>
                <a:spcPct val="110000"/>
              </a:lnSpc>
            </a:pPr>
            <a:r>
              <a:rPr lang="en-US" sz="11200" dirty="0">
                <a:latin typeface="Times New Roman" charset="0"/>
                <a:ea typeface="MS PGothic" charset="0"/>
                <a:cs typeface="MS PGothic" charset="0"/>
              </a:rPr>
              <a:t>After the infection was discovered and a firewall installed to prevent further infections, the criminals broke into the facility housing cargo-handling computers and fitted devices allowing wireless access to keystrokes and screen shots of computer screens.</a:t>
            </a:r>
          </a:p>
          <a:p>
            <a:pPr>
              <a:lnSpc>
                <a:spcPct val="110000"/>
              </a:lnSpc>
            </a:pPr>
            <a:r>
              <a:rPr lang="en-US" sz="11200" dirty="0">
                <a:latin typeface="Times New Roman" charset="0"/>
                <a:ea typeface="MS PGothic" charset="0"/>
                <a:cs typeface="MS PGothic" charset="0"/>
              </a:rPr>
              <a:t>The first part of this was a cyber attack preceding a physical attack (stealing cargo).</a:t>
            </a:r>
          </a:p>
          <a:p>
            <a:pPr>
              <a:lnSpc>
                <a:spcPct val="110000"/>
              </a:lnSpc>
            </a:pPr>
            <a:r>
              <a:rPr lang="en-US" sz="11200" dirty="0">
                <a:latin typeface="Times New Roman" charset="0"/>
                <a:ea typeface="MS PGothic" charset="0"/>
                <a:cs typeface="MS PGothic" charset="0"/>
              </a:rPr>
              <a:t>The second part was a physical attack (breaking in) preceding a cyber attack, which in turn preceded a physical attack (stealing cargo).</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8000" dirty="0">
                <a:latin typeface="Times New Roman" charset="0"/>
                <a:ea typeface="MS PGothic" charset="0"/>
                <a:cs typeface="MS PGothic" charset="0"/>
              </a:rPr>
              <a:t>Source: Bell 2013, </a:t>
            </a:r>
            <a:r>
              <a:rPr lang="en-US" sz="8000" dirty="0" err="1">
                <a:latin typeface="Times New Roman" charset="0"/>
                <a:ea typeface="MS PGothic" charset="0"/>
                <a:cs typeface="MS PGothic" charset="0"/>
              </a:rPr>
              <a:t>Mulrenan</a:t>
            </a:r>
            <a:r>
              <a:rPr lang="en-US" sz="8000" dirty="0">
                <a:latin typeface="Times New Roman" charset="0"/>
                <a:ea typeface="MS PGothic" charset="0"/>
                <a:cs typeface="MS PGothic" charset="0"/>
              </a:rPr>
              <a:t> 2014, Woodland Group</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Pirates and Cargo</a:t>
            </a:r>
          </a:p>
        </p:txBody>
      </p:sp>
      <p:sp>
        <p:nvSpPr>
          <p:cNvPr id="9" name="Slide Number Placeholder 8"/>
          <p:cNvSpPr txBox="1">
            <a:spLocks/>
          </p:cNvSpPr>
          <p:nvPr/>
        </p:nvSpPr>
        <p:spPr bwMode="auto">
          <a:xfrm>
            <a:off x="5257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25311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chemeClr val="accent1">
                    <a:lumMod val="50000"/>
                  </a:schemeClr>
                </a:solidFill>
                <a:ea typeface="ＭＳ Ｐゴシック" pitchFamily="34" charset="-128"/>
              </a:rPr>
              <a:t>Pirates and Cargo</a:t>
            </a:r>
            <a:endParaRPr lang="en-US" altLang="en-US" dirty="0">
              <a:solidFill>
                <a:schemeClr val="accent1">
                  <a:lumMod val="50000"/>
                </a:schemeClr>
              </a:solidFill>
              <a:ea typeface="ＭＳ Ｐゴシック" pitchFamily="34" charset="-128"/>
              <a:cs typeface="+mj-cs"/>
            </a:endParaRPr>
          </a:p>
        </p:txBody>
      </p:sp>
      <p:sp>
        <p:nvSpPr>
          <p:cNvPr id="17411" name="Rectangle 3"/>
          <p:cNvSpPr>
            <a:spLocks noGrp="1" noChangeArrowheads="1"/>
          </p:cNvSpPr>
          <p:nvPr>
            <p:ph type="body" idx="1"/>
          </p:nvPr>
        </p:nvSpPr>
        <p:spPr>
          <a:xfrm>
            <a:off x="457200" y="6858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Pirates have been reported to have hacked into a cargo management system and identified where on a vessel valuable cargo is located.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This enabled them to make a very fast and efficient raid on a vessel, going right to the container of interest.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Is this feasible?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One SME we spoke to felt that it was feasible to hack into the cargo system and identify containers of interest and their location, but wondered how this would help the pirates since it is only the topmost containers they could access.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16</a:t>
            </a:fld>
            <a:endParaRPr lang="en-US" sz="1400">
              <a:solidFill>
                <a:srgbClr val="FF0000"/>
              </a:solidFill>
            </a:endParaRPr>
          </a:p>
        </p:txBody>
      </p:sp>
      <p:pic>
        <p:nvPicPr>
          <p:cNvPr id="5" name="Picture 4" descr="SomaliPira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5010856"/>
            <a:ext cx="2667000" cy="1847144"/>
          </a:xfrm>
          <a:prstGeom prst="rect">
            <a:avLst/>
          </a:prstGeom>
        </p:spPr>
      </p:pic>
      <p:sp>
        <p:nvSpPr>
          <p:cNvPr id="6" name="TextBox 5"/>
          <p:cNvSpPr txBox="1"/>
          <p:nvPr/>
        </p:nvSpPr>
        <p:spPr>
          <a:xfrm>
            <a:off x="3657600" y="57150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423548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chemeClr val="accent1">
                    <a:lumMod val="50000"/>
                  </a:schemeClr>
                </a:solidFill>
                <a:ea typeface="ＭＳ Ｐゴシック" pitchFamily="34" charset="-128"/>
              </a:rPr>
              <a:t>Pirates and Cargo</a:t>
            </a:r>
            <a:endParaRPr lang="en-US" altLang="en-US" dirty="0">
              <a:solidFill>
                <a:schemeClr val="accent1">
                  <a:lumMod val="50000"/>
                </a:schemeClr>
              </a:solidFill>
              <a:ea typeface="ＭＳ Ｐゴシック" pitchFamily="34" charset="-128"/>
              <a:cs typeface="+mj-cs"/>
            </a:endParaRPr>
          </a:p>
        </p:txBody>
      </p:sp>
      <p:sp>
        <p:nvSpPr>
          <p:cNvPr id="17411" name="Rectangle 3"/>
          <p:cNvSpPr>
            <a:spLocks noGrp="1" noChangeArrowheads="1"/>
          </p:cNvSpPr>
          <p:nvPr>
            <p:ph type="body" idx="1"/>
          </p:nvPr>
        </p:nvSpPr>
        <p:spPr>
          <a:xfrm>
            <a:off x="457200" y="8382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Another SME pointed out that the USCG had gotten quite good at getting into containers upon boarding a ship.</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Still another SME pointed out that the adversary could influence the loading of containers so that those of interest were placed to be accessible.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685800" y="646238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17</a:t>
            </a:fld>
            <a:endParaRPr lang="en-US" sz="1400" dirty="0">
              <a:solidFill>
                <a:srgbClr val="FF0000"/>
              </a:solidFill>
            </a:endParaRPr>
          </a:p>
        </p:txBody>
      </p:sp>
      <p:pic>
        <p:nvPicPr>
          <p:cNvPr id="2" name="Picture 1" descr="container ship 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0"/>
            <a:ext cx="3594100" cy="2260600"/>
          </a:xfrm>
          <a:prstGeom prst="rect">
            <a:avLst/>
          </a:prstGeom>
        </p:spPr>
      </p:pic>
      <p:sp>
        <p:nvSpPr>
          <p:cNvPr id="6" name="TextBox 5"/>
          <p:cNvSpPr txBox="1"/>
          <p:nvPr/>
        </p:nvSpPr>
        <p:spPr>
          <a:xfrm>
            <a:off x="1143000" y="6426978"/>
            <a:ext cx="4888603" cy="400110"/>
          </a:xfrm>
          <a:prstGeom prst="rect">
            <a:avLst/>
          </a:prstGeom>
          <a:noFill/>
        </p:spPr>
        <p:txBody>
          <a:bodyPr wrap="none" rtlCol="0">
            <a:spAutoFit/>
          </a:bodyPr>
          <a:lstStyle/>
          <a:p>
            <a:r>
              <a:rPr lang="en-US" sz="2000" dirty="0"/>
              <a:t>Credit both images: </a:t>
            </a:r>
            <a:r>
              <a:rPr lang="en-US" sz="2000" dirty="0" err="1"/>
              <a:t>commons.wikimedia.org</a:t>
            </a:r>
            <a:endParaRPr lang="en-US" sz="2000" dirty="0"/>
          </a:p>
        </p:txBody>
      </p:sp>
      <p:pic>
        <p:nvPicPr>
          <p:cNvPr id="3" name="Picture 2" descr="pir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418114"/>
            <a:ext cx="2895600" cy="2068286"/>
          </a:xfrm>
          <a:prstGeom prst="rect">
            <a:avLst/>
          </a:prstGeom>
        </p:spPr>
      </p:pic>
    </p:spTree>
    <p:extLst>
      <p:ext uri="{BB962C8B-B14F-4D97-AF65-F5344CB8AC3E}">
        <p14:creationId xmlns:p14="http://schemas.microsoft.com/office/powerpoint/2010/main" val="79183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4B520-E23C-45EE-BDB1-F7713B9A51D2}"/>
              </a:ext>
            </a:extLst>
          </p:cNvPr>
          <p:cNvSpPr>
            <a:spLocks noGrp="1"/>
          </p:cNvSpPr>
          <p:nvPr>
            <p:ph type="title"/>
          </p:nvPr>
        </p:nvSpPr>
        <p:spPr>
          <a:xfrm>
            <a:off x="628653" y="228600"/>
            <a:ext cx="7886700" cy="502103"/>
          </a:xfrm>
        </p:spPr>
        <p:txBody>
          <a:bodyPr/>
          <a:lstStyle/>
          <a:p>
            <a:r>
              <a:rPr lang="en-US" dirty="0">
                <a:solidFill>
                  <a:schemeClr val="accent1">
                    <a:lumMod val="50000"/>
                  </a:schemeClr>
                </a:solidFill>
              </a:rPr>
              <a:t> Francis Scott Key Bridge</a:t>
            </a:r>
            <a:endParaRPr lang="en-US" sz="2700" dirty="0">
              <a:solidFill>
                <a:schemeClr val="accent1">
                  <a:lumMod val="50000"/>
                </a:schemeClr>
              </a:solidFill>
            </a:endParaRPr>
          </a:p>
        </p:txBody>
      </p:sp>
      <p:sp>
        <p:nvSpPr>
          <p:cNvPr id="3" name="Content Placeholder 2">
            <a:extLst>
              <a:ext uri="{FF2B5EF4-FFF2-40B4-BE49-F238E27FC236}">
                <a16:creationId xmlns:a16="http://schemas.microsoft.com/office/drawing/2014/main" id="{5AC13C8E-CD0A-4914-9974-188A6368B8F3}"/>
              </a:ext>
            </a:extLst>
          </p:cNvPr>
          <p:cNvSpPr>
            <a:spLocks noGrp="1"/>
          </p:cNvSpPr>
          <p:nvPr>
            <p:ph idx="1"/>
          </p:nvPr>
        </p:nvSpPr>
        <p:spPr>
          <a:xfrm>
            <a:off x="367806" y="838200"/>
            <a:ext cx="7886700" cy="3442996"/>
          </a:xfrm>
        </p:spPr>
        <p:txBody>
          <a:bodyPr/>
          <a:lstStyle/>
          <a:p>
            <a:r>
              <a:rPr lang="en-US" b="0" i="0" u="none" strike="noStrike" dirty="0">
                <a:solidFill>
                  <a:srgbClr val="000000"/>
                </a:solidFill>
                <a:effectLst/>
              </a:rPr>
              <a:t>So even if the container ship crashing into the bridge was not caused by a cyber attack, could it have been?</a:t>
            </a:r>
          </a:p>
          <a:p>
            <a:r>
              <a:rPr lang="en-US" dirty="0">
                <a:solidFill>
                  <a:srgbClr val="000000"/>
                </a:solidFill>
              </a:rPr>
              <a:t>And could the cyber attack have led to the physical attack/damage that resulted?</a:t>
            </a:r>
          </a:p>
          <a:p>
            <a:r>
              <a:rPr lang="en-US" dirty="0">
                <a:solidFill>
                  <a:srgbClr val="000000"/>
                </a:solidFill>
              </a:rPr>
              <a:t>A few weeks ago, we might have said “no”</a:t>
            </a: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74368DF2-86E2-4421-87A8-3535CDD6F2E4}"/>
              </a:ext>
            </a:extLst>
          </p:cNvPr>
          <p:cNvSpPr>
            <a:spLocks noGrp="1"/>
          </p:cNvSpPr>
          <p:nvPr>
            <p:ph type="sldNum" sz="quarter" idx="12"/>
          </p:nvPr>
        </p:nvSpPr>
        <p:spPr>
          <a:xfrm>
            <a:off x="10103216" y="6212542"/>
            <a:ext cx="1905000" cy="457200"/>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7F8B8DE-3C83-AB49-B191-ABAC5DDDDCFD}" type="slidenum">
              <a:rPr lang="en-US" altLang="en-US" smtClean="0"/>
              <a:pPr>
                <a:defRPr/>
              </a:pPr>
              <a:t>18</a:t>
            </a:fld>
            <a:endParaRPr lang="en-US" altLang="en-US"/>
          </a:p>
        </p:txBody>
      </p:sp>
      <p:pic>
        <p:nvPicPr>
          <p:cNvPr id="6" name="Picture 5" descr="A container ship in the water&#10;&#10;Description automatically generated">
            <a:extLst>
              <a:ext uri="{FF2B5EF4-FFF2-40B4-BE49-F238E27FC236}">
                <a16:creationId xmlns:a16="http://schemas.microsoft.com/office/drawing/2014/main" id="{BCE46C43-194B-A6FA-4BF6-6BDAB4CEF360}"/>
              </a:ext>
            </a:extLst>
          </p:cNvPr>
          <p:cNvPicPr>
            <a:picLocks noChangeAspect="1"/>
          </p:cNvPicPr>
          <p:nvPr/>
        </p:nvPicPr>
        <p:blipFill>
          <a:blip r:embed="rId2"/>
          <a:stretch>
            <a:fillRect/>
          </a:stretch>
        </p:blipFill>
        <p:spPr>
          <a:xfrm>
            <a:off x="1143000" y="4408901"/>
            <a:ext cx="2927846" cy="2234549"/>
          </a:xfrm>
          <a:prstGeom prst="rect">
            <a:avLst/>
          </a:prstGeom>
        </p:spPr>
      </p:pic>
      <p:sp>
        <p:nvSpPr>
          <p:cNvPr id="7" name="TextBox 6">
            <a:extLst>
              <a:ext uri="{FF2B5EF4-FFF2-40B4-BE49-F238E27FC236}">
                <a16:creationId xmlns:a16="http://schemas.microsoft.com/office/drawing/2014/main" id="{F700D2B0-6D1C-DC64-CFA1-9D42DE43CCB5}"/>
              </a:ext>
            </a:extLst>
          </p:cNvPr>
          <p:cNvSpPr txBox="1"/>
          <p:nvPr/>
        </p:nvSpPr>
        <p:spPr>
          <a:xfrm>
            <a:off x="4486278" y="4800600"/>
            <a:ext cx="1954381" cy="369332"/>
          </a:xfrm>
          <a:prstGeom prst="rect">
            <a:avLst/>
          </a:prstGeom>
          <a:noFill/>
        </p:spPr>
        <p:txBody>
          <a:bodyPr wrap="none" rtlCol="0">
            <a:spAutoFit/>
          </a:bodyPr>
          <a:lstStyle/>
          <a:p>
            <a:r>
              <a:rPr lang="en-US" sz="1800" dirty="0"/>
              <a:t>Credit: BNO News</a:t>
            </a:r>
          </a:p>
        </p:txBody>
      </p:sp>
    </p:spTree>
    <p:extLst>
      <p:ext uri="{BB962C8B-B14F-4D97-AF65-F5344CB8AC3E}">
        <p14:creationId xmlns:p14="http://schemas.microsoft.com/office/powerpoint/2010/main" val="195870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943600"/>
          </a:xfrm>
        </p:spPr>
        <p:txBody>
          <a:bodyPr>
            <a:normAutofit/>
          </a:bodyPr>
          <a:lstStyle/>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Sports Stadiums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55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188E-17A5-2CE4-7597-5C105BAE149C}"/>
              </a:ext>
            </a:extLst>
          </p:cNvPr>
          <p:cNvSpPr>
            <a:spLocks noGrp="1"/>
          </p:cNvSpPr>
          <p:nvPr>
            <p:ph type="title"/>
          </p:nvPr>
        </p:nvSpPr>
        <p:spPr>
          <a:xfrm>
            <a:off x="530819" y="152400"/>
            <a:ext cx="8057516" cy="612788"/>
          </a:xfrm>
        </p:spPr>
        <p:txBody>
          <a:bodyPr>
            <a:normAutofit fontScale="90000"/>
          </a:bodyPr>
          <a:lstStyle/>
          <a:p>
            <a:r>
              <a:rPr lang="en-US" dirty="0">
                <a:solidFill>
                  <a:schemeClr val="accent1">
                    <a:lumMod val="50000"/>
                  </a:schemeClr>
                </a:solidFill>
              </a:rPr>
              <a:t>Baltimore, March 26, 2024</a:t>
            </a:r>
          </a:p>
        </p:txBody>
      </p:sp>
      <p:sp>
        <p:nvSpPr>
          <p:cNvPr id="3" name="Content Placeholder 2">
            <a:extLst>
              <a:ext uri="{FF2B5EF4-FFF2-40B4-BE49-F238E27FC236}">
                <a16:creationId xmlns:a16="http://schemas.microsoft.com/office/drawing/2014/main" id="{841BE15D-29D2-E205-9A5F-E56D0F1CF1DE}"/>
              </a:ext>
            </a:extLst>
          </p:cNvPr>
          <p:cNvSpPr>
            <a:spLocks noGrp="1"/>
          </p:cNvSpPr>
          <p:nvPr>
            <p:ph idx="1"/>
          </p:nvPr>
        </p:nvSpPr>
        <p:spPr>
          <a:xfrm>
            <a:off x="406220" y="685800"/>
            <a:ext cx="8306713" cy="5334000"/>
          </a:xfrm>
        </p:spPr>
        <p:txBody>
          <a:bodyPr>
            <a:normAutofit/>
          </a:bodyPr>
          <a:lstStyle/>
          <a:p>
            <a:r>
              <a:rPr lang="en-US" sz="2800" b="0" i="0" u="none" strike="noStrike" dirty="0">
                <a:solidFill>
                  <a:srgbClr val="000000"/>
                </a:solidFill>
                <a:effectLst/>
              </a:rPr>
              <a:t>Container ship crashes into Baltimore’s Francis Scott Key Bridge</a:t>
            </a:r>
            <a:endParaRPr lang="en-US" sz="2800" dirty="0">
              <a:solidFill>
                <a:srgbClr val="000000"/>
              </a:solidFill>
            </a:endParaRPr>
          </a:p>
          <a:p>
            <a:r>
              <a:rPr lang="en-US" sz="2800" dirty="0">
                <a:solidFill>
                  <a:srgbClr val="000000"/>
                </a:solidFill>
              </a:rPr>
              <a:t>Br</a:t>
            </a:r>
            <a:r>
              <a:rPr lang="en-US" sz="2800" b="0" i="0" u="none" strike="noStrike" dirty="0">
                <a:solidFill>
                  <a:srgbClr val="000000"/>
                </a:solidFill>
                <a:effectLst/>
              </a:rPr>
              <a:t>idge collapses</a:t>
            </a:r>
          </a:p>
          <a:p>
            <a:r>
              <a:rPr lang="en-US" sz="2800" b="0" i="0" u="none" strike="noStrike" dirty="0">
                <a:solidFill>
                  <a:srgbClr val="000000"/>
                </a:solidFill>
                <a:effectLst/>
              </a:rPr>
              <a:t>Moments before crash, the vessel lost power</a:t>
            </a:r>
          </a:p>
          <a:p>
            <a:r>
              <a:rPr lang="en-US" sz="2800" b="0" i="0" u="none" strike="noStrike" dirty="0">
                <a:solidFill>
                  <a:srgbClr val="000000"/>
                </a:solidFill>
                <a:effectLst/>
              </a:rPr>
              <a:t>Was it due to a cyber attack?</a:t>
            </a:r>
          </a:p>
          <a:p>
            <a:pPr marL="0" indent="0">
              <a:buNone/>
            </a:pPr>
            <a:r>
              <a:rPr lang="en-US" sz="4400" dirty="0"/>
              <a:t>	</a:t>
            </a:r>
          </a:p>
          <a:p>
            <a:endParaRPr lang="en-US" dirty="0"/>
          </a:p>
        </p:txBody>
      </p:sp>
      <p:sp>
        <p:nvSpPr>
          <p:cNvPr id="4" name="Slide Number Placeholder 3">
            <a:extLst>
              <a:ext uri="{FF2B5EF4-FFF2-40B4-BE49-F238E27FC236}">
                <a16:creationId xmlns:a16="http://schemas.microsoft.com/office/drawing/2014/main" id="{3A910C79-946F-D06D-7EE0-E71BFF0A0D31}"/>
              </a:ext>
            </a:extLst>
          </p:cNvPr>
          <p:cNvSpPr>
            <a:spLocks noGrp="1"/>
          </p:cNvSpPr>
          <p:nvPr>
            <p:ph type="sldNum" sz="quarter" idx="12"/>
          </p:nvPr>
        </p:nvSpPr>
        <p:spPr>
          <a:xfrm>
            <a:off x="10103216" y="6212542"/>
            <a:ext cx="1905000" cy="457200"/>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7F8B8DE-3C83-AB49-B191-ABAC5DDDDCFD}" type="slidenum">
              <a:rPr lang="en-US" altLang="en-US" smtClean="0"/>
              <a:pPr>
                <a:defRPr/>
              </a:pPr>
              <a:t>2</a:t>
            </a:fld>
            <a:endParaRPr lang="en-US" altLang="en-US"/>
          </a:p>
        </p:txBody>
      </p:sp>
      <p:pic>
        <p:nvPicPr>
          <p:cNvPr id="6" name="Picture 5" descr="A ship in the water&#10;&#10;Description automatically generated">
            <a:extLst>
              <a:ext uri="{FF2B5EF4-FFF2-40B4-BE49-F238E27FC236}">
                <a16:creationId xmlns:a16="http://schemas.microsoft.com/office/drawing/2014/main" id="{0C9FA0D6-3106-0A34-3450-EEB0F7F96C80}"/>
              </a:ext>
            </a:extLst>
          </p:cNvPr>
          <p:cNvPicPr>
            <a:picLocks noChangeAspect="1"/>
          </p:cNvPicPr>
          <p:nvPr/>
        </p:nvPicPr>
        <p:blipFill>
          <a:blip r:embed="rId2"/>
          <a:stretch>
            <a:fillRect/>
          </a:stretch>
        </p:blipFill>
        <p:spPr>
          <a:xfrm>
            <a:off x="1399394" y="3200400"/>
            <a:ext cx="5034322" cy="3352800"/>
          </a:xfrm>
          <a:prstGeom prst="rect">
            <a:avLst/>
          </a:prstGeom>
          <a:ln>
            <a:solidFill>
              <a:schemeClr val="tx1"/>
            </a:solidFill>
          </a:ln>
        </p:spPr>
      </p:pic>
    </p:spTree>
    <p:extLst>
      <p:ext uri="{BB962C8B-B14F-4D97-AF65-F5344CB8AC3E}">
        <p14:creationId xmlns:p14="http://schemas.microsoft.com/office/powerpoint/2010/main" val="2285140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4648200"/>
            <a:ext cx="8229600" cy="4648200"/>
          </a:xfrm>
        </p:spPr>
        <p:txBody>
          <a:bodyPr>
            <a:normAutofit/>
          </a:bodyPr>
          <a:lstStyle/>
          <a:p>
            <a:pPr>
              <a:buFont typeface="Arial"/>
              <a:buChar char="•"/>
            </a:pPr>
            <a:r>
              <a:rPr lang="en-US" sz="2600" dirty="0">
                <a:latin typeface="Times New Roman" pitchFamily="18" charset="0"/>
                <a:cs typeface="Times New Roman" pitchFamily="18" charset="0"/>
              </a:rPr>
              <a:t>Was it terrorism?</a:t>
            </a:r>
          </a:p>
          <a:p>
            <a:pPr>
              <a:buFont typeface="Arial"/>
              <a:buChar char="•"/>
            </a:pPr>
            <a:r>
              <a:rPr lang="en-US" sz="2600" dirty="0">
                <a:latin typeface="Times New Roman" pitchFamily="18" charset="0"/>
                <a:cs typeface="Times New Roman" pitchFamily="18" charset="0"/>
              </a:rPr>
              <a:t>Was it cyber-terrorism?</a:t>
            </a:r>
          </a:p>
          <a:p>
            <a:pPr>
              <a:buFont typeface="Arial"/>
              <a:buChar char="•"/>
            </a:pPr>
            <a:r>
              <a:rPr lang="en-US" sz="2600" dirty="0">
                <a:latin typeface="Times New Roman" pitchFamily="18" charset="0"/>
                <a:cs typeface="Times New Roman" pitchFamily="18" charset="0"/>
              </a:rPr>
              <a:t>(Luckily just a relay device failing at Entergy New Orleans)</a:t>
            </a: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615518" y="5715000"/>
            <a:ext cx="1452282" cy="914400"/>
          </a:xfrm>
          <a:prstGeom prst="rect">
            <a:avLst/>
          </a:prstGeom>
          <a:noFill/>
          <a:ln w="9525">
            <a:noFill/>
            <a:miter lim="800000"/>
            <a:headEnd/>
            <a:tailEnd/>
          </a:ln>
        </p:spPr>
      </p:pic>
      <p:sp>
        <p:nvSpPr>
          <p:cNvPr id="8"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Super Bowl 47, New Orleans </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20</a:t>
            </a:fld>
            <a:endParaRPr lang="en-US" sz="1600" dirty="0">
              <a:solidFill>
                <a:srgbClr val="FF0000"/>
              </a:solidFill>
              <a:latin typeface="Andalus"/>
              <a:ea typeface="Andalus"/>
              <a:cs typeface="Andalus"/>
            </a:endParaRPr>
          </a:p>
        </p:txBody>
      </p:sp>
      <p:pic>
        <p:nvPicPr>
          <p:cNvPr id="5" name="Picture 4"/>
          <p:cNvPicPr>
            <a:picLocks noChangeAspect="1"/>
          </p:cNvPicPr>
          <p:nvPr/>
        </p:nvPicPr>
        <p:blipFill>
          <a:blip r:embed="rId3"/>
          <a:stretch>
            <a:fillRect/>
          </a:stretch>
        </p:blipFill>
        <p:spPr>
          <a:xfrm>
            <a:off x="685800" y="914400"/>
            <a:ext cx="6477000" cy="3581652"/>
          </a:xfrm>
          <a:prstGeom prst="rect">
            <a:avLst/>
          </a:prstGeom>
        </p:spPr>
      </p:pic>
      <p:sp>
        <p:nvSpPr>
          <p:cNvPr id="6" name="TextBox 5"/>
          <p:cNvSpPr txBox="1"/>
          <p:nvPr/>
        </p:nvSpPr>
        <p:spPr>
          <a:xfrm>
            <a:off x="304800" y="6396335"/>
            <a:ext cx="3019977" cy="400110"/>
          </a:xfrm>
          <a:prstGeom prst="rect">
            <a:avLst/>
          </a:prstGeom>
          <a:noFill/>
        </p:spPr>
        <p:txBody>
          <a:bodyPr wrap="none" rtlCol="0">
            <a:spAutoFit/>
          </a:bodyPr>
          <a:lstStyle/>
          <a:p>
            <a:r>
              <a:rPr lang="en-US" sz="2000" dirty="0"/>
              <a:t>Credit: </a:t>
            </a:r>
            <a:r>
              <a:rPr lang="en-US" sz="2000" dirty="0" err="1"/>
              <a:t>businessinsider.com</a:t>
            </a:r>
            <a:endParaRPr lang="en-US" sz="2000" dirty="0"/>
          </a:p>
        </p:txBody>
      </p:sp>
    </p:spTree>
    <p:extLst>
      <p:ext uri="{BB962C8B-B14F-4D97-AF65-F5344CB8AC3E}">
        <p14:creationId xmlns:p14="http://schemas.microsoft.com/office/powerpoint/2010/main" val="325765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143000"/>
            <a:ext cx="8229600" cy="5334000"/>
          </a:xfrm>
        </p:spPr>
        <p:txBody>
          <a:bodyPr>
            <a:normAutofit/>
          </a:bodyPr>
          <a:lstStyle/>
          <a:p>
            <a:r>
              <a:rPr lang="en-US" sz="2800" dirty="0">
                <a:latin typeface="Times New Roman" pitchFamily="18" charset="0"/>
                <a:cs typeface="Times New Roman" pitchFamily="18" charset="0"/>
              </a:rPr>
              <a:t>Terror attacks using vehicles on the rise</a:t>
            </a:r>
          </a:p>
          <a:p>
            <a:r>
              <a:rPr lang="en-US" sz="2800" dirty="0">
                <a:latin typeface="Times New Roman" pitchFamily="18" charset="0"/>
                <a:cs typeface="Times New Roman" pitchFamily="18" charset="0"/>
              </a:rPr>
              <a:t>What if bad actor could control a car remotely and use it in a crowded stadium roadway?</a:t>
            </a:r>
          </a:p>
          <a:p>
            <a:r>
              <a:rPr lang="en-US" sz="2800" dirty="0">
                <a:latin typeface="Times New Roman" pitchFamily="18" charset="0"/>
                <a:cs typeface="Times New Roman" pitchFamily="18" charset="0"/>
              </a:rPr>
              <a:t>There could be chaos and people hurt</a:t>
            </a:r>
          </a:p>
          <a:p>
            <a:r>
              <a:rPr lang="en-US" sz="2800" dirty="0">
                <a:latin typeface="Times New Roman" pitchFamily="18" charset="0"/>
                <a:cs typeface="Times New Roman" pitchFamily="18" charset="0"/>
              </a:rPr>
              <a:t>Things would be worse if the chaos caused all traffic to stop, making it ripe for a physical attack on the stranded vehicles and passengers</a:t>
            </a: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280"/>
              </a:lnSpc>
            </a:pPr>
            <a:r>
              <a:rPr lang="en-US" dirty="0">
                <a:solidFill>
                  <a:schemeClr val="accent1">
                    <a:lumMod val="50000"/>
                  </a:schemeClr>
                </a:solidFill>
                <a:ea typeface="ＭＳ Ｐゴシック"/>
                <a:cs typeface="Arial" charset="0"/>
              </a:rPr>
              <a:t>Traffic Control Scenario: Car Hacking at a Stadium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21</a:t>
            </a:fld>
            <a:endParaRPr lang="en-US" sz="1600" dirty="0">
              <a:solidFill>
                <a:srgbClr val="FF0000"/>
              </a:solidFill>
              <a:latin typeface="Andalus"/>
              <a:ea typeface="Andalus"/>
              <a:cs typeface="Andalus"/>
            </a:endParaRPr>
          </a:p>
        </p:txBody>
      </p:sp>
      <p:pic>
        <p:nvPicPr>
          <p:cNvPr id="4" name="Picture 6">
            <a:extLst>
              <a:ext uri="{FF2B5EF4-FFF2-40B4-BE49-F238E27FC236}">
                <a16:creationId xmlns:a16="http://schemas.microsoft.com/office/drawing/2014/main" id="{2EB41325-58A8-F267-63D3-8B4D930B0850}"/>
              </a:ext>
            </a:extLst>
          </p:cNvPr>
          <p:cNvPicPr>
            <a:picLocks noChangeAspect="1" noChangeArrowheads="1"/>
          </p:cNvPicPr>
          <p:nvPr/>
        </p:nvPicPr>
        <p:blipFill>
          <a:blip r:embed="rId2" cstate="print"/>
          <a:srcRect l="28046" t="10527" r="29646" b="50000"/>
          <a:stretch>
            <a:fillRect/>
          </a:stretch>
        </p:blipFill>
        <p:spPr bwMode="auto">
          <a:xfrm>
            <a:off x="33337" y="6104165"/>
            <a:ext cx="1210235" cy="762000"/>
          </a:xfrm>
          <a:prstGeom prst="rect">
            <a:avLst/>
          </a:prstGeom>
          <a:noFill/>
          <a:ln w="9525">
            <a:noFill/>
            <a:miter lim="800000"/>
            <a:headEnd/>
            <a:tailEnd/>
          </a:ln>
        </p:spPr>
      </p:pic>
      <p:sp>
        <p:nvSpPr>
          <p:cNvPr id="7" name="TextBox 6">
            <a:extLst>
              <a:ext uri="{FF2B5EF4-FFF2-40B4-BE49-F238E27FC236}">
                <a16:creationId xmlns:a16="http://schemas.microsoft.com/office/drawing/2014/main" id="{695120DE-87AD-D0D5-780E-EDB80B760218}"/>
              </a:ext>
            </a:extLst>
          </p:cNvPr>
          <p:cNvSpPr txBox="1"/>
          <p:nvPr/>
        </p:nvSpPr>
        <p:spPr>
          <a:xfrm>
            <a:off x="1776972" y="6412468"/>
            <a:ext cx="1903085" cy="369332"/>
          </a:xfrm>
          <a:prstGeom prst="rect">
            <a:avLst/>
          </a:prstGeom>
          <a:noFill/>
        </p:spPr>
        <p:txBody>
          <a:bodyPr wrap="none" rtlCol="0">
            <a:spAutoFit/>
          </a:bodyPr>
          <a:lstStyle/>
          <a:p>
            <a:r>
              <a:rPr lang="en-US" sz="1800" dirty="0"/>
              <a:t>Credit: </a:t>
            </a:r>
            <a:r>
              <a:rPr lang="en-US" sz="1800" dirty="0" err="1"/>
              <a:t>ctvnews.ca</a:t>
            </a:r>
            <a:endParaRPr lang="en-US" sz="1800" dirty="0"/>
          </a:p>
        </p:txBody>
      </p:sp>
      <p:pic>
        <p:nvPicPr>
          <p:cNvPr id="10" name="Picture 9">
            <a:extLst>
              <a:ext uri="{FF2B5EF4-FFF2-40B4-BE49-F238E27FC236}">
                <a16:creationId xmlns:a16="http://schemas.microsoft.com/office/drawing/2014/main" id="{D0B288ED-6232-3D39-79EC-50810C1E69BC}"/>
              </a:ext>
            </a:extLst>
          </p:cNvPr>
          <p:cNvPicPr>
            <a:picLocks noChangeAspect="1"/>
          </p:cNvPicPr>
          <p:nvPr/>
        </p:nvPicPr>
        <p:blipFill>
          <a:blip r:embed="rId3"/>
          <a:stretch>
            <a:fillRect/>
          </a:stretch>
        </p:blipFill>
        <p:spPr>
          <a:xfrm>
            <a:off x="1781798" y="4648200"/>
            <a:ext cx="3095001" cy="1744008"/>
          </a:xfrm>
          <a:prstGeom prst="rect">
            <a:avLst/>
          </a:prstGeom>
        </p:spPr>
      </p:pic>
    </p:spTree>
    <p:extLst>
      <p:ext uri="{BB962C8B-B14F-4D97-AF65-F5344CB8AC3E}">
        <p14:creationId xmlns:p14="http://schemas.microsoft.com/office/powerpoint/2010/main" val="19423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229600" cy="5334000"/>
          </a:xfrm>
        </p:spPr>
        <p:txBody>
          <a:bodyPr>
            <a:normAutofit lnSpcReduction="10000"/>
          </a:bodyPr>
          <a:lstStyle/>
          <a:p>
            <a:r>
              <a:rPr lang="en-US" dirty="0">
                <a:latin typeface="Times New Roman" pitchFamily="18" charset="0"/>
                <a:cs typeface="Times New Roman" pitchFamily="18" charset="0"/>
              </a:rPr>
              <a:t>2013: Miller (Twitter) and </a:t>
            </a:r>
            <a:r>
              <a:rPr lang="en-US" dirty="0" err="1">
                <a:latin typeface="Times New Roman" pitchFamily="18" charset="0"/>
                <a:cs typeface="Times New Roman" pitchFamily="18" charset="0"/>
              </a:rPr>
              <a:t>Valasek</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IOActive</a:t>
            </a:r>
            <a:r>
              <a:rPr lang="en-US" dirty="0">
                <a:latin typeface="Times New Roman" pitchFamily="18" charset="0"/>
                <a:cs typeface="Times New Roman" pitchFamily="18" charset="0"/>
              </a:rPr>
              <a:t>) demonstrated take control of Toyota </a:t>
            </a:r>
            <a:r>
              <a:rPr lang="en-US" dirty="0" err="1">
                <a:latin typeface="Times New Roman" pitchFamily="18" charset="0"/>
                <a:cs typeface="Times New Roman" pitchFamily="18" charset="0"/>
              </a:rPr>
              <a:t>Prius</a:t>
            </a:r>
            <a:r>
              <a:rPr lang="en-US" dirty="0">
                <a:latin typeface="Times New Roman" pitchFamily="18" charset="0"/>
                <a:cs typeface="Times New Roman" pitchFamily="18" charset="0"/>
              </a:rPr>
              <a:t> and Ford Escape from a laptop.</a:t>
            </a:r>
          </a:p>
          <a:p>
            <a:r>
              <a:rPr lang="en-US" dirty="0">
                <a:latin typeface="Times New Roman" pitchFamily="18" charset="0"/>
                <a:cs typeface="Times New Roman" pitchFamily="18" charset="0"/>
              </a:rPr>
              <a:t>They were able to remotely control:</a:t>
            </a:r>
          </a:p>
          <a:p>
            <a:pPr lvl="1"/>
            <a:r>
              <a:rPr lang="en-US" dirty="0">
                <a:latin typeface="Times New Roman" pitchFamily="18" charset="0"/>
                <a:cs typeface="Times New Roman" pitchFamily="18" charset="0"/>
              </a:rPr>
              <a:t>Smart steering</a:t>
            </a:r>
          </a:p>
          <a:p>
            <a:pPr lvl="1"/>
            <a:r>
              <a:rPr lang="en-US" dirty="0">
                <a:latin typeface="Times New Roman" pitchFamily="18" charset="0"/>
                <a:cs typeface="Times New Roman" pitchFamily="18" charset="0"/>
              </a:rPr>
              <a:t>Braking</a:t>
            </a:r>
          </a:p>
          <a:p>
            <a:pPr lvl="1"/>
            <a:r>
              <a:rPr lang="en-US" dirty="0">
                <a:latin typeface="Times New Roman" pitchFamily="18" charset="0"/>
                <a:cs typeface="Times New Roman" pitchFamily="18" charset="0"/>
              </a:rPr>
              <a:t>Displays</a:t>
            </a:r>
          </a:p>
          <a:p>
            <a:pPr lvl="1"/>
            <a:r>
              <a:rPr lang="en-US" dirty="0">
                <a:latin typeface="Times New Roman" pitchFamily="18" charset="0"/>
                <a:cs typeface="Times New Roman" pitchFamily="18" charset="0"/>
              </a:rPr>
              <a:t>Acceleration</a:t>
            </a:r>
          </a:p>
          <a:p>
            <a:pPr lvl="1"/>
            <a:r>
              <a:rPr lang="en-US" dirty="0">
                <a:latin typeface="Times New Roman" pitchFamily="18" charset="0"/>
                <a:cs typeface="Times New Roman" pitchFamily="18" charset="0"/>
              </a:rPr>
              <a:t>Engines</a:t>
            </a:r>
          </a:p>
          <a:p>
            <a:pPr lvl="1"/>
            <a:r>
              <a:rPr lang="en-US" dirty="0">
                <a:latin typeface="Times New Roman" pitchFamily="18" charset="0"/>
                <a:cs typeface="Times New Roman" pitchFamily="18" charset="0"/>
              </a:rPr>
              <a:t>Horns</a:t>
            </a:r>
          </a:p>
          <a:p>
            <a:pPr lvl="1"/>
            <a:r>
              <a:rPr lang="en-US" dirty="0">
                <a:latin typeface="Times New Roman" pitchFamily="18" charset="0"/>
                <a:cs typeface="Times New Roman" pitchFamily="18" charset="0"/>
              </a:rPr>
              <a:t>Lights</a:t>
            </a:r>
          </a:p>
          <a:p>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66123" y="5410200"/>
            <a:ext cx="2057400" cy="1295400"/>
          </a:xfrm>
          <a:prstGeom prst="rect">
            <a:avLst/>
          </a:prstGeom>
          <a:noFill/>
          <a:ln w="9525">
            <a:noFill/>
            <a:miter lim="800000"/>
            <a:headEnd/>
            <a:tailEnd/>
          </a:ln>
        </p:spPr>
      </p:pic>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280"/>
              </a:lnSpc>
            </a:pPr>
            <a:r>
              <a:rPr lang="en-US" dirty="0">
                <a:solidFill>
                  <a:schemeClr val="accent1">
                    <a:lumMod val="50000"/>
                  </a:schemeClr>
                </a:solidFill>
                <a:ea typeface="ＭＳ Ｐゴシック"/>
                <a:cs typeface="Arial" charset="0"/>
              </a:rPr>
              <a:t>Car Hacking in the Stadium Roadway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22</a:t>
            </a:fld>
            <a:endParaRPr lang="en-US" sz="1600" dirty="0">
              <a:solidFill>
                <a:srgbClr val="FF0000"/>
              </a:solidFill>
              <a:latin typeface="Andalus"/>
              <a:ea typeface="Andalus"/>
              <a:cs typeface="Andalus"/>
            </a:endParaRPr>
          </a:p>
        </p:txBody>
      </p:sp>
      <p:pic>
        <p:nvPicPr>
          <p:cNvPr id="2" name="Picture 1" descr="HackingToyotaPri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9" y="3505200"/>
            <a:ext cx="3567155" cy="2005584"/>
          </a:xfrm>
          <a:prstGeom prst="rect">
            <a:avLst/>
          </a:prstGeom>
        </p:spPr>
      </p:pic>
      <p:sp>
        <p:nvSpPr>
          <p:cNvPr id="5" name="TextBox 4"/>
          <p:cNvSpPr txBox="1"/>
          <p:nvPr/>
        </p:nvSpPr>
        <p:spPr>
          <a:xfrm>
            <a:off x="4495800" y="5791200"/>
            <a:ext cx="1991350" cy="461665"/>
          </a:xfrm>
          <a:prstGeom prst="rect">
            <a:avLst/>
          </a:prstGeom>
          <a:noFill/>
        </p:spPr>
        <p:txBody>
          <a:bodyPr wrap="none" rtlCol="0">
            <a:spAutoFit/>
          </a:bodyPr>
          <a:lstStyle/>
          <a:p>
            <a:r>
              <a:rPr lang="en-US" dirty="0"/>
              <a:t>Credit: </a:t>
            </a:r>
            <a:r>
              <a:rPr lang="en-US" dirty="0" err="1"/>
              <a:t>npr.org</a:t>
            </a:r>
            <a:endParaRPr lang="en-US" dirty="0"/>
          </a:p>
        </p:txBody>
      </p:sp>
    </p:spTree>
    <p:extLst>
      <p:ext uri="{BB962C8B-B14F-4D97-AF65-F5344CB8AC3E}">
        <p14:creationId xmlns:p14="http://schemas.microsoft.com/office/powerpoint/2010/main" val="133347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229600" cy="5334000"/>
          </a:xfrm>
        </p:spPr>
        <p:txBody>
          <a:bodyPr>
            <a:normAutofit/>
          </a:bodyPr>
          <a:lstStyle/>
          <a:p>
            <a:r>
              <a:rPr lang="en-US" dirty="0">
                <a:latin typeface="Times New Roman" pitchFamily="18" charset="0"/>
                <a:cs typeface="Times New Roman" pitchFamily="18" charset="0"/>
              </a:rPr>
              <a:t>Attack at </a:t>
            </a:r>
            <a:r>
              <a:rPr lang="en-US" dirty="0" err="1">
                <a:latin typeface="Times New Roman" pitchFamily="18" charset="0"/>
                <a:cs typeface="Times New Roman" pitchFamily="18" charset="0"/>
              </a:rPr>
              <a:t>Ariana</a:t>
            </a:r>
            <a:r>
              <a:rPr lang="en-US" dirty="0">
                <a:latin typeface="Times New Roman" pitchFamily="18" charset="0"/>
                <a:cs typeface="Times New Roman" pitchFamily="18" charset="0"/>
              </a:rPr>
              <a:t> Grande Concert in Manchester, UK </a:t>
            </a:r>
            <a:r>
              <a:rPr lang="mr-IN" dirty="0">
                <a:latin typeface="Times New Roman" pitchFamily="18" charset="0"/>
                <a:cs typeface="Times New Roman" pitchFamily="18" charset="0"/>
              </a:rPr>
              <a:t>–</a:t>
            </a:r>
            <a:r>
              <a:rPr lang="en-US" dirty="0">
                <a:latin typeface="Times New Roman" pitchFamily="18" charset="0"/>
                <a:cs typeface="Times New Roman" pitchFamily="18" charset="0"/>
              </a:rPr>
              <a:t> May 2017</a:t>
            </a:r>
          </a:p>
          <a:p>
            <a:r>
              <a:rPr lang="en-US" dirty="0">
                <a:latin typeface="Times New Roman" pitchFamily="18" charset="0"/>
                <a:cs typeface="Times New Roman" pitchFamily="18" charset="0"/>
              </a:rPr>
              <a:t>People attacked leaving the concert venue.</a:t>
            </a:r>
          </a:p>
          <a:p>
            <a:r>
              <a:rPr lang="en-US" dirty="0">
                <a:latin typeface="Times New Roman" pitchFamily="18" charset="0"/>
                <a:cs typeface="Times New Roman" pitchFamily="18" charset="0"/>
              </a:rPr>
              <a:t>Could a cyber attack on the message board directing people to leave be a prelude to a similar attack?</a:t>
            </a:r>
            <a:endParaRPr lang="en-US" dirty="0">
              <a:latin typeface="Arial" pitchFamily="34" charset="0"/>
              <a:cs typeface="Arial" pitchFamily="34" charset="0"/>
            </a:endParaRPr>
          </a:p>
          <a:p>
            <a:pPr marL="971550" lvl="1" indent="-457200">
              <a:buFont typeface="+mj-lt"/>
              <a:buAutoNum type="arabicPeriod"/>
            </a:pPr>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781800" y="5334000"/>
            <a:ext cx="2057400" cy="1295400"/>
          </a:xfrm>
          <a:prstGeom prst="rect">
            <a:avLst/>
          </a:prstGeom>
          <a:noFill/>
          <a:ln w="9525">
            <a:noFill/>
            <a:miter lim="800000"/>
            <a:headEnd/>
            <a:tailEnd/>
          </a:ln>
        </p:spPr>
      </p:pic>
      <p:sp>
        <p:nvSpPr>
          <p:cNvPr id="8"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664D"/>
                </a:solidFill>
                <a:ea typeface="ＭＳ Ｐゴシック"/>
                <a:cs typeface="Arial" charset="0"/>
              </a:rPr>
              <a:t>Hacking into the Jumbotron</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23</a:t>
            </a:fld>
            <a:endParaRPr lang="en-US" sz="1600" dirty="0">
              <a:solidFill>
                <a:srgbClr val="FF0000"/>
              </a:solidFill>
              <a:latin typeface="Andalus"/>
              <a:ea typeface="Andalus"/>
              <a:cs typeface="Andalus"/>
            </a:endParaRPr>
          </a:p>
        </p:txBody>
      </p:sp>
      <p:pic>
        <p:nvPicPr>
          <p:cNvPr id="2" name="Picture 1" descr="ArianaGrandeConcertAtt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4095474"/>
            <a:ext cx="4483100" cy="2533926"/>
          </a:xfrm>
          <a:prstGeom prst="rect">
            <a:avLst/>
          </a:prstGeom>
        </p:spPr>
      </p:pic>
    </p:spTree>
    <p:extLst>
      <p:ext uri="{BB962C8B-B14F-4D97-AF65-F5344CB8AC3E}">
        <p14:creationId xmlns:p14="http://schemas.microsoft.com/office/powerpoint/2010/main" val="25768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2819400" cy="5334000"/>
          </a:xfrm>
        </p:spPr>
        <p:txBody>
          <a:bodyPr>
            <a:normAutofit fontScale="92500" lnSpcReduction="10000"/>
          </a:bodyPr>
          <a:lstStyle/>
          <a:p>
            <a:r>
              <a:rPr lang="en-US" dirty="0">
                <a:latin typeface="Times New Roman" pitchFamily="18" charset="0"/>
                <a:cs typeface="Times New Roman" pitchFamily="18" charset="0"/>
              </a:rPr>
              <a:t>This was a real emergency and a real message.</a:t>
            </a:r>
          </a:p>
          <a:p>
            <a:r>
              <a:rPr lang="en-US" dirty="0">
                <a:latin typeface="Times New Roman" pitchFamily="18" charset="0"/>
                <a:cs typeface="Times New Roman" pitchFamily="18" charset="0"/>
              </a:rPr>
              <a:t>But imagine what chaos a hacker could cause with a fake emergency message.</a:t>
            </a:r>
          </a:p>
          <a:p>
            <a:pPr marL="514350" lvl="1" indent="0">
              <a:buNone/>
            </a:pPr>
            <a:endParaRPr lang="en-US" dirty="0">
              <a:latin typeface="Arial" pitchFamily="34" charset="0"/>
              <a:cs typeface="Arial" pitchFamily="34" charset="0"/>
            </a:endParaRPr>
          </a:p>
          <a:p>
            <a:pPr marL="971550" lvl="1" indent="-457200">
              <a:buFont typeface="+mj-lt"/>
              <a:buAutoNum type="arabicPeriod"/>
            </a:pPr>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781800" y="5334000"/>
            <a:ext cx="2057400" cy="1295400"/>
          </a:xfrm>
          <a:prstGeom prst="rect">
            <a:avLst/>
          </a:prstGeom>
          <a:noFill/>
          <a:ln w="9525">
            <a:noFill/>
            <a:miter lim="800000"/>
            <a:headEnd/>
            <a:tailEnd/>
          </a:ln>
        </p:spPr>
      </p:pic>
      <p:sp>
        <p:nvSpPr>
          <p:cNvPr id="8"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Example: Hacking into the Communications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24</a:t>
            </a:fld>
            <a:endParaRPr lang="en-US" sz="1600" dirty="0">
              <a:solidFill>
                <a:srgbClr val="FF0000"/>
              </a:solidFill>
              <a:latin typeface="Andalus"/>
              <a:ea typeface="Andalus"/>
              <a:cs typeface="Andalus"/>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429" y="1219200"/>
            <a:ext cx="6081606" cy="419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2642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229600" cy="5334000"/>
          </a:xfrm>
        </p:spPr>
        <p:txBody>
          <a:bodyPr>
            <a:normAutofit/>
          </a:bodyPr>
          <a:lstStyle/>
          <a:p>
            <a:r>
              <a:rPr lang="en-US" sz="2800" dirty="0">
                <a:effectLst/>
              </a:rPr>
              <a:t>Hacking into the Jumbotron seems feasible. </a:t>
            </a:r>
          </a:p>
          <a:p>
            <a:r>
              <a:rPr lang="en-US" sz="2800" dirty="0">
                <a:effectLst/>
              </a:rPr>
              <a:t>In a rail-related incident in 2021, hackers in Iran managed to get into the displays nationwide</a:t>
            </a:r>
          </a:p>
          <a:p>
            <a:r>
              <a:rPr lang="en-US" sz="2800" dirty="0"/>
              <a:t>They s</a:t>
            </a:r>
            <a:r>
              <a:rPr lang="en-US" sz="2800" dirty="0">
                <a:effectLst/>
              </a:rPr>
              <a:t>howed rail passengers false information</a:t>
            </a:r>
          </a:p>
          <a:p>
            <a:pPr marL="457200" lvl="1" indent="0">
              <a:buNone/>
            </a:pPr>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781800" y="5334000"/>
            <a:ext cx="2057400" cy="1295400"/>
          </a:xfrm>
          <a:prstGeom prst="rect">
            <a:avLst/>
          </a:prstGeom>
          <a:noFill/>
          <a:ln w="9525">
            <a:noFill/>
            <a:miter lim="800000"/>
            <a:headEnd/>
            <a:tailEnd/>
          </a:ln>
        </p:spPr>
      </p:pic>
      <p:sp>
        <p:nvSpPr>
          <p:cNvPr id="8"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664D"/>
                </a:solidFill>
                <a:ea typeface="ＭＳ Ｐゴシック"/>
                <a:cs typeface="Arial" charset="0"/>
              </a:rPr>
              <a:t>Hacking into the Jumbotron</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25</a:t>
            </a:fld>
            <a:endParaRPr lang="en-US" sz="1600" dirty="0">
              <a:solidFill>
                <a:srgbClr val="FF0000"/>
              </a:solidFill>
              <a:latin typeface="Andalus"/>
              <a:ea typeface="Andalus"/>
              <a:cs typeface="Andalus"/>
            </a:endParaRPr>
          </a:p>
        </p:txBody>
      </p:sp>
      <p:pic>
        <p:nvPicPr>
          <p:cNvPr id="6" name="Picture 5" descr="A close-up of a sign&#10;&#10;Description automatically generated">
            <a:extLst>
              <a:ext uri="{FF2B5EF4-FFF2-40B4-BE49-F238E27FC236}">
                <a16:creationId xmlns:a16="http://schemas.microsoft.com/office/drawing/2014/main" id="{8C9C8004-613D-D5EC-B027-26EF2CB03ACC}"/>
              </a:ext>
            </a:extLst>
          </p:cNvPr>
          <p:cNvPicPr>
            <a:picLocks noChangeAspect="1"/>
          </p:cNvPicPr>
          <p:nvPr/>
        </p:nvPicPr>
        <p:blipFill>
          <a:blip r:embed="rId3"/>
          <a:stretch>
            <a:fillRect/>
          </a:stretch>
        </p:blipFill>
        <p:spPr>
          <a:xfrm>
            <a:off x="774700" y="3111500"/>
            <a:ext cx="4372429" cy="3060700"/>
          </a:xfrm>
          <a:prstGeom prst="rect">
            <a:avLst/>
          </a:prstGeom>
        </p:spPr>
      </p:pic>
      <p:sp>
        <p:nvSpPr>
          <p:cNvPr id="7" name="TextBox 6">
            <a:extLst>
              <a:ext uri="{FF2B5EF4-FFF2-40B4-BE49-F238E27FC236}">
                <a16:creationId xmlns:a16="http://schemas.microsoft.com/office/drawing/2014/main" id="{E4C20D1B-9A52-8F0A-CA14-2A2CFAB867EE}"/>
              </a:ext>
            </a:extLst>
          </p:cNvPr>
          <p:cNvSpPr txBox="1"/>
          <p:nvPr/>
        </p:nvSpPr>
        <p:spPr>
          <a:xfrm>
            <a:off x="5334000" y="4038600"/>
            <a:ext cx="4190658" cy="369332"/>
          </a:xfrm>
          <a:prstGeom prst="rect">
            <a:avLst/>
          </a:prstGeom>
          <a:noFill/>
        </p:spPr>
        <p:txBody>
          <a:bodyPr wrap="square" rtlCol="0">
            <a:spAutoFit/>
          </a:bodyPr>
          <a:lstStyle/>
          <a:p>
            <a:r>
              <a:rPr lang="en-US" sz="1800" dirty="0"/>
              <a:t>Credit: Wikimedia commons</a:t>
            </a:r>
          </a:p>
        </p:txBody>
      </p:sp>
    </p:spTree>
    <p:extLst>
      <p:ext uri="{BB962C8B-B14F-4D97-AF65-F5344CB8AC3E}">
        <p14:creationId xmlns:p14="http://schemas.microsoft.com/office/powerpoint/2010/main" val="339715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943600"/>
          </a:xfrm>
        </p:spPr>
        <p:txBody>
          <a:bodyPr>
            <a:normAutofit/>
          </a:bodyPr>
          <a:lstStyle/>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Rail</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65317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5334000"/>
          </a:xfrm>
        </p:spPr>
        <p:txBody>
          <a:bodyPr>
            <a:normAutofit/>
          </a:bodyPr>
          <a:lstStyle/>
          <a:p>
            <a:r>
              <a:rPr lang="en-US" sz="2400" dirty="0">
                <a:effectLst/>
              </a:rPr>
              <a:t>In a rail scenario like the                                                                             Ariana Grande example in                                                             Manchester: </a:t>
            </a:r>
          </a:p>
          <a:p>
            <a:r>
              <a:rPr lang="en-US" sz="2400" dirty="0"/>
              <a:t>I</a:t>
            </a:r>
            <a:r>
              <a:rPr lang="en-US" sz="2400" dirty="0">
                <a:effectLst/>
              </a:rPr>
              <a:t>magine that hackers take                                                                                  control of the display system                                                                                 in a large rail terminal.</a:t>
            </a:r>
          </a:p>
          <a:p>
            <a:r>
              <a:rPr lang="en-US" sz="2400" dirty="0"/>
              <a:t>And send e</a:t>
            </a:r>
            <a:r>
              <a:rPr lang="en-US" sz="2400" dirty="0">
                <a:effectLst/>
              </a:rPr>
              <a:t>veryone to the                                                                                       same track with a message                                                                                that a train is about to leave early. </a:t>
            </a:r>
          </a:p>
          <a:p>
            <a:r>
              <a:rPr lang="en-US" sz="2400" dirty="0">
                <a:effectLst/>
              </a:rPr>
              <a:t>The stampedes alone could cause major physical damage, but if some bad actors were waiting with weapons or bombs, things could be much worse.</a:t>
            </a:r>
          </a:p>
          <a:p>
            <a:pPr marL="0" indent="0">
              <a:buNone/>
            </a:pPr>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Hacking into the Message Board</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27</a:t>
            </a:fld>
            <a:endParaRPr lang="en-US" sz="1600" dirty="0">
              <a:solidFill>
                <a:srgbClr val="FF0000"/>
              </a:solidFill>
              <a:latin typeface="Andalus"/>
              <a:ea typeface="Andalus"/>
              <a:cs typeface="Andalus"/>
            </a:endParaRPr>
          </a:p>
        </p:txBody>
      </p:sp>
      <p:pic>
        <p:nvPicPr>
          <p:cNvPr id="5" name="Picture 4" descr="People standing in front of a sign&#10;&#10;Description automatically generated">
            <a:extLst>
              <a:ext uri="{FF2B5EF4-FFF2-40B4-BE49-F238E27FC236}">
                <a16:creationId xmlns:a16="http://schemas.microsoft.com/office/drawing/2014/main" id="{BC290F33-99C4-660D-B1A0-D9F80715CB04}"/>
              </a:ext>
            </a:extLst>
          </p:cNvPr>
          <p:cNvPicPr>
            <a:picLocks noChangeAspect="1"/>
          </p:cNvPicPr>
          <p:nvPr/>
        </p:nvPicPr>
        <p:blipFill>
          <a:blip r:embed="rId2"/>
          <a:stretch>
            <a:fillRect/>
          </a:stretch>
        </p:blipFill>
        <p:spPr>
          <a:xfrm>
            <a:off x="4371436" y="838200"/>
            <a:ext cx="4658264" cy="3086100"/>
          </a:xfrm>
          <a:prstGeom prst="rect">
            <a:avLst/>
          </a:prstGeom>
        </p:spPr>
      </p:pic>
      <p:sp>
        <p:nvSpPr>
          <p:cNvPr id="6" name="TextBox 5">
            <a:extLst>
              <a:ext uri="{FF2B5EF4-FFF2-40B4-BE49-F238E27FC236}">
                <a16:creationId xmlns:a16="http://schemas.microsoft.com/office/drawing/2014/main" id="{22D719FE-7B34-FDB5-F741-96CBFCC8642E}"/>
              </a:ext>
            </a:extLst>
          </p:cNvPr>
          <p:cNvSpPr txBox="1"/>
          <p:nvPr/>
        </p:nvSpPr>
        <p:spPr>
          <a:xfrm>
            <a:off x="1905000" y="5623004"/>
            <a:ext cx="3581400" cy="738664"/>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Wikimedia commons, </a:t>
            </a:r>
            <a:r>
              <a:rPr lang="en-US" sz="1800" u="sng" dirty="0">
                <a:effectLst/>
                <a:latin typeface="Times New Roman" panose="02020603050405020304" pitchFamily="18" charset="0"/>
                <a:ea typeface="Calibri" panose="020F0502020204030204" pitchFamily="34" charset="0"/>
                <a:cs typeface="Times New Roman (Body CS)"/>
                <a:hlinkClick r:id="rId3">
                  <a:extLst>
                    <a:ext uri="{A12FA001-AC4F-418D-AE19-62706E023703}">
                      <ahyp:hlinkClr xmlns:ahyp="http://schemas.microsoft.com/office/drawing/2018/hyperlinkcolor" val="tx"/>
                    </a:ext>
                  </a:extLst>
                </a:hlinkClick>
              </a:rPr>
              <a:t>m01229</a:t>
            </a:r>
            <a:r>
              <a:rPr lang="en-US" sz="1800" dirty="0">
                <a:effectLst/>
                <a:latin typeface="Times New Roman" panose="02020603050405020304" pitchFamily="18" charset="0"/>
                <a:ea typeface="Calibri" panose="020F0502020204030204" pitchFamily="34" charset="0"/>
                <a:cs typeface="Times New Roman (Body CS)"/>
              </a:rPr>
              <a:t> from USA, no changes</a:t>
            </a:r>
            <a:r>
              <a:rPr lang="en-US" dirty="0">
                <a:effectLst/>
              </a:rPr>
              <a:t> </a:t>
            </a:r>
            <a:endParaRPr lang="en-US" dirty="0"/>
          </a:p>
        </p:txBody>
      </p:sp>
    </p:spTree>
    <p:extLst>
      <p:ext uri="{BB962C8B-B14F-4D97-AF65-F5344CB8AC3E}">
        <p14:creationId xmlns:p14="http://schemas.microsoft.com/office/powerpoint/2010/main" val="373889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5334000"/>
          </a:xfrm>
        </p:spPr>
        <p:txBody>
          <a:bodyPr>
            <a:normAutofit/>
          </a:bodyPr>
          <a:lstStyle/>
          <a:p>
            <a:pPr>
              <a:spcBef>
                <a:spcPts val="0"/>
              </a:spcBef>
              <a:spcAft>
                <a:spcPts val="600"/>
              </a:spcAft>
              <a:tabLst>
                <a:tab pos="457200" algn="l"/>
                <a:tab pos="914400" algn="l"/>
              </a:tabLst>
            </a:pPr>
            <a:r>
              <a:rPr lang="en-US" sz="2200" dirty="0">
                <a:solidFill>
                  <a:srgbClr val="000000"/>
                </a:solidFill>
                <a:effectLst/>
                <a:latin typeface="Times New Roman" panose="02020603050405020304" pitchFamily="18" charset="0"/>
                <a:ea typeface="Times New Roman" panose="02020603050405020304" pitchFamily="18" charset="0"/>
              </a:rPr>
              <a:t>Trains go through many tunnels, some very long (as under the Hudson River, heading to New York) </a:t>
            </a:r>
            <a:endParaRPr lang="en-US" sz="2200" dirty="0">
              <a:solidFill>
                <a:srgbClr val="000000"/>
              </a:solidFill>
              <a:latin typeface="Times New Roman" panose="02020603050405020304" pitchFamily="18" charset="0"/>
              <a:ea typeface="Times New Roman" panose="02020603050405020304" pitchFamily="18" charset="0"/>
            </a:endParaRPr>
          </a:p>
          <a:p>
            <a:pPr>
              <a:spcBef>
                <a:spcPts val="0"/>
              </a:spcBef>
              <a:spcAft>
                <a:spcPts val="600"/>
              </a:spcAft>
              <a:tabLst>
                <a:tab pos="457200" algn="l"/>
                <a:tab pos="914400" algn="l"/>
              </a:tabLst>
            </a:pPr>
            <a:r>
              <a:rPr lang="en-US" sz="2200" dirty="0">
                <a:solidFill>
                  <a:srgbClr val="000000"/>
                </a:solidFill>
                <a:effectLst/>
                <a:latin typeface="Times New Roman" panose="02020603050405020304" pitchFamily="18" charset="0"/>
                <a:ea typeface="Times New Roman" panose="02020603050405020304" pitchFamily="18" charset="0"/>
              </a:rPr>
              <a:t>Especially after storms, those tunnels require pumping and draining controlled by cyber-physical systems </a:t>
            </a:r>
            <a:endParaRPr lang="en-US" sz="2200" dirty="0">
              <a:solidFill>
                <a:srgbClr val="000000"/>
              </a:solidFill>
              <a:latin typeface="Times New Roman" panose="02020603050405020304" pitchFamily="18" charset="0"/>
              <a:ea typeface="Times New Roman" panose="02020603050405020304" pitchFamily="18" charset="0"/>
            </a:endParaRPr>
          </a:p>
          <a:p>
            <a:pPr>
              <a:spcBef>
                <a:spcPts val="0"/>
              </a:spcBef>
              <a:spcAft>
                <a:spcPts val="600"/>
              </a:spcAft>
              <a:tabLst>
                <a:tab pos="457200" algn="l"/>
                <a:tab pos="914400" algn="l"/>
              </a:tabLst>
            </a:pPr>
            <a:r>
              <a:rPr lang="en-US" sz="2200" dirty="0">
                <a:solidFill>
                  <a:srgbClr val="000000"/>
                </a:solidFill>
                <a:effectLst/>
                <a:latin typeface="Times New Roman" panose="02020603050405020304" pitchFamily="18" charset="0"/>
                <a:ea typeface="Times New Roman" panose="02020603050405020304" pitchFamily="18" charset="0"/>
              </a:rPr>
              <a:t>What if a bad actor used a cyber-attack to disable a pumping and draining system, but also ensured that status boards indicated that the tunnel was safe? </a:t>
            </a:r>
            <a:endParaRPr lang="en-US" sz="2200" dirty="0">
              <a:solidFill>
                <a:srgbClr val="000000"/>
              </a:solidFill>
              <a:latin typeface="Times New Roman" panose="02020603050405020304" pitchFamily="18" charset="0"/>
              <a:ea typeface="Times New Roman" panose="02020603050405020304" pitchFamily="18" charset="0"/>
            </a:endParaRPr>
          </a:p>
          <a:p>
            <a:pPr>
              <a:spcBef>
                <a:spcPts val="0"/>
              </a:spcBef>
              <a:spcAft>
                <a:spcPts val="600"/>
              </a:spcAft>
              <a:tabLst>
                <a:tab pos="457200" algn="l"/>
                <a:tab pos="914400" algn="l"/>
              </a:tabLst>
            </a:pPr>
            <a:r>
              <a:rPr lang="en-US" sz="2200" dirty="0">
                <a:solidFill>
                  <a:srgbClr val="000000"/>
                </a:solidFill>
                <a:effectLst/>
                <a:latin typeface="Times New Roman" panose="02020603050405020304" pitchFamily="18" charset="0"/>
                <a:ea typeface="Times New Roman" panose="02020603050405020304" pitchFamily="18" charset="0"/>
              </a:rPr>
              <a:t>This could lead to a train getting stuck or key systems being flooded, having the lights and AC go out, and leading to serious injury to passengers; and also setting </a:t>
            </a:r>
            <a:r>
              <a:rPr lang="en-US" sz="2200" dirty="0">
                <a:solidFill>
                  <a:srgbClr val="000000"/>
                </a:solidFill>
                <a:latin typeface="Times New Roman" panose="02020603050405020304" pitchFamily="18" charset="0"/>
                <a:ea typeface="Times New Roman" panose="02020603050405020304" pitchFamily="18" charset="0"/>
              </a:rPr>
              <a:t>up a stalled train to physical attack</a:t>
            </a:r>
            <a:endParaRPr lang="en-US" sz="2800" dirty="0">
              <a:solidFill>
                <a:srgbClr val="000000"/>
              </a:solidFill>
              <a:cs typeface="Arial" pitchFamily="34" charset="0"/>
            </a:endParaRPr>
          </a:p>
          <a:p>
            <a:pPr marL="457200" lvl="1" indent="0">
              <a:buNone/>
            </a:pPr>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114300" y="5920494"/>
            <a:ext cx="1562100" cy="983544"/>
          </a:xfrm>
          <a:prstGeom prst="rect">
            <a:avLst/>
          </a:prstGeom>
          <a:noFill/>
          <a:ln w="9525">
            <a:noFill/>
            <a:miter lim="800000"/>
            <a:headEnd/>
            <a:tailEnd/>
          </a:ln>
        </p:spPr>
      </p:pic>
      <p:sp>
        <p:nvSpPr>
          <p:cNvPr id="8"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Rail Tunnels</a:t>
            </a:r>
          </a:p>
        </p:txBody>
      </p:sp>
      <p:sp>
        <p:nvSpPr>
          <p:cNvPr id="9" name="Slide Number Placeholder 8"/>
          <p:cNvSpPr txBox="1">
            <a:spLocks/>
          </p:cNvSpPr>
          <p:nvPr/>
        </p:nvSpPr>
        <p:spPr bwMode="auto">
          <a:xfrm>
            <a:off x="16764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28</a:t>
            </a:fld>
            <a:endParaRPr lang="en-US" sz="1600" dirty="0">
              <a:solidFill>
                <a:srgbClr val="FF0000"/>
              </a:solidFill>
              <a:latin typeface="Andalus"/>
              <a:ea typeface="Andalus"/>
              <a:cs typeface="Andalus"/>
            </a:endParaRPr>
          </a:p>
        </p:txBody>
      </p:sp>
      <p:pic>
        <p:nvPicPr>
          <p:cNvPr id="5" name="Picture 4" descr="A train going through a tunnel&#10;&#10;Description automatically generated with medium confidence">
            <a:extLst>
              <a:ext uri="{FF2B5EF4-FFF2-40B4-BE49-F238E27FC236}">
                <a16:creationId xmlns:a16="http://schemas.microsoft.com/office/drawing/2014/main" id="{AE53C135-D01E-419C-21A2-D4304A5DFD37}"/>
              </a:ext>
            </a:extLst>
          </p:cNvPr>
          <p:cNvPicPr>
            <a:picLocks noChangeAspect="1"/>
          </p:cNvPicPr>
          <p:nvPr/>
        </p:nvPicPr>
        <p:blipFill>
          <a:blip r:embed="rId3"/>
          <a:stretch>
            <a:fillRect/>
          </a:stretch>
        </p:blipFill>
        <p:spPr>
          <a:xfrm>
            <a:off x="2121069" y="4374317"/>
            <a:ext cx="6870531" cy="2087602"/>
          </a:xfrm>
          <a:prstGeom prst="rect">
            <a:avLst/>
          </a:prstGeom>
        </p:spPr>
      </p:pic>
      <p:sp>
        <p:nvSpPr>
          <p:cNvPr id="6" name="TextBox 5">
            <a:extLst>
              <a:ext uri="{FF2B5EF4-FFF2-40B4-BE49-F238E27FC236}">
                <a16:creationId xmlns:a16="http://schemas.microsoft.com/office/drawing/2014/main" id="{1C319F9A-B2EE-9409-7EA8-00BCD4312173}"/>
              </a:ext>
            </a:extLst>
          </p:cNvPr>
          <p:cNvSpPr txBox="1"/>
          <p:nvPr/>
        </p:nvSpPr>
        <p:spPr>
          <a:xfrm>
            <a:off x="357187" y="4700261"/>
            <a:ext cx="1576137" cy="369332"/>
          </a:xfrm>
          <a:prstGeom prst="rect">
            <a:avLst/>
          </a:prstGeom>
          <a:noFill/>
        </p:spPr>
        <p:txBody>
          <a:bodyPr wrap="none" rtlCol="0">
            <a:spAutoFit/>
          </a:bodyPr>
          <a:lstStyle/>
          <a:p>
            <a:r>
              <a:rPr lang="en-US" sz="1800" dirty="0"/>
              <a:t>Credit: Amtrak</a:t>
            </a:r>
          </a:p>
        </p:txBody>
      </p:sp>
    </p:spTree>
    <p:extLst>
      <p:ext uri="{BB962C8B-B14F-4D97-AF65-F5344CB8AC3E}">
        <p14:creationId xmlns:p14="http://schemas.microsoft.com/office/powerpoint/2010/main" val="41996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534400" cy="5334000"/>
          </a:xfrm>
        </p:spPr>
        <p:txBody>
          <a:bodyPr>
            <a:normAutofit/>
          </a:bodyPr>
          <a:lstStyle/>
          <a:p>
            <a:pPr>
              <a:spcBef>
                <a:spcPts val="0"/>
              </a:spcBef>
              <a:spcAft>
                <a:spcPts val="600"/>
              </a:spcAft>
              <a:tabLst>
                <a:tab pos="457200" algn="l"/>
                <a:tab pos="914400" algn="l"/>
              </a:tabLst>
            </a:pPr>
            <a:r>
              <a:rPr lang="en-US" sz="2200" dirty="0">
                <a:solidFill>
                  <a:srgbClr val="000000"/>
                </a:solidFill>
                <a:effectLst/>
                <a:ea typeface="Times New Roman" panose="02020603050405020304" pitchFamily="18" charset="0"/>
              </a:rPr>
              <a:t>Could a bad actor take control of a signaling                                                                          or switching system for a railroad and direct                                                                                    two trains to go on the same track toward                                                                                    each other, leading to a head-on collision as                                                       occurred recently in Greece?</a:t>
            </a:r>
          </a:p>
          <a:p>
            <a:pPr>
              <a:spcBef>
                <a:spcPts val="0"/>
              </a:spcBef>
              <a:spcAft>
                <a:spcPts val="600"/>
              </a:spcAft>
              <a:tabLst>
                <a:tab pos="457200" algn="l"/>
                <a:tab pos="914400" algn="l"/>
              </a:tabLst>
            </a:pPr>
            <a:r>
              <a:rPr lang="en-US" sz="2200" dirty="0">
                <a:solidFill>
                  <a:srgbClr val="000000"/>
                </a:solidFill>
                <a:effectLst/>
                <a:ea typeface="Times New Roman" panose="02020603050405020304" pitchFamily="18" charset="0"/>
              </a:rPr>
              <a:t>In 2022, hackers in Belarus took control of                                                                          routing and switching devices to stop trains;                                                            they also threatened to take down signaling                                                and emergency control systems  </a:t>
            </a:r>
          </a:p>
          <a:p>
            <a:pPr>
              <a:spcBef>
                <a:spcPts val="0"/>
              </a:spcBef>
              <a:spcAft>
                <a:spcPts val="600"/>
              </a:spcAft>
              <a:tabLst>
                <a:tab pos="457200" algn="l"/>
                <a:tab pos="914400" algn="l"/>
              </a:tabLst>
            </a:pPr>
            <a:r>
              <a:rPr lang="en-US" sz="2200" dirty="0">
                <a:solidFill>
                  <a:srgbClr val="2A3140"/>
                </a:solidFill>
                <a:effectLst/>
                <a:ea typeface="Times New Roman" panose="02020603050405020304" pitchFamily="18" charset="0"/>
              </a:rPr>
              <a:t>This problem could be further exacerbated                                                                  if the trains were carrying hazardous materials</a:t>
            </a:r>
          </a:p>
          <a:p>
            <a:pPr>
              <a:spcBef>
                <a:spcPts val="0"/>
              </a:spcBef>
              <a:spcAft>
                <a:spcPts val="600"/>
              </a:spcAft>
              <a:tabLst>
                <a:tab pos="457200" algn="l"/>
                <a:tab pos="914400" algn="l"/>
              </a:tabLst>
            </a:pPr>
            <a:endParaRPr lang="en-US" sz="600" i="1" dirty="0">
              <a:solidFill>
                <a:srgbClr val="FF0000"/>
              </a:solidFill>
              <a:ea typeface="Times New Roman" panose="02020603050405020304" pitchFamily="18" charset="0"/>
            </a:endParaRPr>
          </a:p>
          <a:p>
            <a:pPr marL="571500" indent="-457200"/>
            <a:endParaRPr lang="en-US" sz="2400" dirty="0">
              <a:solidFill>
                <a:srgbClr val="000000"/>
              </a:solidFill>
              <a:cs typeface="Arial" pitchFamily="34" charset="0"/>
            </a:endParaRPr>
          </a:p>
          <a:p>
            <a:pPr marL="571500" indent="-457200"/>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736541" y="5990630"/>
            <a:ext cx="1331259" cy="838200"/>
          </a:xfrm>
          <a:prstGeom prst="rect">
            <a:avLst/>
          </a:prstGeom>
          <a:noFill/>
          <a:ln w="9525">
            <a:noFill/>
            <a:miter lim="800000"/>
            <a:headEnd/>
            <a:tailEnd/>
          </a:ln>
        </p:spPr>
      </p:pic>
      <p:sp>
        <p:nvSpPr>
          <p:cNvPr id="8" name="Title 1"/>
          <p:cNvSpPr txBox="1">
            <a:spLocks/>
          </p:cNvSpPr>
          <p:nvPr/>
        </p:nvSpPr>
        <p:spPr>
          <a:xfrm>
            <a:off x="0" y="2286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Vulnerability of Rail Signaling and Switching Systems</a:t>
            </a:r>
          </a:p>
        </p:txBody>
      </p:sp>
      <p:sp>
        <p:nvSpPr>
          <p:cNvPr id="9" name="Slide Number Placeholder 8"/>
          <p:cNvSpPr txBox="1">
            <a:spLocks/>
          </p:cNvSpPr>
          <p:nvPr/>
        </p:nvSpPr>
        <p:spPr bwMode="auto">
          <a:xfrm>
            <a:off x="6062780" y="634940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29</a:t>
            </a:fld>
            <a:endParaRPr lang="en-US" sz="1600" dirty="0">
              <a:solidFill>
                <a:srgbClr val="FF0000"/>
              </a:solidFill>
              <a:latin typeface="Andalus"/>
              <a:ea typeface="Andalus"/>
              <a:cs typeface="Andalus"/>
            </a:endParaRPr>
          </a:p>
        </p:txBody>
      </p:sp>
      <p:pic>
        <p:nvPicPr>
          <p:cNvPr id="5" name="Picture 4" descr="A couple of trains on the railway tracks&#10;&#10;Description automatically generated with medium confidence">
            <a:extLst>
              <a:ext uri="{FF2B5EF4-FFF2-40B4-BE49-F238E27FC236}">
                <a16:creationId xmlns:a16="http://schemas.microsoft.com/office/drawing/2014/main" id="{CBDE7C15-28D7-F7D5-3FC1-09E415011291}"/>
              </a:ext>
            </a:extLst>
          </p:cNvPr>
          <p:cNvPicPr>
            <a:picLocks noChangeAspect="1"/>
          </p:cNvPicPr>
          <p:nvPr/>
        </p:nvPicPr>
        <p:blipFill>
          <a:blip r:embed="rId3"/>
          <a:stretch>
            <a:fillRect/>
          </a:stretch>
        </p:blipFill>
        <p:spPr>
          <a:xfrm>
            <a:off x="5903259" y="1327447"/>
            <a:ext cx="3164541" cy="2111014"/>
          </a:xfrm>
          <a:prstGeom prst="rect">
            <a:avLst/>
          </a:prstGeom>
        </p:spPr>
      </p:pic>
      <p:sp>
        <p:nvSpPr>
          <p:cNvPr id="7" name="TextBox 6">
            <a:extLst>
              <a:ext uri="{FF2B5EF4-FFF2-40B4-BE49-F238E27FC236}">
                <a16:creationId xmlns:a16="http://schemas.microsoft.com/office/drawing/2014/main" id="{DBF2E7B3-F5D1-6CA4-67AB-718A838F75D3}"/>
              </a:ext>
            </a:extLst>
          </p:cNvPr>
          <p:cNvSpPr txBox="1"/>
          <p:nvPr/>
        </p:nvSpPr>
        <p:spPr>
          <a:xfrm>
            <a:off x="5905812" y="4419600"/>
            <a:ext cx="3923988" cy="584775"/>
          </a:xfrm>
          <a:prstGeom prst="rect">
            <a:avLst/>
          </a:prstGeom>
          <a:noFill/>
        </p:spPr>
        <p:txBody>
          <a:bodyPr wrap="square">
            <a:spAutoFit/>
          </a:bodyPr>
          <a:lstStyle/>
          <a:p>
            <a:r>
              <a:rPr lang="en-US" sz="1600" dirty="0">
                <a:effectLst/>
                <a:latin typeface="Times New Roman" panose="02020603050405020304" pitchFamily="18" charset="0"/>
                <a:ea typeface="Calibri" panose="020F0502020204030204" pitchFamily="34" charset="0"/>
                <a:cs typeface="Times New Roman (Body CS)"/>
              </a:rPr>
              <a:t>Credit: Wikimedia commons </a:t>
            </a:r>
            <a:r>
              <a:rPr lang="en-US" sz="1600" u="sng" dirty="0">
                <a:effectLst/>
                <a:latin typeface="Times New Roman" panose="02020603050405020304" pitchFamily="18" charset="0"/>
                <a:ea typeface="Calibri" panose="020F0502020204030204" pitchFamily="34" charset="0"/>
                <a:cs typeface="Times New Roman (Body CS)"/>
                <a:hlinkClick r:id="rId4" tooltip="User:Floris2132">
                  <a:extLst>
                    <a:ext uri="{A12FA001-AC4F-418D-AE19-62706E023703}">
                      <ahyp:hlinkClr xmlns:ahyp="http://schemas.microsoft.com/office/drawing/2018/hyperlinkcolor" val="tx"/>
                    </a:ext>
                  </a:extLst>
                </a:hlinkClick>
              </a:rPr>
              <a:t>Floris Looijesteijn</a:t>
            </a:r>
            <a:r>
              <a:rPr lang="en-US" sz="1600" dirty="0">
                <a:effectLst/>
              </a:rPr>
              <a:t> </a:t>
            </a:r>
            <a:r>
              <a:rPr lang="en-US" sz="1600" dirty="0"/>
              <a:t>no changes</a:t>
            </a:r>
          </a:p>
        </p:txBody>
      </p:sp>
      <p:sp>
        <p:nvSpPr>
          <p:cNvPr id="11" name="TextBox 10">
            <a:extLst>
              <a:ext uri="{FF2B5EF4-FFF2-40B4-BE49-F238E27FC236}">
                <a16:creationId xmlns:a16="http://schemas.microsoft.com/office/drawing/2014/main" id="{44E52C7E-55A9-AD07-EB6B-BE61BA989364}"/>
              </a:ext>
            </a:extLst>
          </p:cNvPr>
          <p:cNvSpPr txBox="1"/>
          <p:nvPr/>
        </p:nvSpPr>
        <p:spPr>
          <a:xfrm>
            <a:off x="5882642" y="3505200"/>
            <a:ext cx="3261358" cy="923330"/>
          </a:xfrm>
          <a:prstGeom prst="rect">
            <a:avLst/>
          </a:prstGeom>
          <a:noFill/>
        </p:spPr>
        <p:txBody>
          <a:bodyPr wrap="square" rtlCol="0">
            <a:spAutoFit/>
          </a:bodyPr>
          <a:lstStyle/>
          <a:p>
            <a:r>
              <a:rPr lang="en-US" sz="1800" dirty="0"/>
              <a:t>Image: Two trains collided at </a:t>
            </a:r>
            <a:r>
              <a:rPr lang="en-US" sz="1800" dirty="0" err="1"/>
              <a:t>Westerpark</a:t>
            </a:r>
            <a:r>
              <a:rPr lang="en-US" sz="1800" dirty="0"/>
              <a:t>, Amsterdam on April 21, 2012</a:t>
            </a:r>
          </a:p>
        </p:txBody>
      </p:sp>
    </p:spTree>
    <p:extLst>
      <p:ext uri="{BB962C8B-B14F-4D97-AF65-F5344CB8AC3E}">
        <p14:creationId xmlns:p14="http://schemas.microsoft.com/office/powerpoint/2010/main" val="39119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0"/>
          </a:xfrm>
        </p:spPr>
        <p:txBody>
          <a:bodyPr>
            <a:normAutofit fontScale="92500" lnSpcReduction="10000"/>
          </a:bodyPr>
          <a:lstStyle/>
          <a:p>
            <a:r>
              <a:rPr lang="en-US" sz="2800" dirty="0">
                <a:latin typeface="Times New Roman" pitchFamily="18" charset="0"/>
                <a:cs typeface="Times New Roman" pitchFamily="18" charset="0"/>
              </a:rPr>
              <a:t>A great deal of discussion about physical security in the maritime transportation system (MTS). </a:t>
            </a:r>
          </a:p>
          <a:p>
            <a:pPr lvl="1"/>
            <a:r>
              <a:rPr lang="en-US" sz="2400" dirty="0">
                <a:latin typeface="Times New Roman" pitchFamily="18" charset="0"/>
                <a:cs typeface="Times New Roman" pitchFamily="18" charset="0"/>
              </a:rPr>
              <a:t>Leads to standards, regulations, etc.</a:t>
            </a:r>
          </a:p>
          <a:p>
            <a:r>
              <a:rPr lang="en-US" sz="2800" dirty="0">
                <a:latin typeface="Times New Roman" pitchFamily="18" charset="0"/>
                <a:cs typeface="Times New Roman" pitchFamily="18" charset="0"/>
              </a:rPr>
              <a:t>Increasing interest in cyber security in the MTS.</a:t>
            </a:r>
          </a:p>
          <a:p>
            <a:pPr lvl="1"/>
            <a:r>
              <a:rPr lang="en-US" sz="2400" dirty="0">
                <a:latin typeface="Times New Roman" pitchFamily="18" charset="0"/>
                <a:cs typeface="Times New Roman" pitchFamily="18" charset="0"/>
              </a:rPr>
              <a:t>Leading to discussion of best practices.</a:t>
            </a:r>
          </a:p>
          <a:p>
            <a:r>
              <a:rPr lang="en-US" sz="2800" b="1" i="1" dirty="0">
                <a:latin typeface="Times New Roman" pitchFamily="18" charset="0"/>
                <a:cs typeface="Times New Roman" pitchFamily="18" charset="0"/>
              </a:rPr>
              <a:t>But more sophisticated attacks will be multi-modal. </a:t>
            </a:r>
          </a:p>
          <a:p>
            <a:r>
              <a:rPr lang="en-US" sz="2800" dirty="0">
                <a:latin typeface="Times New Roman" pitchFamily="18" charset="0"/>
                <a:cs typeface="Times New Roman" pitchFamily="18" charset="0"/>
              </a:rPr>
              <a:t>Could lead to more harm.</a:t>
            </a:r>
          </a:p>
          <a:p>
            <a:r>
              <a:rPr lang="en-US" sz="2800" dirty="0">
                <a:latin typeface="Times New Roman" pitchFamily="18" charset="0"/>
                <a:cs typeface="Times New Roman" pitchFamily="18" charset="0"/>
              </a:rPr>
              <a:t>Simple example: hacking into security cameras at a port increases vulnerability to a physical intrusion. </a:t>
            </a:r>
          </a:p>
          <a:p>
            <a:r>
              <a:rPr lang="en-US" sz="2800" dirty="0">
                <a:latin typeface="Times New Roman" pitchFamily="18" charset="0"/>
                <a:cs typeface="Times New Roman" pitchFamily="18" charset="0"/>
              </a:rPr>
              <a:t>Special case: cyber attack as precursor to physical attack, or vice versa. </a:t>
            </a:r>
          </a:p>
          <a:p>
            <a:r>
              <a:rPr lang="en-US" sz="2800" dirty="0">
                <a:latin typeface="Times New Roman" pitchFamily="18" charset="0"/>
                <a:cs typeface="Times New Roman" pitchFamily="18" charset="0"/>
              </a:rPr>
              <a:t>Precursor attack is not the end in itself; intended to increase impact of following attack.</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Integrated Cyber and Physical Attacks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0593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943600"/>
          </a:xfrm>
        </p:spPr>
        <p:txBody>
          <a:bodyPr>
            <a:normAutofit/>
          </a:bodyPr>
          <a:lstStyle/>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Power Systems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30</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5459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229600" cy="5334000"/>
          </a:xfrm>
        </p:spPr>
        <p:txBody>
          <a:bodyPr>
            <a:normAutofit/>
          </a:bodyPr>
          <a:lstStyle/>
          <a:p>
            <a:r>
              <a:rPr lang="en-US" sz="2400" dirty="0">
                <a:effectLst/>
              </a:rPr>
              <a:t>In 2015 Russian hackers were able to                                                                   gain access to the control systems of                                                             three power distribution companies in                                                                    Ukraine</a:t>
            </a:r>
          </a:p>
          <a:p>
            <a:r>
              <a:rPr lang="en-US" sz="2400" dirty="0"/>
              <a:t>C</a:t>
            </a:r>
            <a:r>
              <a:rPr lang="en-US" sz="2400" dirty="0">
                <a:effectLst/>
              </a:rPr>
              <a:t>aused a blackout that left over 230,000                                                            people without power for several hours</a:t>
            </a:r>
          </a:p>
          <a:p>
            <a:r>
              <a:rPr lang="en-US" sz="2400" dirty="0">
                <a:effectLst/>
              </a:rPr>
              <a:t>Then used the chaos to carry out physical attacks on the power grid infrastructure</a:t>
            </a:r>
          </a:p>
          <a:p>
            <a:r>
              <a:rPr lang="en-US" sz="2400" dirty="0"/>
              <a:t>These i</a:t>
            </a:r>
            <a:r>
              <a:rPr lang="en-US" sz="2400" dirty="0">
                <a:effectLst/>
              </a:rPr>
              <a:t>ncluded cutting power lines and using explosives to damage power stations</a:t>
            </a:r>
          </a:p>
          <a:p>
            <a:pPr marL="0" indent="0">
              <a:buNone/>
            </a:pPr>
            <a:endParaRPr lang="en-US" sz="2400" dirty="0">
              <a:effectLst/>
              <a:highlight>
                <a:srgbClr val="FFFF00"/>
              </a:highlight>
            </a:endParaRP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Deliberate Blackouts Lead to Power System Explosions</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31</a:t>
            </a:fld>
            <a:endParaRPr lang="en-US" sz="1600" dirty="0">
              <a:solidFill>
                <a:srgbClr val="FF0000"/>
              </a:solidFill>
              <a:latin typeface="Andalus"/>
              <a:ea typeface="Andalus"/>
              <a:cs typeface="Andalus"/>
            </a:endParaRPr>
          </a:p>
        </p:txBody>
      </p:sp>
      <p:pic>
        <p:nvPicPr>
          <p:cNvPr id="4" name="Picture 3" descr="A city skyline at night&#10;&#10;Description automatically generated">
            <a:extLst>
              <a:ext uri="{FF2B5EF4-FFF2-40B4-BE49-F238E27FC236}">
                <a16:creationId xmlns:a16="http://schemas.microsoft.com/office/drawing/2014/main" id="{316C5AA1-DF9B-8FC6-1C2A-1711DC35ACC1}"/>
              </a:ext>
            </a:extLst>
          </p:cNvPr>
          <p:cNvPicPr>
            <a:picLocks noChangeAspect="1"/>
          </p:cNvPicPr>
          <p:nvPr/>
        </p:nvPicPr>
        <p:blipFill>
          <a:blip r:embed="rId2"/>
          <a:stretch>
            <a:fillRect/>
          </a:stretch>
        </p:blipFill>
        <p:spPr>
          <a:xfrm>
            <a:off x="5790339" y="1371600"/>
            <a:ext cx="3429861" cy="2277994"/>
          </a:xfrm>
          <a:prstGeom prst="rect">
            <a:avLst/>
          </a:prstGeom>
        </p:spPr>
      </p:pic>
      <p:sp>
        <p:nvSpPr>
          <p:cNvPr id="5" name="TextBox 4">
            <a:extLst>
              <a:ext uri="{FF2B5EF4-FFF2-40B4-BE49-F238E27FC236}">
                <a16:creationId xmlns:a16="http://schemas.microsoft.com/office/drawing/2014/main" id="{37C40A93-08D9-87A2-AE4D-C446597D5925}"/>
              </a:ext>
            </a:extLst>
          </p:cNvPr>
          <p:cNvSpPr txBox="1"/>
          <p:nvPr/>
        </p:nvSpPr>
        <p:spPr>
          <a:xfrm>
            <a:off x="457200" y="6148427"/>
            <a:ext cx="3275256" cy="369332"/>
          </a:xfrm>
          <a:prstGeom prst="rect">
            <a:avLst/>
          </a:prstGeom>
          <a:noFill/>
        </p:spPr>
        <p:txBody>
          <a:bodyPr wrap="none" rtlCol="0">
            <a:spAutoFit/>
          </a:bodyPr>
          <a:lstStyle/>
          <a:p>
            <a:r>
              <a:rPr lang="en-US" sz="1800" dirty="0"/>
              <a:t>Credit: </a:t>
            </a:r>
            <a:r>
              <a:rPr lang="en-US" sz="1800" dirty="0">
                <a:effectLst/>
                <a:latin typeface="Times New Roman" panose="02020603050405020304" pitchFamily="18" charset="0"/>
                <a:ea typeface="Calibri" panose="020F0502020204030204" pitchFamily="34" charset="0"/>
                <a:cs typeface="Times New Roman (Body CS)"/>
              </a:rPr>
              <a:t>Flickr/ </a:t>
            </a:r>
            <a:r>
              <a:rPr lang="en-US" sz="1800" u="sng" dirty="0">
                <a:effectLst/>
                <a:latin typeface="Times New Roman" panose="02020603050405020304" pitchFamily="18" charset="0"/>
                <a:ea typeface="Calibri" panose="020F0502020204030204" pitchFamily="34" charset="0"/>
                <a:cs typeface="Times New Roman (Body CS)"/>
                <a:hlinkClick r:id="rId3">
                  <a:extLst>
                    <a:ext uri="{A12FA001-AC4F-418D-AE19-62706E023703}">
                      <ahyp:hlinkClr xmlns:ahyp="http://schemas.microsoft.com/office/drawing/2018/hyperlinkcolor" val="tx"/>
                    </a:ext>
                  </a:extLst>
                </a:hlinkClick>
              </a:rPr>
              <a:t>Bundesheer Fotos</a:t>
            </a:r>
            <a:r>
              <a:rPr lang="en-US" sz="1800" dirty="0">
                <a:effectLst/>
              </a:rPr>
              <a:t> </a:t>
            </a:r>
            <a:endParaRPr lang="en-US" sz="1800" dirty="0"/>
          </a:p>
        </p:txBody>
      </p:sp>
    </p:spTree>
    <p:extLst>
      <p:ext uri="{BB962C8B-B14F-4D97-AF65-F5344CB8AC3E}">
        <p14:creationId xmlns:p14="http://schemas.microsoft.com/office/powerpoint/2010/main" val="347066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229600" cy="5334000"/>
          </a:xfrm>
        </p:spPr>
        <p:txBody>
          <a:bodyPr>
            <a:normAutofit/>
          </a:bodyPr>
          <a:lstStyle/>
          <a:p>
            <a:r>
              <a:rPr lang="en-US" sz="2400" dirty="0">
                <a:effectLst/>
              </a:rPr>
              <a:t>The December 2022 physical attack on the                                            power grid in North Carolina left thousands                                         without power for many days.</a:t>
            </a:r>
          </a:p>
          <a:p>
            <a:r>
              <a:rPr lang="en-US" sz="2400" dirty="0">
                <a:effectLst/>
              </a:rPr>
              <a:t>Had that attack occurred in conjunction with a                                                                 cyber attack, the outage would have likely                                               been longer and more widespread.</a:t>
            </a:r>
          </a:p>
          <a:p>
            <a:r>
              <a:rPr lang="en-US" sz="2400" dirty="0">
                <a:effectLst/>
              </a:rPr>
              <a:t>Some smaller power stations, known as                                              “</a:t>
            </a:r>
            <a:r>
              <a:rPr lang="en-US" sz="2400" dirty="0" err="1">
                <a:effectLst/>
              </a:rPr>
              <a:t>peakers</a:t>
            </a:r>
            <a:r>
              <a:rPr lang="en-US" sz="2400" dirty="0">
                <a:effectLst/>
              </a:rPr>
              <a:t>,” are primarily used only when                                                   demand is very high and the grid is already                                              stressed. </a:t>
            </a:r>
          </a:p>
          <a:p>
            <a:r>
              <a:rPr lang="en-US" sz="2400" dirty="0">
                <a:effectLst/>
              </a:rPr>
              <a:t>Hackers could monitor routine communications among power generators to determine when extra power was needed                                       and then conduct a physical, cyber, or integrated                                      attack when the system was most vulnerable.</a:t>
            </a:r>
          </a:p>
          <a:p>
            <a:pPr marL="0" indent="0">
              <a:buNone/>
            </a:pPr>
            <a:endParaRPr lang="en-US" sz="2400" dirty="0">
              <a:effectLst/>
              <a:highlight>
                <a:srgbClr val="FFFF00"/>
              </a:highlight>
            </a:endParaRP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Deliberate Blackouts Lead to Power System Explosions</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32</a:t>
            </a:fld>
            <a:endParaRPr lang="en-US" sz="1600" dirty="0">
              <a:solidFill>
                <a:srgbClr val="FF0000"/>
              </a:solidFill>
              <a:latin typeface="Andalus"/>
              <a:ea typeface="Andalus"/>
              <a:cs typeface="Andalus"/>
            </a:endParaRPr>
          </a:p>
        </p:txBody>
      </p:sp>
      <p:pic>
        <p:nvPicPr>
          <p:cNvPr id="4" name="Picture 3" descr="A close-up of a electrical substation&#10;&#10;Description automatically generated">
            <a:extLst>
              <a:ext uri="{FF2B5EF4-FFF2-40B4-BE49-F238E27FC236}">
                <a16:creationId xmlns:a16="http://schemas.microsoft.com/office/drawing/2014/main" id="{2087833B-6BBB-A692-F7DD-E0924D52C3DD}"/>
              </a:ext>
            </a:extLst>
          </p:cNvPr>
          <p:cNvPicPr>
            <a:picLocks noChangeAspect="1"/>
          </p:cNvPicPr>
          <p:nvPr/>
        </p:nvPicPr>
        <p:blipFill>
          <a:blip r:embed="rId2"/>
          <a:stretch>
            <a:fillRect/>
          </a:stretch>
        </p:blipFill>
        <p:spPr>
          <a:xfrm>
            <a:off x="6375739" y="1311275"/>
            <a:ext cx="2768261" cy="3581400"/>
          </a:xfrm>
          <a:prstGeom prst="rect">
            <a:avLst/>
          </a:prstGeom>
        </p:spPr>
      </p:pic>
      <p:sp>
        <p:nvSpPr>
          <p:cNvPr id="5" name="TextBox 4">
            <a:extLst>
              <a:ext uri="{FF2B5EF4-FFF2-40B4-BE49-F238E27FC236}">
                <a16:creationId xmlns:a16="http://schemas.microsoft.com/office/drawing/2014/main" id="{2C1E494D-9F15-DE0E-91D9-C27B67A25555}"/>
              </a:ext>
            </a:extLst>
          </p:cNvPr>
          <p:cNvSpPr txBox="1"/>
          <p:nvPr/>
        </p:nvSpPr>
        <p:spPr>
          <a:xfrm>
            <a:off x="6440824" y="4191000"/>
            <a:ext cx="2703176" cy="615553"/>
          </a:xfrm>
          <a:prstGeom prst="rect">
            <a:avLst/>
          </a:prstGeom>
          <a:noFill/>
        </p:spPr>
        <p:txBody>
          <a:bodyPr wrap="none" rtlCol="0">
            <a:spAutoFit/>
          </a:bodyPr>
          <a:lstStyle/>
          <a:p>
            <a:r>
              <a:rPr lang="en-US" sz="1700" dirty="0"/>
              <a:t>FBI poster</a:t>
            </a:r>
          </a:p>
          <a:p>
            <a:r>
              <a:rPr lang="en-US" sz="1700" dirty="0"/>
              <a:t>Credit: Wikimedia commons</a:t>
            </a:r>
          </a:p>
        </p:txBody>
      </p:sp>
    </p:spTree>
    <p:extLst>
      <p:ext uri="{BB962C8B-B14F-4D97-AF65-F5344CB8AC3E}">
        <p14:creationId xmlns:p14="http://schemas.microsoft.com/office/powerpoint/2010/main" val="120716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229600" cy="5334000"/>
          </a:xfrm>
        </p:spPr>
        <p:txBody>
          <a:bodyPr>
            <a:normAutofit lnSpcReduction="10000"/>
          </a:bodyPr>
          <a:lstStyle/>
          <a:p>
            <a:r>
              <a:rPr lang="en-US" sz="2400" dirty="0">
                <a:effectLst/>
              </a:rPr>
              <a:t>A 2021 ransomware attack on the Colonial Pipeline led to fuel shortages across five states and panic buying of fuel in many areas. </a:t>
            </a:r>
          </a:p>
          <a:p>
            <a:r>
              <a:rPr lang="en-US" sz="2400" dirty="0"/>
              <a:t>In fact, pipeline worked fine; but billing                                               system didn’t.</a:t>
            </a:r>
          </a:p>
          <a:p>
            <a:r>
              <a:rPr lang="en-US" sz="2400" dirty="0">
                <a:effectLst/>
              </a:rPr>
              <a:t>Had the ransomware been accompanied by                                                         an even small physical attack it would have                                              required extra physical security and response                                                    measures across many miles of pumping                                                     stations and pipelines and a longer                                                            restoration time. </a:t>
            </a:r>
          </a:p>
          <a:p>
            <a:r>
              <a:rPr lang="en-US" sz="2400" dirty="0"/>
              <a:t>If a</a:t>
            </a:r>
            <a:r>
              <a:rPr lang="en-US" sz="2400" dirty="0">
                <a:effectLst/>
              </a:rPr>
              <a:t>n attacker had gained access to the control                                                                          systems, they might have used the cyber                                                                   access they gained to plan carefully targeted                                                                                          physical attacks on the pipeline. </a:t>
            </a:r>
          </a:p>
          <a:p>
            <a:endParaRPr lang="en-US" sz="2400" dirty="0">
              <a:effectLst/>
              <a:highlight>
                <a:srgbClr val="FFFF00"/>
              </a:highlight>
            </a:endParaRP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Pipeline Attacks</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33</a:t>
            </a:fld>
            <a:endParaRPr lang="en-US" sz="1600" dirty="0">
              <a:solidFill>
                <a:srgbClr val="FF0000"/>
              </a:solidFill>
              <a:latin typeface="Andalus"/>
              <a:ea typeface="Andalus"/>
              <a:cs typeface="Andalus"/>
            </a:endParaRPr>
          </a:p>
        </p:txBody>
      </p:sp>
      <p:sp>
        <p:nvSpPr>
          <p:cNvPr id="2" name="TextBox 1">
            <a:extLst>
              <a:ext uri="{FF2B5EF4-FFF2-40B4-BE49-F238E27FC236}">
                <a16:creationId xmlns:a16="http://schemas.microsoft.com/office/drawing/2014/main" id="{56084268-D377-14EE-97B6-DDBCE16C0004}"/>
              </a:ext>
            </a:extLst>
          </p:cNvPr>
          <p:cNvSpPr txBox="1"/>
          <p:nvPr/>
        </p:nvSpPr>
        <p:spPr>
          <a:xfrm>
            <a:off x="596900" y="5780037"/>
            <a:ext cx="4409605" cy="461665"/>
          </a:xfrm>
          <a:prstGeom prst="rect">
            <a:avLst/>
          </a:prstGeom>
          <a:noFill/>
        </p:spPr>
        <p:txBody>
          <a:bodyPr wrap="non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Wikimedia commons, </a:t>
            </a:r>
            <a:r>
              <a:rPr lang="en-US" sz="1800" u="sng" dirty="0">
                <a:effectLst/>
                <a:latin typeface="Times New Roman" panose="02020603050405020304" pitchFamily="18" charset="0"/>
                <a:ea typeface="Calibri" panose="020F0502020204030204" pitchFamily="34" charset="0"/>
                <a:cs typeface="Times New Roman (Body CS)"/>
                <a:hlinkClick r:id="rId2" tooltip="User:Eplack">
                  <a:extLst>
                    <a:ext uri="{A12FA001-AC4F-418D-AE19-62706E023703}">
                      <ahyp:hlinkClr xmlns:ahyp="http://schemas.microsoft.com/office/drawing/2018/hyperlinkcolor" val="tx"/>
                    </a:ext>
                  </a:extLst>
                </a:hlinkClick>
              </a:rPr>
              <a:t>Elliott R. Plack</a:t>
            </a:r>
            <a:r>
              <a:rPr lang="en-US" dirty="0">
                <a:effectLst/>
              </a:rPr>
              <a:t> </a:t>
            </a:r>
            <a:endParaRPr lang="en-US" dirty="0"/>
          </a:p>
        </p:txBody>
      </p:sp>
      <p:pic>
        <p:nvPicPr>
          <p:cNvPr id="5" name="Picture 4" descr="A sign in the grass&#10;&#10;Description automatically generated">
            <a:extLst>
              <a:ext uri="{FF2B5EF4-FFF2-40B4-BE49-F238E27FC236}">
                <a16:creationId xmlns:a16="http://schemas.microsoft.com/office/drawing/2014/main" id="{C249840B-94FA-2EB7-3B92-70966D37435F}"/>
              </a:ext>
            </a:extLst>
          </p:cNvPr>
          <p:cNvPicPr>
            <a:picLocks noChangeAspect="1"/>
          </p:cNvPicPr>
          <p:nvPr/>
        </p:nvPicPr>
        <p:blipFill>
          <a:blip r:embed="rId3"/>
          <a:stretch>
            <a:fillRect/>
          </a:stretch>
        </p:blipFill>
        <p:spPr>
          <a:xfrm>
            <a:off x="6404149" y="1792932"/>
            <a:ext cx="2739851" cy="3653135"/>
          </a:xfrm>
          <a:prstGeom prst="rect">
            <a:avLst/>
          </a:prstGeom>
        </p:spPr>
      </p:pic>
    </p:spTree>
    <p:extLst>
      <p:ext uri="{BB962C8B-B14F-4D97-AF65-F5344CB8AC3E}">
        <p14:creationId xmlns:p14="http://schemas.microsoft.com/office/powerpoint/2010/main" val="172736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943600"/>
          </a:xfrm>
        </p:spPr>
        <p:txBody>
          <a:bodyPr>
            <a:normAutofit/>
          </a:bodyPr>
          <a:lstStyle/>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Risk assessment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34</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64301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fontScale="92500" lnSpcReduction="10000"/>
          </a:bodyPr>
          <a:lstStyle/>
          <a:p>
            <a:r>
              <a:rPr lang="en-US" sz="2800" dirty="0">
                <a:latin typeface="Times New Roman" pitchFamily="18" charset="0"/>
                <a:cs typeface="Times New Roman" pitchFamily="18" charset="0"/>
              </a:rPr>
              <a:t>Many of these integrated attacks seem feasible.</a:t>
            </a:r>
          </a:p>
          <a:p>
            <a:r>
              <a:rPr lang="en-US" sz="2800" dirty="0">
                <a:latin typeface="Times New Roman" pitchFamily="18" charset="0"/>
                <a:cs typeface="Times New Roman" pitchFamily="18" charset="0"/>
              </a:rPr>
              <a:t>But an adversary with this level of sophistication might find it is easier to do a more intrusive physical attack.</a:t>
            </a:r>
          </a:p>
          <a:p>
            <a:r>
              <a:rPr lang="en-US" sz="2800" i="1" dirty="0">
                <a:latin typeface="Times New Roman" pitchFamily="18" charset="0"/>
                <a:cs typeface="Times New Roman" pitchFamily="18" charset="0"/>
              </a:rPr>
              <a:t>We would like to consider threat, vulnerability, and consequence in determining the risk of a given attack scenario.</a:t>
            </a:r>
          </a:p>
          <a:p>
            <a:r>
              <a:rPr lang="en-US" sz="2800" dirty="0">
                <a:latin typeface="Times New Roman" pitchFamily="18" charset="0"/>
                <a:cs typeface="Times New Roman" pitchFamily="18" charset="0"/>
              </a:rPr>
              <a:t>But: </a:t>
            </a:r>
          </a:p>
          <a:p>
            <a:pPr lvl="1"/>
            <a:r>
              <a:rPr lang="en-US" sz="2400" dirty="0">
                <a:latin typeface="Times New Roman" pitchFamily="18" charset="0"/>
                <a:cs typeface="Times New Roman" pitchFamily="18" charset="0"/>
              </a:rPr>
              <a:t>Not many examples (as yet) of cyber attacks on certain kinds of infrastructure, in particular the MTS, making </a:t>
            </a:r>
            <a:r>
              <a:rPr lang="en-US" sz="2400" i="1" dirty="0">
                <a:latin typeface="Times New Roman" pitchFamily="18" charset="0"/>
                <a:cs typeface="Times New Roman" pitchFamily="18" charset="0"/>
              </a:rPr>
              <a:t>threat</a:t>
            </a:r>
            <a:r>
              <a:rPr lang="en-US" sz="2400" dirty="0">
                <a:latin typeface="Times New Roman" pitchFamily="18" charset="0"/>
                <a:cs typeface="Times New Roman" pitchFamily="18" charset="0"/>
              </a:rPr>
              <a:t> hard to estimate</a:t>
            </a:r>
          </a:p>
          <a:p>
            <a:pPr lvl="1"/>
            <a:r>
              <a:rPr lang="en-US" sz="2400" dirty="0">
                <a:latin typeface="Times New Roman" pitchFamily="18" charset="0"/>
                <a:cs typeface="Times New Roman" pitchFamily="18" charset="0"/>
              </a:rPr>
              <a:t>Estimates of probability attack will succeed (</a:t>
            </a:r>
            <a:r>
              <a:rPr lang="en-US" sz="2400" i="1" dirty="0">
                <a:latin typeface="Times New Roman" pitchFamily="18" charset="0"/>
                <a:cs typeface="Times New Roman" pitchFamily="18" charset="0"/>
              </a:rPr>
              <a:t>vulnerability</a:t>
            </a:r>
            <a:r>
              <a:rPr lang="en-US" sz="2400" dirty="0">
                <a:latin typeface="Times New Roman" pitchFamily="18" charset="0"/>
                <a:cs typeface="Times New Roman" pitchFamily="18" charset="0"/>
              </a:rPr>
              <a:t>) are essentially speculation</a:t>
            </a:r>
          </a:p>
          <a:p>
            <a:pPr lvl="1"/>
            <a:r>
              <a:rPr lang="en-US" sz="2400" i="1" dirty="0">
                <a:latin typeface="Times New Roman" pitchFamily="18" charset="0"/>
                <a:cs typeface="Times New Roman" pitchFamily="18" charset="0"/>
              </a:rPr>
              <a:t>Consequences</a:t>
            </a:r>
            <a:r>
              <a:rPr lang="en-US" sz="2400" dirty="0">
                <a:latin typeface="Times New Roman" pitchFamily="18" charset="0"/>
                <a:cs typeface="Times New Roman" pitchFamily="18" charset="0"/>
              </a:rPr>
              <a:t> could be large, making it important to be able to estimate probabilities accurately, which is difficult.</a:t>
            </a:r>
          </a:p>
          <a:p>
            <a:r>
              <a:rPr lang="en-US" sz="2800" dirty="0">
                <a:latin typeface="Times New Roman" pitchFamily="18" charset="0"/>
                <a:cs typeface="Times New Roman" pitchFamily="18" charset="0"/>
              </a:rPr>
              <a:t>We will approach the problem qualitatively.</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Risk Assessment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9856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fontScale="92500" lnSpcReduction="20000"/>
          </a:bodyPr>
          <a:lstStyle/>
          <a:p>
            <a:r>
              <a:rPr lang="en-US" sz="2800" b="1" dirty="0">
                <a:solidFill>
                  <a:srgbClr val="FF0000"/>
                </a:solidFill>
                <a:latin typeface="Times New Roman" pitchFamily="18" charset="0"/>
                <a:cs typeface="Times New Roman" pitchFamily="18" charset="0"/>
              </a:rPr>
              <a:t>I</a:t>
            </a:r>
            <a:r>
              <a:rPr lang="en-US" sz="2800" dirty="0">
                <a:latin typeface="Times New Roman" pitchFamily="18" charset="0"/>
                <a:cs typeface="Times New Roman" pitchFamily="18" charset="0"/>
              </a:rPr>
              <a:t> = integrated attack, started with cyber attack </a:t>
            </a:r>
            <a:r>
              <a:rPr lang="en-US" sz="2800" b="1" dirty="0">
                <a:solidFill>
                  <a:srgbClr val="FF0000"/>
                </a:solidFill>
                <a:latin typeface="Times New Roman" pitchFamily="18" charset="0"/>
                <a:cs typeface="Times New Roman" pitchFamily="18" charset="0"/>
              </a:rPr>
              <a:t>A</a:t>
            </a:r>
            <a:r>
              <a:rPr lang="en-US" sz="2800" dirty="0">
                <a:latin typeface="Times New Roman" pitchFamily="18" charset="0"/>
                <a:cs typeface="Times New Roman" pitchFamily="18" charset="0"/>
              </a:rPr>
              <a:t>, followed by physical attack </a:t>
            </a:r>
            <a:r>
              <a:rPr lang="en-US" sz="2800" b="1" dirty="0">
                <a:solidFill>
                  <a:srgbClr val="FF0000"/>
                </a:solidFill>
                <a:latin typeface="Times New Roman" pitchFamily="18" charset="0"/>
                <a:cs typeface="Times New Roman" pitchFamily="18" charset="0"/>
              </a:rPr>
              <a:t>B</a:t>
            </a:r>
            <a:r>
              <a:rPr lang="en-US" sz="2800" dirty="0">
                <a:latin typeface="Times New Roman" pitchFamily="18" charset="0"/>
                <a:cs typeface="Times New Roman" pitchFamily="18" charset="0"/>
              </a:rPr>
              <a:t>. </a:t>
            </a:r>
          </a:p>
          <a:p>
            <a:r>
              <a:rPr lang="en-US" sz="2800" b="1" dirty="0">
                <a:solidFill>
                  <a:srgbClr val="FF0000"/>
                </a:solidFill>
                <a:latin typeface="Times New Roman" pitchFamily="18" charset="0"/>
                <a:cs typeface="Times New Roman" pitchFamily="18" charset="0"/>
              </a:rPr>
              <a:t>X</a:t>
            </a:r>
            <a:r>
              <a:rPr lang="en-US" sz="2800" dirty="0">
                <a:latin typeface="Times New Roman" pitchFamily="18" charset="0"/>
                <a:cs typeface="Times New Roman" pitchFamily="18" charset="0"/>
              </a:rPr>
              <a:t> = non-integrated attack aiming at same impact as </a:t>
            </a:r>
            <a:r>
              <a:rPr lang="en-US" sz="2800" b="1" dirty="0">
                <a:solidFill>
                  <a:srgbClr val="FF0000"/>
                </a:solidFill>
                <a:latin typeface="Times New Roman" pitchFamily="18" charset="0"/>
                <a:cs typeface="Times New Roman" pitchFamily="18" charset="0"/>
              </a:rPr>
              <a:t>B</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Compare probability of success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I</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X</a:t>
            </a:r>
            <a:r>
              <a:rPr lang="en-US" sz="2800" dirty="0">
                <a:latin typeface="Times New Roman" pitchFamily="18" charset="0"/>
                <a:cs typeface="Times New Roman" pitchFamily="18" charset="0"/>
              </a:rPr>
              <a:t>, where </a:t>
            </a:r>
          </a:p>
          <a:p>
            <a:pPr marL="347663" indent="-347663">
              <a:buNone/>
            </a:pPr>
            <a:r>
              <a:rPr lang="en-US" sz="2800"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I</a:t>
            </a:r>
            <a:r>
              <a:rPr lang="en-US" sz="2800" b="1" dirty="0">
                <a:solidFill>
                  <a:srgbClr val="FF0000"/>
                </a:solidFill>
                <a:latin typeface="Times New Roman" pitchFamily="18" charset="0"/>
                <a:cs typeface="Times New Roman" pitchFamily="18" charset="0"/>
              </a:rPr>
              <a:t> = P</a:t>
            </a:r>
            <a:r>
              <a:rPr lang="en-US" sz="2800" b="1" baseline="-25000" dirty="0">
                <a:solidFill>
                  <a:srgbClr val="FF0000"/>
                </a:solidFill>
                <a:latin typeface="Times New Roman" pitchFamily="18" charset="0"/>
                <a:cs typeface="Times New Roman" pitchFamily="18" charset="0"/>
              </a:rPr>
              <a:t>A</a:t>
            </a:r>
            <a:r>
              <a:rPr lang="en-US" sz="2800" b="1" dirty="0">
                <a:solidFill>
                  <a:srgbClr val="FF0000"/>
                </a:solidFill>
                <a:latin typeface="Times New Roman" pitchFamily="18" charset="0"/>
                <a:cs typeface="Times New Roman" pitchFamily="18" charset="0"/>
              </a:rPr>
              <a:t> x P</a:t>
            </a:r>
            <a:r>
              <a:rPr lang="en-US" sz="2800" b="1" baseline="-25000" dirty="0">
                <a:solidFill>
                  <a:srgbClr val="FF0000"/>
                </a:solidFill>
                <a:latin typeface="Times New Roman" pitchFamily="18" charset="0"/>
                <a:cs typeface="Times New Roman" pitchFamily="18" charset="0"/>
              </a:rPr>
              <a:t>B/A </a:t>
            </a:r>
            <a:r>
              <a:rPr lang="en-US" sz="2800" dirty="0">
                <a:latin typeface="Times New Roman" pitchFamily="18" charset="0"/>
                <a:cs typeface="Times New Roman" pitchFamily="18" charset="0"/>
              </a:rPr>
              <a:t>(prob. of success of A times prob. success of  B given A)  ---- ways to measure vulnerability</a:t>
            </a:r>
            <a:endParaRPr lang="en-US" sz="2800" baseline="-25000" dirty="0">
              <a:latin typeface="Times New Roman" pitchFamily="18" charset="0"/>
              <a:cs typeface="Times New Roman" pitchFamily="18" charset="0"/>
            </a:endParaRPr>
          </a:p>
          <a:p>
            <a:r>
              <a:rPr lang="en-US" sz="2800" dirty="0">
                <a:latin typeface="Times New Roman" pitchFamily="18" charset="0"/>
                <a:cs typeface="Times New Roman" pitchFamily="18" charset="0"/>
              </a:rPr>
              <a:t>Compare costs </a:t>
            </a:r>
            <a:r>
              <a:rPr lang="en-US" sz="2800" b="1" dirty="0">
                <a:solidFill>
                  <a:srgbClr val="FF0000"/>
                </a:solidFill>
                <a:latin typeface="Times New Roman" pitchFamily="18" charset="0"/>
                <a:cs typeface="Times New Roman" pitchFamily="18" charset="0"/>
              </a:rPr>
              <a:t>K</a:t>
            </a:r>
            <a:r>
              <a:rPr lang="en-US" sz="2800" b="1" baseline="-25000" dirty="0">
                <a:solidFill>
                  <a:srgbClr val="FF0000"/>
                </a:solidFill>
                <a:latin typeface="Times New Roman" pitchFamily="18" charset="0"/>
                <a:cs typeface="Times New Roman" pitchFamily="18" charset="0"/>
              </a:rPr>
              <a:t>I</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K</a:t>
            </a:r>
            <a:r>
              <a:rPr lang="en-US" sz="2800" b="1" baseline="-25000" dirty="0">
                <a:solidFill>
                  <a:srgbClr val="FF0000"/>
                </a:solidFill>
                <a:latin typeface="Times New Roman" pitchFamily="18" charset="0"/>
                <a:cs typeface="Times New Roman" pitchFamily="18" charset="0"/>
              </a:rPr>
              <a:t>X</a:t>
            </a:r>
            <a:r>
              <a:rPr lang="en-US" sz="2800" dirty="0">
                <a:latin typeface="Times New Roman" pitchFamily="18" charset="0"/>
                <a:cs typeface="Times New Roman" pitchFamily="18" charset="0"/>
              </a:rPr>
              <a:t> of attacks. ---- replacement for threat; lower cost = higher threat</a:t>
            </a:r>
          </a:p>
          <a:p>
            <a:r>
              <a:rPr lang="en-US" sz="2800" dirty="0">
                <a:latin typeface="Times New Roman" pitchFamily="18" charset="0"/>
                <a:cs typeface="Times New Roman" pitchFamily="18" charset="0"/>
              </a:rPr>
              <a:t>Compare consequences </a:t>
            </a:r>
            <a:r>
              <a:rPr lang="en-US" sz="2800" b="1" dirty="0">
                <a:solidFill>
                  <a:srgbClr val="FF0000"/>
                </a:solidFill>
                <a:latin typeface="Times New Roman" pitchFamily="18" charset="0"/>
                <a:cs typeface="Times New Roman" pitchFamily="18" charset="0"/>
              </a:rPr>
              <a:t>C</a:t>
            </a:r>
            <a:r>
              <a:rPr lang="en-US" sz="2800" b="1" baseline="-25000" dirty="0">
                <a:solidFill>
                  <a:srgbClr val="FF0000"/>
                </a:solidFill>
                <a:latin typeface="Times New Roman" pitchFamily="18" charset="0"/>
                <a:cs typeface="Times New Roman" pitchFamily="18" charset="0"/>
              </a:rPr>
              <a:t>I</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C</a:t>
            </a:r>
            <a:r>
              <a:rPr lang="en-US" sz="2800" b="1" baseline="-25000" dirty="0">
                <a:solidFill>
                  <a:srgbClr val="FF0000"/>
                </a:solidFill>
                <a:latin typeface="Times New Roman" pitchFamily="18" charset="0"/>
                <a:cs typeface="Times New Roman" pitchFamily="18" charset="0"/>
              </a:rPr>
              <a:t>X</a:t>
            </a:r>
            <a:r>
              <a:rPr lang="en-US" sz="2800" dirty="0">
                <a:latin typeface="Times New Roman" pitchFamily="18" charset="0"/>
                <a:cs typeface="Times New Roman" pitchFamily="18" charset="0"/>
              </a:rPr>
              <a:t> of attacks.</a:t>
            </a:r>
          </a:p>
          <a:p>
            <a:r>
              <a:rPr lang="en-US" sz="2800" dirty="0">
                <a:latin typeface="Times New Roman" pitchFamily="18" charset="0"/>
                <a:cs typeface="Times New Roman" pitchFamily="18" charset="0"/>
              </a:rPr>
              <a:t>Risk assessment for combined attacks – not well developed.</a:t>
            </a:r>
          </a:p>
          <a:p>
            <a:pPr lvl="1"/>
            <a:r>
              <a:rPr lang="en-US" sz="2400" dirty="0">
                <a:latin typeface="Times New Roman" pitchFamily="18" charset="0"/>
                <a:cs typeface="Times New Roman" pitchFamily="18" charset="0"/>
              </a:rPr>
              <a:t>FEMA provides guidance about complex, coordinated attacks – but these are synchronized and at different locations and risk assessment is very generic.</a:t>
            </a:r>
          </a:p>
          <a:p>
            <a:pPr lvl="1">
              <a:spcBef>
                <a:spcPts val="528"/>
              </a:spcBef>
              <a:spcAft>
                <a:spcPts val="20"/>
              </a:spcAft>
            </a:pPr>
            <a:r>
              <a:rPr lang="en-US" sz="2400" dirty="0">
                <a:latin typeface="Times New Roman" pitchFamily="18" charset="0"/>
                <a:cs typeface="Times New Roman" pitchFamily="18" charset="0"/>
              </a:rPr>
              <a:t>Event tree analysis deals with risk of one natural </a:t>
            </a:r>
          </a:p>
          <a:p>
            <a:pPr marL="457200" lvl="1" indent="0">
              <a:spcBef>
                <a:spcPts val="80"/>
              </a:spcBef>
              <a:spcAft>
                <a:spcPts val="20"/>
              </a:spcAft>
              <a:buNone/>
            </a:pPr>
            <a:r>
              <a:rPr lang="en-US" sz="2400" dirty="0">
                <a:latin typeface="Times New Roman" pitchFamily="18" charset="0"/>
                <a:cs typeface="Times New Roman" pitchFamily="18" charset="0"/>
              </a:rPr>
              <a:t>    event triggering another (earthquake triggers  </a:t>
            </a:r>
          </a:p>
          <a:p>
            <a:pPr marL="457200" lvl="1" indent="0">
              <a:spcBef>
                <a:spcPts val="80"/>
              </a:spcBef>
              <a:spcAft>
                <a:spcPts val="20"/>
              </a:spcAft>
              <a:buNone/>
            </a:pPr>
            <a:r>
              <a:rPr lang="en-US" sz="2400" dirty="0">
                <a:latin typeface="Times New Roman" pitchFamily="18" charset="0"/>
                <a:cs typeface="Times New Roman" pitchFamily="18" charset="0"/>
              </a:rPr>
              <a:t>    landslide).</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Risk Assessment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67869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924800" cy="5715000"/>
          </a:xfrm>
        </p:spPr>
        <p:txBody>
          <a:bodyPr>
            <a:normAutofit/>
          </a:bodyPr>
          <a:lstStyle/>
          <a:p>
            <a:r>
              <a:rPr lang="en-US" sz="2800" dirty="0">
                <a:latin typeface="Times New Roman" pitchFamily="18" charset="0"/>
                <a:cs typeface="Times New Roman" pitchFamily="18" charset="0"/>
              </a:rPr>
              <a:t>Consider disabling cameras to make it easier to</a:t>
            </a:r>
          </a:p>
          <a:p>
            <a:pPr marL="0" indent="0">
              <a:buNone/>
            </a:pPr>
            <a:r>
              <a:rPr lang="en-US" sz="2800" dirty="0">
                <a:latin typeface="Times New Roman" pitchFamily="18" charset="0"/>
                <a:cs typeface="Times New Roman" pitchFamily="18" charset="0"/>
              </a:rPr>
              <a:t>    do a physical attack on a port.</a:t>
            </a:r>
          </a:p>
          <a:p>
            <a:r>
              <a:rPr lang="en-US" sz="2800" dirty="0">
                <a:latin typeface="Times New Roman" pitchFamily="18" charset="0"/>
                <a:cs typeface="Times New Roman" pitchFamily="18" charset="0"/>
              </a:rPr>
              <a:t>Cameras are often add-ons. </a:t>
            </a:r>
          </a:p>
          <a:p>
            <a:r>
              <a:rPr lang="en-US" sz="2800" dirty="0">
                <a:latin typeface="Times New Roman" pitchFamily="18" charset="0"/>
                <a:cs typeface="Times New Roman" pitchFamily="18" charset="0"/>
              </a:rPr>
              <a:t>Thus, 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is high. </a:t>
            </a:r>
          </a:p>
          <a:p>
            <a:r>
              <a:rPr lang="en-US" sz="2800" dirty="0">
                <a:latin typeface="Times New Roman" pitchFamily="18" charset="0"/>
                <a:cs typeface="Times New Roman" pitchFamily="18" charset="0"/>
              </a:rPr>
              <a:t>P</a:t>
            </a:r>
            <a:r>
              <a:rPr lang="en-US" sz="2800" baseline="-25000" dirty="0">
                <a:latin typeface="Times New Roman" pitchFamily="18" charset="0"/>
                <a:cs typeface="Times New Roman" pitchFamily="18" charset="0"/>
              </a:rPr>
              <a:t>B/A </a:t>
            </a:r>
            <a:r>
              <a:rPr lang="en-US" sz="2800" dirty="0">
                <a:latin typeface="Times New Roman" pitchFamily="18" charset="0"/>
                <a:cs typeface="Times New Roman" pitchFamily="18" charset="0"/>
              </a:rPr>
              <a:t>&gt;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that is whole point of joint </a:t>
            </a:r>
          </a:p>
          <a:p>
            <a:pPr marL="0" indent="0">
              <a:buNone/>
            </a:pPr>
            <a:r>
              <a:rPr lang="en-US" sz="2800" dirty="0">
                <a:latin typeface="Times New Roman" pitchFamily="18" charset="0"/>
                <a:cs typeface="Times New Roman" pitchFamily="18" charset="0"/>
              </a:rPr>
              <a:t>    attack. If sufficiently large, then P</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It could be that cost of the physical attack set up by cyber attack is less than cost of physical attack alone, but in any case |K</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 K</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is small. </a:t>
            </a:r>
          </a:p>
          <a:p>
            <a:r>
              <a:rPr lang="en-US" sz="2800" dirty="0">
                <a:latin typeface="Times New Roman" pitchFamily="18" charset="0"/>
                <a:cs typeface="Times New Roman" pitchFamily="18" charset="0"/>
              </a:rPr>
              <a:t>Almost surely C</a:t>
            </a:r>
            <a:r>
              <a:rPr lang="en-US" sz="2800" baseline="-25000" dirty="0">
                <a:latin typeface="Times New Roman" pitchFamily="18" charset="0"/>
                <a:cs typeface="Times New Roman" pitchFamily="18" charset="0"/>
              </a:rPr>
              <a:t>I </a:t>
            </a:r>
            <a:r>
              <a:rPr lang="en-US" sz="2800" dirty="0">
                <a:latin typeface="Times New Roman" pitchFamily="18" charset="0"/>
                <a:cs typeface="Times New Roman" pitchFamily="18" charset="0"/>
              </a:rPr>
              <a:t>&gt; C</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Even if K</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&gt; K</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it seems reasonable to conclude that I is of higher risk than X.</a:t>
            </a:r>
          </a:p>
          <a:p>
            <a:pPr marL="0" indent="0">
              <a:buNone/>
            </a:pPr>
            <a:endParaRPr lang="en-US" sz="2800" dirty="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Disabling Cameras</a:t>
            </a:r>
          </a:p>
        </p:txBody>
      </p:sp>
      <p:sp>
        <p:nvSpPr>
          <p:cNvPr id="9" name="Slide Number Placeholder 8"/>
          <p:cNvSpPr txBox="1">
            <a:spLocks/>
          </p:cNvSpPr>
          <p:nvPr/>
        </p:nvSpPr>
        <p:spPr bwMode="auto">
          <a:xfrm>
            <a:off x="-457200" y="645898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37</a:t>
            </a:fld>
            <a:endParaRPr lang="en-US" sz="1600" dirty="0">
              <a:solidFill>
                <a:srgbClr val="FF0000"/>
              </a:solidFill>
              <a:latin typeface="Andalus"/>
              <a:ea typeface="Andalus"/>
              <a:cs typeface="Andalus"/>
            </a:endParaRPr>
          </a:p>
        </p:txBody>
      </p:sp>
      <p:pic>
        <p:nvPicPr>
          <p:cNvPr id="2" name="Picture 1" descr="Surveillance_camer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139" y="1295400"/>
            <a:ext cx="1727858" cy="2000860"/>
          </a:xfrm>
          <a:prstGeom prst="rect">
            <a:avLst/>
          </a:prstGeom>
        </p:spPr>
      </p:pic>
      <p:sp>
        <p:nvSpPr>
          <p:cNvPr id="10" name="TextBox 9"/>
          <p:cNvSpPr txBox="1"/>
          <p:nvPr/>
        </p:nvSpPr>
        <p:spPr>
          <a:xfrm>
            <a:off x="2362200" y="6412468"/>
            <a:ext cx="4213654" cy="369332"/>
          </a:xfrm>
          <a:prstGeom prst="rect">
            <a:avLst/>
          </a:prstGeom>
          <a:noFill/>
        </p:spPr>
        <p:txBody>
          <a:bodyPr wrap="none" rtlCol="0">
            <a:spAutoFit/>
          </a:bodyPr>
          <a:lstStyle/>
          <a:p>
            <a:r>
              <a:rPr lang="en-US" sz="1800" dirty="0"/>
              <a:t>Credit for image: </a:t>
            </a:r>
            <a:r>
              <a:rPr lang="en-US" sz="1800" dirty="0" err="1"/>
              <a:t>commons.wikimedia.org</a:t>
            </a:r>
            <a:endParaRPr lang="en-US" sz="1800" dirty="0"/>
          </a:p>
        </p:txBody>
      </p:sp>
    </p:spTree>
    <p:extLst>
      <p:ext uri="{BB962C8B-B14F-4D97-AF65-F5344CB8AC3E}">
        <p14:creationId xmlns:p14="http://schemas.microsoft.com/office/powerpoint/2010/main" val="6911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fontScale="92500"/>
          </a:bodyPr>
          <a:lstStyle/>
          <a:p>
            <a:r>
              <a:rPr lang="en-US" sz="2800" dirty="0">
                <a:latin typeface="Times New Roman" pitchFamily="18" charset="0"/>
                <a:cs typeface="Times New Roman" pitchFamily="18" charset="0"/>
              </a:rPr>
              <a:t>Could a hacker attack a vessel control system through a HQ computer and disable a sensor designed to identify increasing temperature, pressure, or hazardous gas? (This is A.)</a:t>
            </a:r>
          </a:p>
          <a:p>
            <a:r>
              <a:rPr lang="en-US" sz="2800" dirty="0">
                <a:latin typeface="Times New Roman" pitchFamily="18" charset="0"/>
                <a:cs typeface="Times New Roman" pitchFamily="18" charset="0"/>
              </a:rPr>
              <a:t>Leading to an explosion. (This is B.)</a:t>
            </a:r>
          </a:p>
          <a:p>
            <a:r>
              <a:rPr lang="en-US" sz="2800" dirty="0">
                <a:latin typeface="Times New Roman" pitchFamily="18" charset="0"/>
                <a:cs typeface="Times New Roman" pitchFamily="18" charset="0"/>
              </a:rPr>
              <a:t>Not farfetched.</a:t>
            </a:r>
          </a:p>
          <a:p>
            <a:r>
              <a:rPr lang="en-US" sz="2800" dirty="0">
                <a:latin typeface="Times New Roman" pitchFamily="18" charset="0"/>
                <a:cs typeface="Times New Roman" pitchFamily="18" charset="0"/>
              </a:rPr>
              <a:t>The Stuxnet is a malicious computer worm that targets industrial computer systems.</a:t>
            </a:r>
          </a:p>
          <a:p>
            <a:pPr lvl="1"/>
            <a:r>
              <a:rPr lang="en-US" sz="2400" dirty="0">
                <a:latin typeface="Times New Roman" pitchFamily="18" charset="0"/>
                <a:cs typeface="Times New Roman" pitchFamily="18" charset="0"/>
              </a:rPr>
              <a:t>It put a virus into a controller running centrifuges and damaged them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causing substantial damage to Iran’s nuclear program.</a:t>
            </a:r>
          </a:p>
          <a:p>
            <a:r>
              <a:rPr lang="en-US" sz="2800" dirty="0">
                <a:latin typeface="Times New Roman" pitchFamily="18" charset="0"/>
                <a:cs typeface="Times New Roman" pitchFamily="18" charset="0"/>
              </a:rPr>
              <a:t>Not the same, but: Naval Dome has demonstrated ability to penetrate a vessel’s machinery control system and stop valves and pumps from working.</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Autonomous Vessels</a:t>
            </a:r>
          </a:p>
        </p:txBody>
      </p:sp>
      <p:sp>
        <p:nvSpPr>
          <p:cNvPr id="9" name="Slide Number Placeholder 8"/>
          <p:cNvSpPr txBox="1">
            <a:spLocks/>
          </p:cNvSpPr>
          <p:nvPr/>
        </p:nvSpPr>
        <p:spPr bwMode="auto">
          <a:xfrm>
            <a:off x="-838200" y="6523037"/>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38</a:t>
            </a:fld>
            <a:endParaRPr lang="en-US" sz="1600" dirty="0">
              <a:solidFill>
                <a:srgbClr val="FF0000"/>
              </a:solidFill>
              <a:latin typeface="Andalus"/>
              <a:ea typeface="Andalus"/>
              <a:cs typeface="Andalus"/>
            </a:endParaRPr>
          </a:p>
        </p:txBody>
      </p:sp>
      <p:pic>
        <p:nvPicPr>
          <p:cNvPr id="4" name="Picture 3">
            <a:extLst>
              <a:ext uri="{FF2B5EF4-FFF2-40B4-BE49-F238E27FC236}">
                <a16:creationId xmlns:a16="http://schemas.microsoft.com/office/drawing/2014/main" id="{23E9D283-15F2-0346-85F1-6B5525306D24}"/>
              </a:ext>
            </a:extLst>
          </p:cNvPr>
          <p:cNvPicPr>
            <a:picLocks noChangeAspect="1"/>
          </p:cNvPicPr>
          <p:nvPr/>
        </p:nvPicPr>
        <p:blipFill>
          <a:blip r:embed="rId2"/>
          <a:stretch>
            <a:fillRect/>
          </a:stretch>
        </p:blipFill>
        <p:spPr>
          <a:xfrm>
            <a:off x="5943600" y="2209800"/>
            <a:ext cx="1090694" cy="730956"/>
          </a:xfrm>
          <a:prstGeom prst="rect">
            <a:avLst/>
          </a:prstGeom>
        </p:spPr>
      </p:pic>
      <p:pic>
        <p:nvPicPr>
          <p:cNvPr id="7" name="Picture 6" descr="Fire.jpg">
            <a:extLst>
              <a:ext uri="{FF2B5EF4-FFF2-40B4-BE49-F238E27FC236}">
                <a16:creationId xmlns:a16="http://schemas.microsoft.com/office/drawing/2014/main" id="{31854098-347F-9E45-9919-BE0348EED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4013"/>
            <a:ext cx="858329" cy="1287498"/>
          </a:xfrm>
          <a:prstGeom prst="rect">
            <a:avLst/>
          </a:prstGeom>
        </p:spPr>
      </p:pic>
      <p:sp>
        <p:nvSpPr>
          <p:cNvPr id="10" name="TextBox 9">
            <a:extLst>
              <a:ext uri="{FF2B5EF4-FFF2-40B4-BE49-F238E27FC236}">
                <a16:creationId xmlns:a16="http://schemas.microsoft.com/office/drawing/2014/main" id="{8F6A8037-4293-6E43-A41E-5B726F69238B}"/>
              </a:ext>
            </a:extLst>
          </p:cNvPr>
          <p:cNvSpPr txBox="1"/>
          <p:nvPr/>
        </p:nvSpPr>
        <p:spPr>
          <a:xfrm>
            <a:off x="838200" y="6320878"/>
            <a:ext cx="6058262" cy="769441"/>
          </a:xfrm>
          <a:prstGeom prst="rect">
            <a:avLst/>
          </a:prstGeom>
          <a:noFill/>
        </p:spPr>
        <p:txBody>
          <a:bodyPr wrap="none" rtlCol="0">
            <a:spAutoFit/>
          </a:bodyPr>
          <a:lstStyle/>
          <a:p>
            <a:r>
              <a:rPr lang="en-US" sz="2000" dirty="0"/>
              <a:t>Image Credits: </a:t>
            </a:r>
            <a:r>
              <a:rPr lang="en-US" sz="2000" dirty="0" err="1"/>
              <a:t>militaryaerospace.com,n</a:t>
            </a:r>
            <a:r>
              <a:rPr lang="en-US" sz="2000" dirty="0"/>
              <a:t> </a:t>
            </a:r>
            <a:r>
              <a:rPr lang="en-US" sz="2000" dirty="0" err="1"/>
              <a:t>en.wikipedia.org</a:t>
            </a:r>
            <a:endParaRPr lang="en-US" sz="2000" dirty="0"/>
          </a:p>
          <a:p>
            <a:endParaRPr lang="en-US" dirty="0"/>
          </a:p>
        </p:txBody>
      </p:sp>
    </p:spTree>
    <p:extLst>
      <p:ext uri="{BB962C8B-B14F-4D97-AF65-F5344CB8AC3E}">
        <p14:creationId xmlns:p14="http://schemas.microsoft.com/office/powerpoint/2010/main" val="128911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Compare I to an attack X where a physical attack Y disables a sensor leading to an explosion B.</a:t>
            </a:r>
          </a:p>
          <a:p>
            <a:r>
              <a:rPr lang="en-US" sz="2800" dirty="0">
                <a:latin typeface="Times New Roman" pitchFamily="18" charset="0"/>
                <a:cs typeface="Times New Roman" pitchFamily="18" charset="0"/>
              </a:rPr>
              <a:t>It is likely that P</a:t>
            </a:r>
            <a:r>
              <a:rPr lang="en-US" sz="2800" baseline="-25000" dirty="0">
                <a:latin typeface="Times New Roman" pitchFamily="18" charset="0"/>
                <a:cs typeface="Times New Roman" pitchFamily="18" charset="0"/>
              </a:rPr>
              <a:t>B/A </a:t>
            </a:r>
            <a:r>
              <a:rPr lang="en-US" sz="2800" dirty="0">
                <a:latin typeface="Times New Roman" pitchFamily="18" charset="0"/>
                <a:cs typeface="Times New Roman" pitchFamily="18" charset="0"/>
              </a:rPr>
              <a:t>and P</a:t>
            </a:r>
            <a:r>
              <a:rPr lang="en-US" sz="2800" baseline="-25000" dirty="0">
                <a:latin typeface="Times New Roman" pitchFamily="18" charset="0"/>
                <a:cs typeface="Times New Roman" pitchFamily="18" charset="0"/>
              </a:rPr>
              <a:t>B/Y </a:t>
            </a:r>
            <a:r>
              <a:rPr lang="en-US" sz="2800" dirty="0">
                <a:latin typeface="Times New Roman" pitchFamily="18" charset="0"/>
                <a:cs typeface="Times New Roman" pitchFamily="18" charset="0"/>
              </a:rPr>
              <a:t>are similar.</a:t>
            </a:r>
          </a:p>
          <a:p>
            <a:r>
              <a:rPr lang="en-US" sz="2800" dirty="0">
                <a:latin typeface="Times New Roman" pitchFamily="18" charset="0"/>
                <a:cs typeface="Times New Roman" pitchFamily="18" charset="0"/>
              </a:rPr>
              <a:t>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may be quite a bit higher than P</a:t>
            </a:r>
            <a:r>
              <a:rPr lang="en-US" sz="2800" baseline="-25000" dirty="0">
                <a:latin typeface="Times New Roman" pitchFamily="18" charset="0"/>
                <a:cs typeface="Times New Roman" pitchFamily="18" charset="0"/>
              </a:rPr>
              <a:t>Y</a:t>
            </a:r>
            <a:r>
              <a:rPr lang="en-US" sz="2800" dirty="0">
                <a:latin typeface="Times New Roman" pitchFamily="18" charset="0"/>
                <a:cs typeface="Times New Roman" pitchFamily="18" charset="0"/>
              </a:rPr>
              <a:t>.  (Cyber systems more vulnerable than physical ones.)</a:t>
            </a:r>
          </a:p>
          <a:p>
            <a:r>
              <a:rPr lang="en-US" sz="2800" dirty="0">
                <a:latin typeface="Times New Roman" pitchFamily="18" charset="0"/>
                <a:cs typeface="Times New Roman" pitchFamily="18" charset="0"/>
              </a:rPr>
              <a:t>K</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might also be much less than K</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C</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are likely to be similar. </a:t>
            </a:r>
          </a:p>
          <a:p>
            <a:r>
              <a:rPr lang="en-US" sz="2800" dirty="0">
                <a:latin typeface="Times New Roman" pitchFamily="18" charset="0"/>
                <a:cs typeface="Times New Roman" pitchFamily="18" charset="0"/>
              </a:rPr>
              <a:t>This suggests that the risk of there being an integrated attack I is higher, and maybe considerably higher, than the risk of the attack X.</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Autonomous Vessels</a:t>
            </a:r>
          </a:p>
        </p:txBody>
      </p:sp>
      <p:sp>
        <p:nvSpPr>
          <p:cNvPr id="9" name="Slide Number Placeholder 8"/>
          <p:cNvSpPr txBox="1">
            <a:spLocks/>
          </p:cNvSpPr>
          <p:nvPr/>
        </p:nvSpPr>
        <p:spPr bwMode="auto">
          <a:xfrm>
            <a:off x="5410200" y="6408208"/>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39</a:t>
            </a:fld>
            <a:endParaRPr lang="en-US" sz="1600" dirty="0">
              <a:solidFill>
                <a:srgbClr val="FF0000"/>
              </a:solidFill>
              <a:latin typeface="Andalus"/>
              <a:ea typeface="Andalus"/>
              <a:cs typeface="Andalus"/>
            </a:endParaRPr>
          </a:p>
        </p:txBody>
      </p:sp>
      <p:pic>
        <p:nvPicPr>
          <p:cNvPr id="5" name="Picture 4" descr="autonomous-ship-rolls-royce.jpg">
            <a:extLst>
              <a:ext uri="{FF2B5EF4-FFF2-40B4-BE49-F238E27FC236}">
                <a16:creationId xmlns:a16="http://schemas.microsoft.com/office/drawing/2014/main" id="{67D58D25-0127-6947-8E17-15A5EEE1B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5266267"/>
            <a:ext cx="2711159" cy="1523999"/>
          </a:xfrm>
          <a:prstGeom prst="rect">
            <a:avLst/>
          </a:prstGeom>
        </p:spPr>
      </p:pic>
      <p:sp>
        <p:nvSpPr>
          <p:cNvPr id="6" name="TextBox 5">
            <a:extLst>
              <a:ext uri="{FF2B5EF4-FFF2-40B4-BE49-F238E27FC236}">
                <a16:creationId xmlns:a16="http://schemas.microsoft.com/office/drawing/2014/main" id="{78389B01-DBAC-0249-82D8-3C0BA9892423}"/>
              </a:ext>
            </a:extLst>
          </p:cNvPr>
          <p:cNvSpPr txBox="1"/>
          <p:nvPr/>
        </p:nvSpPr>
        <p:spPr>
          <a:xfrm>
            <a:off x="457200" y="6274122"/>
            <a:ext cx="2223686" cy="400110"/>
          </a:xfrm>
          <a:prstGeom prst="rect">
            <a:avLst/>
          </a:prstGeom>
          <a:noFill/>
        </p:spPr>
        <p:txBody>
          <a:bodyPr wrap="none" rtlCol="0">
            <a:spAutoFit/>
          </a:bodyPr>
          <a:lstStyle/>
          <a:p>
            <a:r>
              <a:rPr lang="en-US" sz="2000" dirty="0"/>
              <a:t>Credit: Rolls Royce</a:t>
            </a:r>
          </a:p>
        </p:txBody>
      </p:sp>
    </p:spTree>
    <p:extLst>
      <p:ext uri="{BB962C8B-B14F-4D97-AF65-F5344CB8AC3E}">
        <p14:creationId xmlns:p14="http://schemas.microsoft.com/office/powerpoint/2010/main" val="192278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334000"/>
          </a:xfrm>
        </p:spPr>
        <p:txBody>
          <a:bodyPr>
            <a:normAutofit lnSpcReduction="10000"/>
          </a:bodyPr>
          <a:lstStyle/>
          <a:p>
            <a:r>
              <a:rPr lang="en-US" sz="2800" dirty="0">
                <a:latin typeface="Times New Roman" pitchFamily="18" charset="0"/>
                <a:cs typeface="Times New Roman" pitchFamily="18" charset="0"/>
              </a:rPr>
              <a:t>Similar integrated cyber and physical attacks relevant to all kinds of infrastructure.</a:t>
            </a:r>
          </a:p>
          <a:p>
            <a:r>
              <a:rPr lang="en-US" sz="2800" dirty="0">
                <a:latin typeface="Times New Roman" pitchFamily="18" charset="0"/>
                <a:cs typeface="Times New Roman" pitchFamily="18" charset="0"/>
              </a:rPr>
              <a:t>The cyber could precede the physical or vice versa.</a:t>
            </a:r>
          </a:p>
          <a:p>
            <a:r>
              <a:rPr lang="en-US" sz="2800" dirty="0">
                <a:latin typeface="Times New Roman" pitchFamily="18" charset="0"/>
                <a:cs typeface="Times New Roman" pitchFamily="18" charset="0"/>
              </a:rPr>
              <a:t>Will give examples from:</a:t>
            </a:r>
          </a:p>
          <a:p>
            <a:pPr lvl="1"/>
            <a:r>
              <a:rPr lang="en-US" sz="2400" dirty="0">
                <a:latin typeface="Times New Roman" pitchFamily="18" charset="0"/>
                <a:cs typeface="Times New Roman" pitchFamily="18" charset="0"/>
              </a:rPr>
              <a:t>MTS</a:t>
            </a:r>
          </a:p>
          <a:p>
            <a:pPr lvl="1"/>
            <a:r>
              <a:rPr lang="en-US" sz="2400" dirty="0">
                <a:latin typeface="Times New Roman" pitchFamily="18" charset="0"/>
                <a:cs typeface="Times New Roman" pitchFamily="18" charset="0"/>
              </a:rPr>
              <a:t>Sports stadiums</a:t>
            </a:r>
          </a:p>
          <a:p>
            <a:pPr lvl="1"/>
            <a:r>
              <a:rPr lang="en-US" sz="2400" dirty="0">
                <a:latin typeface="Times New Roman" pitchFamily="18" charset="0"/>
                <a:cs typeface="Times New Roman" pitchFamily="18" charset="0"/>
              </a:rPr>
              <a:t>Railroads</a:t>
            </a:r>
          </a:p>
          <a:p>
            <a:pPr lvl="1"/>
            <a:r>
              <a:rPr lang="en-US" sz="2400" dirty="0">
                <a:latin typeface="Times New Roman" pitchFamily="18" charset="0"/>
                <a:cs typeface="Times New Roman" pitchFamily="18" charset="0"/>
              </a:rPr>
              <a:t>Power systems</a:t>
            </a:r>
          </a:p>
          <a:p>
            <a:r>
              <a:rPr lang="en-US" sz="2800" dirty="0">
                <a:latin typeface="Times New Roman" pitchFamily="18" charset="0"/>
                <a:cs typeface="Times New Roman" pitchFamily="18" charset="0"/>
              </a:rPr>
              <a:t>There is a literature on risk assessment for cyber attacks and for physical attacks; virtually nothing on integrated attacks.</a:t>
            </a:r>
          </a:p>
          <a:p>
            <a:r>
              <a:rPr lang="en-US" sz="2800" dirty="0">
                <a:latin typeface="Times New Roman" pitchFamily="18" charset="0"/>
                <a:cs typeface="Times New Roman" pitchFamily="18" charset="0"/>
              </a:rPr>
              <a:t>Will describe the beginnings of a risk                                     assessment approach.</a:t>
            </a:r>
          </a:p>
          <a:p>
            <a:endParaRPr lang="en-US" sz="28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Integrated Cyber and Physical Attacks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462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49180"/>
          </a:xfrm>
        </p:spPr>
        <p:txBody>
          <a:bodyPr>
            <a:normAutofit fontScale="92500" lnSpcReduction="10000"/>
          </a:bodyPr>
          <a:lstStyle/>
          <a:p>
            <a:r>
              <a:rPr lang="en-US" sz="2800" dirty="0">
                <a:latin typeface="Times New Roman" pitchFamily="18" charset="0"/>
                <a:cs typeface="Times New Roman" pitchFamily="18" charset="0"/>
              </a:rPr>
              <a:t>Compare an integrated cyber and physical attack I that starts with a cyber attack A on an alarm system to a two-part attack that starts with a physical attack Y on the alarm system. Each would end with the same physical attack B on debarking passengers.</a:t>
            </a:r>
          </a:p>
          <a:p>
            <a:r>
              <a:rPr lang="en-US" sz="2800" dirty="0">
                <a:latin typeface="Times New Roman" pitchFamily="18" charset="0"/>
                <a:cs typeface="Times New Roman" pitchFamily="18" charset="0"/>
              </a:rPr>
              <a:t>Since 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&lt; P</a:t>
            </a:r>
            <a:r>
              <a:rPr lang="en-US" sz="2800" baseline="-25000" dirty="0">
                <a:latin typeface="Times New Roman" pitchFamily="18" charset="0"/>
                <a:cs typeface="Times New Roman" pitchFamily="18" charset="0"/>
              </a:rPr>
              <a:t>Y</a:t>
            </a:r>
            <a:r>
              <a:rPr lang="en-US" sz="2800" dirty="0">
                <a:latin typeface="Times New Roman" pitchFamily="18" charset="0"/>
                <a:cs typeface="Times New Roman" pitchFamily="18" charset="0"/>
              </a:rPr>
              <a:t> and P</a:t>
            </a:r>
            <a:r>
              <a:rPr lang="en-US" sz="2800" baseline="-25000" dirty="0">
                <a:latin typeface="Times New Roman" pitchFamily="18" charset="0"/>
                <a:cs typeface="Times New Roman" pitchFamily="18" charset="0"/>
              </a:rPr>
              <a:t>B/A </a:t>
            </a:r>
            <a:r>
              <a:rPr lang="en-US" sz="2800" dirty="0">
                <a:latin typeface="Times New Roman" pitchFamily="18" charset="0"/>
                <a:cs typeface="Times New Roman" pitchFamily="18" charset="0"/>
              </a:rPr>
              <a:t>and P</a:t>
            </a:r>
            <a:r>
              <a:rPr lang="en-US" sz="2800" baseline="-25000" dirty="0">
                <a:latin typeface="Times New Roman" pitchFamily="18" charset="0"/>
                <a:cs typeface="Times New Roman" pitchFamily="18" charset="0"/>
              </a:rPr>
              <a:t>B/Y </a:t>
            </a:r>
            <a:r>
              <a:rPr lang="en-US" sz="2800" dirty="0">
                <a:latin typeface="Times New Roman" pitchFamily="18" charset="0"/>
                <a:cs typeface="Times New Roman" pitchFamily="18" charset="0"/>
              </a:rPr>
              <a:t>are similar, we have P</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&lt;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is smaller because Y is easier than A.)</a:t>
            </a:r>
          </a:p>
          <a:p>
            <a:r>
              <a:rPr lang="en-US" sz="2800" dirty="0">
                <a:latin typeface="Times New Roman" pitchFamily="18" charset="0"/>
                <a:cs typeface="Times New Roman" pitchFamily="18" charset="0"/>
              </a:rPr>
              <a:t>It is hard to tell if K</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&lt; K</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but most likely C</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are close. </a:t>
            </a:r>
          </a:p>
          <a:p>
            <a:r>
              <a:rPr lang="en-US" sz="2800" dirty="0">
                <a:latin typeface="Times New Roman" pitchFamily="18" charset="0"/>
                <a:cs typeface="Times New Roman" pitchFamily="18" charset="0"/>
              </a:rPr>
              <a:t>Because security is trained to tell passengers where to go in case of an alarm, it is likely that neither C</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nor C</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are very large.</a:t>
            </a:r>
          </a:p>
          <a:p>
            <a:r>
              <a:rPr lang="en-US" sz="2800" dirty="0">
                <a:latin typeface="Times New Roman" pitchFamily="18" charset="0"/>
                <a:cs typeface="Times New Roman" pitchFamily="18" charset="0"/>
              </a:rPr>
              <a:t>Thus, neither I nor X has a very high risk, </a:t>
            </a:r>
          </a:p>
          <a:p>
            <a:pPr>
              <a:buNone/>
            </a:pPr>
            <a:r>
              <a:rPr lang="en-US" sz="2800" dirty="0">
                <a:latin typeface="Times New Roman" pitchFamily="18" charset="0"/>
                <a:cs typeface="Times New Roman" pitchFamily="18" charset="0"/>
              </a:rPr>
              <a:t>    and the risk of I is likely smaller than the                             risk of X.</a:t>
            </a: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Debarking a Cruise Ship</a:t>
            </a:r>
          </a:p>
        </p:txBody>
      </p:sp>
      <p:sp>
        <p:nvSpPr>
          <p:cNvPr id="9" name="Slide Number Placeholder 8"/>
          <p:cNvSpPr txBox="1">
            <a:spLocks/>
          </p:cNvSpPr>
          <p:nvPr/>
        </p:nvSpPr>
        <p:spPr bwMode="auto">
          <a:xfrm>
            <a:off x="228600" y="63349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40</a:t>
            </a:fld>
            <a:endParaRPr lang="en-US" sz="1600" dirty="0">
              <a:solidFill>
                <a:srgbClr val="FF0000"/>
              </a:solidFill>
              <a:latin typeface="Andalus"/>
              <a:ea typeface="Andalus"/>
              <a:cs typeface="Andalus"/>
            </a:endParaRPr>
          </a:p>
        </p:txBody>
      </p:sp>
      <p:pic>
        <p:nvPicPr>
          <p:cNvPr id="4" name="Picture 3">
            <a:extLst>
              <a:ext uri="{FF2B5EF4-FFF2-40B4-BE49-F238E27FC236}">
                <a16:creationId xmlns:a16="http://schemas.microsoft.com/office/drawing/2014/main" id="{968F3F23-F9EC-7843-87E4-D4A2968B60C2}"/>
              </a:ext>
            </a:extLst>
          </p:cNvPr>
          <p:cNvPicPr>
            <a:picLocks noChangeAspect="1"/>
          </p:cNvPicPr>
          <p:nvPr/>
        </p:nvPicPr>
        <p:blipFill>
          <a:blip r:embed="rId2"/>
          <a:stretch>
            <a:fillRect/>
          </a:stretch>
        </p:blipFill>
        <p:spPr>
          <a:xfrm>
            <a:off x="6843623" y="5334000"/>
            <a:ext cx="2300377" cy="1524000"/>
          </a:xfrm>
          <a:prstGeom prst="rect">
            <a:avLst/>
          </a:prstGeom>
        </p:spPr>
      </p:pic>
      <p:sp>
        <p:nvSpPr>
          <p:cNvPr id="5" name="TextBox 4">
            <a:extLst>
              <a:ext uri="{FF2B5EF4-FFF2-40B4-BE49-F238E27FC236}">
                <a16:creationId xmlns:a16="http://schemas.microsoft.com/office/drawing/2014/main" id="{AC35B7EF-B28F-A74E-82C5-42286DE85936}"/>
              </a:ext>
            </a:extLst>
          </p:cNvPr>
          <p:cNvSpPr txBox="1"/>
          <p:nvPr/>
        </p:nvSpPr>
        <p:spPr>
          <a:xfrm>
            <a:off x="4038600" y="6183868"/>
            <a:ext cx="2851486" cy="369332"/>
          </a:xfrm>
          <a:prstGeom prst="rect">
            <a:avLst/>
          </a:prstGeom>
          <a:noFill/>
        </p:spPr>
        <p:txBody>
          <a:bodyPr wrap="none" rtlCol="0">
            <a:spAutoFit/>
          </a:bodyPr>
          <a:lstStyle/>
          <a:p>
            <a:r>
              <a:rPr lang="en-US" sz="1800" dirty="0"/>
              <a:t>Credit: Wikimedia commons</a:t>
            </a:r>
          </a:p>
        </p:txBody>
      </p:sp>
    </p:spTree>
    <p:extLst>
      <p:ext uri="{BB962C8B-B14F-4D97-AF65-F5344CB8AC3E}">
        <p14:creationId xmlns:p14="http://schemas.microsoft.com/office/powerpoint/2010/main" val="243852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fontScale="92500" lnSpcReduction="10000"/>
          </a:bodyPr>
          <a:lstStyle/>
          <a:p>
            <a:r>
              <a:rPr lang="en-US" sz="2800" dirty="0">
                <a:latin typeface="Times New Roman" pitchFamily="18" charset="0"/>
                <a:cs typeface="Times New Roman" pitchFamily="18" charset="0"/>
              </a:rPr>
              <a:t>On the other hand, an adversary might rethink the scenario if they reach a conclusion like this.</a:t>
            </a:r>
          </a:p>
          <a:p>
            <a:r>
              <a:rPr lang="en-US" sz="2800" dirty="0">
                <a:latin typeface="Times New Roman" pitchFamily="18" charset="0"/>
                <a:cs typeface="Times New Roman" pitchFamily="18" charset="0"/>
              </a:rPr>
              <a:t>What if they only did the fire alarm attack, didn’t follow with a physical attack, but made a public statement that they have demonstrated their ability to hack into the fire alarm in a port and next time it would be while the vessel was at sea? </a:t>
            </a:r>
          </a:p>
          <a:p>
            <a:r>
              <a:rPr lang="en-US" sz="2800" dirty="0">
                <a:latin typeface="Times New Roman" pitchFamily="18" charset="0"/>
                <a:cs typeface="Times New Roman" pitchFamily="18" charset="0"/>
              </a:rPr>
              <a:t>That alone could lead to significant economic cost to the cruise ship industry. </a:t>
            </a:r>
          </a:p>
          <a:p>
            <a:r>
              <a:rPr lang="en-US" sz="2800" dirty="0">
                <a:latin typeface="Times New Roman" pitchFamily="18" charset="0"/>
                <a:cs typeface="Times New Roman" pitchFamily="18" charset="0"/>
              </a:rPr>
              <a:t>If E is the new one-phase attack, P</a:t>
            </a:r>
            <a:r>
              <a:rPr lang="en-US" sz="2800" baseline="-25000" dirty="0">
                <a:latin typeface="Times New Roman" pitchFamily="18" charset="0"/>
                <a:cs typeface="Times New Roman" pitchFamily="18" charset="0"/>
              </a:rPr>
              <a:t>E</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I</a:t>
            </a:r>
            <a:r>
              <a:rPr lang="en-US" sz="2800" dirty="0">
                <a:latin typeface="Times New Roman" pitchFamily="18" charset="0"/>
                <a:cs typeface="Times New Roman" pitchFamily="18" charset="0"/>
              </a:rPr>
              <a:t>, probably P</a:t>
            </a:r>
            <a:r>
              <a:rPr lang="en-US" sz="2800" baseline="-25000" dirty="0">
                <a:latin typeface="Times New Roman" pitchFamily="18" charset="0"/>
                <a:cs typeface="Times New Roman" pitchFamily="18" charset="0"/>
              </a:rPr>
              <a:t>E</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and (at least if loss of life is small) C</a:t>
            </a:r>
            <a:r>
              <a:rPr lang="en-US" sz="2800" baseline="-25000" dirty="0">
                <a:latin typeface="Times New Roman" pitchFamily="18" charset="0"/>
                <a:cs typeface="Times New Roman" pitchFamily="18" charset="0"/>
              </a:rPr>
              <a:t>E </a:t>
            </a:r>
            <a:r>
              <a:rPr lang="en-US" sz="2800" dirty="0">
                <a:latin typeface="Times New Roman" pitchFamily="18" charset="0"/>
                <a:cs typeface="Times New Roman" pitchFamily="18" charset="0"/>
              </a:rPr>
              <a:t>might be close to C</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I </a:t>
            </a:r>
            <a:r>
              <a:rPr lang="en-US" sz="2800" dirty="0">
                <a:latin typeface="Times New Roman" pitchFamily="18" charset="0"/>
                <a:cs typeface="Times New Roman" pitchFamily="18" charset="0"/>
              </a:rPr>
              <a:t>and perhaps even much higher. </a:t>
            </a:r>
          </a:p>
          <a:p>
            <a:r>
              <a:rPr lang="en-US" sz="2800" dirty="0">
                <a:latin typeface="Times New Roman" pitchFamily="18" charset="0"/>
                <a:cs typeface="Times New Roman" pitchFamily="18" charset="0"/>
              </a:rPr>
              <a:t>Thus, the risk of E might be higher than the risk of either I or X.</a:t>
            </a: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Debarking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63800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10600" cy="5958946"/>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Even if it is feasible to hack into the cargo system and identify containers of interest and their location, how would this help the pirates since it is only the topmost containers they can access?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Pen Test Partners have shown that hackers can manipulate the cargo handling system to impact placement of cargo (in their case to cause an imbalance).</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Compare:</a:t>
            </a:r>
          </a:p>
          <a:p>
            <a:pPr marL="62230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	    I = hack into cargo system (A) to make it easier to physically steal cargo (B)</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	   X = board a ship and physically steal cargo.</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Increasingly, pirates have the sophistication to pull off cyber attacks, so P</a:t>
            </a:r>
            <a:r>
              <a:rPr lang="en-US" sz="2800" baseline="-25000" dirty="0"/>
              <a:t>A</a:t>
            </a:r>
            <a:r>
              <a:rPr lang="en-US" sz="2800" dirty="0"/>
              <a:t> might be relatively high. Still, P</a:t>
            </a:r>
            <a:r>
              <a:rPr lang="en-US" sz="2800" baseline="-25000" dirty="0"/>
              <a:t>I</a:t>
            </a:r>
            <a:r>
              <a:rPr lang="en-US" sz="2800" dirty="0"/>
              <a:t> might be smaller than P</a:t>
            </a:r>
            <a:r>
              <a:rPr lang="en-US" sz="2800" baseline="-25000" dirty="0"/>
              <a:t>X</a:t>
            </a:r>
            <a:r>
              <a:rPr lang="en-US" sz="2800" dirty="0"/>
              <a:t>.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Even if P</a:t>
            </a:r>
            <a:r>
              <a:rPr lang="en-US" sz="2800" baseline="-25000" dirty="0"/>
              <a:t>I</a:t>
            </a:r>
            <a:r>
              <a:rPr lang="en-US" sz="2800" dirty="0"/>
              <a:t> is less than P</a:t>
            </a:r>
            <a:r>
              <a:rPr lang="en-US" sz="2800" baseline="-25000" dirty="0"/>
              <a:t>X</a:t>
            </a:r>
            <a:r>
              <a:rPr lang="en-US" sz="2800" dirty="0"/>
              <a:t>, most likely K</a:t>
            </a:r>
            <a:r>
              <a:rPr lang="en-US" sz="2800" baseline="-25000" dirty="0"/>
              <a:t>I</a:t>
            </a:r>
            <a:r>
              <a:rPr lang="en-US" sz="2800" dirty="0"/>
              <a:t> is not much more than K</a:t>
            </a:r>
            <a:r>
              <a:rPr lang="en-US" sz="2800" baseline="-25000" dirty="0"/>
              <a:t>X</a:t>
            </a:r>
            <a:r>
              <a:rPr lang="en-US" sz="2800" dirty="0"/>
              <a:t>, and C</a:t>
            </a:r>
            <a:r>
              <a:rPr lang="en-US" sz="2800" baseline="-25000" dirty="0"/>
              <a:t>I</a:t>
            </a:r>
            <a:r>
              <a:rPr lang="en-US" sz="2800" dirty="0"/>
              <a:t> is much higher than C</a:t>
            </a:r>
            <a:r>
              <a:rPr lang="en-US" sz="2800" baseline="-25000" dirty="0"/>
              <a:t>X</a:t>
            </a:r>
            <a:r>
              <a:rPr lang="en-US" sz="2800" dirty="0"/>
              <a:t>.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So, again, we conclude that the risk of I is higher                                             than the risk of X.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96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Pirates and Cargo</a:t>
            </a:r>
          </a:p>
        </p:txBody>
      </p:sp>
      <p:sp>
        <p:nvSpPr>
          <p:cNvPr id="9" name="Slide Number Placeholder 8"/>
          <p:cNvSpPr txBox="1">
            <a:spLocks/>
          </p:cNvSpPr>
          <p:nvPr/>
        </p:nvSpPr>
        <p:spPr bwMode="auto">
          <a:xfrm>
            <a:off x="-457200" y="649234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42</a:t>
            </a:fld>
            <a:endParaRPr lang="en-US" sz="1600" dirty="0">
              <a:solidFill>
                <a:srgbClr val="FF0000"/>
              </a:solidFill>
              <a:latin typeface="Andalus"/>
              <a:ea typeface="Andalus"/>
              <a:cs typeface="Andalus"/>
            </a:endParaRPr>
          </a:p>
        </p:txBody>
      </p:sp>
      <p:pic>
        <p:nvPicPr>
          <p:cNvPr id="10" name="Picture 9" descr="ContainerShip.jpg">
            <a:extLst>
              <a:ext uri="{FF2B5EF4-FFF2-40B4-BE49-F238E27FC236}">
                <a16:creationId xmlns:a16="http://schemas.microsoft.com/office/drawing/2014/main" id="{1872F3BB-6518-5D47-AB1F-AF159EAD1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5450212"/>
            <a:ext cx="1981200" cy="1483988"/>
          </a:xfrm>
          <a:prstGeom prst="rect">
            <a:avLst/>
          </a:prstGeom>
        </p:spPr>
      </p:pic>
      <p:sp>
        <p:nvSpPr>
          <p:cNvPr id="11" name="TextBox 10">
            <a:extLst>
              <a:ext uri="{FF2B5EF4-FFF2-40B4-BE49-F238E27FC236}">
                <a16:creationId xmlns:a16="http://schemas.microsoft.com/office/drawing/2014/main" id="{78E0574B-DA5D-4C49-9854-5908E61E8C9A}"/>
              </a:ext>
            </a:extLst>
          </p:cNvPr>
          <p:cNvSpPr txBox="1"/>
          <p:nvPr/>
        </p:nvSpPr>
        <p:spPr>
          <a:xfrm>
            <a:off x="3766183" y="6412468"/>
            <a:ext cx="3168017" cy="369332"/>
          </a:xfrm>
          <a:prstGeom prst="rect">
            <a:avLst/>
          </a:prstGeom>
          <a:noFill/>
        </p:spPr>
        <p:txBody>
          <a:bodyPr wrap="none" rtlCol="0">
            <a:spAutoFit/>
          </a:bodyPr>
          <a:lstStyle/>
          <a:p>
            <a:r>
              <a:rPr lang="en-US" sz="1800" dirty="0"/>
              <a:t>Credit : </a:t>
            </a:r>
            <a:r>
              <a:rPr lang="en-US" sz="1800" dirty="0" err="1"/>
              <a:t>commons.wikipedia.org</a:t>
            </a:r>
            <a:endParaRPr lang="en-US" sz="1800" dirty="0"/>
          </a:p>
        </p:txBody>
      </p:sp>
    </p:spTree>
    <p:extLst>
      <p:ext uri="{BB962C8B-B14F-4D97-AF65-F5344CB8AC3E}">
        <p14:creationId xmlns:p14="http://schemas.microsoft.com/office/powerpoint/2010/main" val="26589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10600" cy="5958946"/>
          </a:xfrm>
        </p:spPr>
        <p:txBody>
          <a:bodyPr>
            <a:normAutofit lnSpcReduction="10000"/>
          </a:bodyPr>
          <a:lstStyle/>
          <a:p>
            <a:r>
              <a:rPr lang="en-US" sz="2400" dirty="0">
                <a:effectLst/>
              </a:rPr>
              <a:t>How </a:t>
            </a:r>
            <a:r>
              <a:rPr lang="en-US" sz="2400" dirty="0"/>
              <a:t>to </a:t>
            </a:r>
            <a:r>
              <a:rPr lang="en-US" sz="2400" dirty="0">
                <a:effectLst/>
              </a:rPr>
              <a:t>best </a:t>
            </a:r>
            <a:r>
              <a:rPr lang="en-US" sz="2400" i="1" dirty="0">
                <a:effectLst/>
              </a:rPr>
              <a:t>prevent</a:t>
            </a:r>
            <a:r>
              <a:rPr lang="en-US" sz="2400" dirty="0">
                <a:effectLst/>
              </a:rPr>
              <a:t> these kinds of                                                                   integrated attacks or minimize their                                                       impacts? </a:t>
            </a:r>
            <a:endParaRPr lang="en-US" sz="2400" dirty="0"/>
          </a:p>
          <a:p>
            <a:r>
              <a:rPr lang="en-US" sz="2400" dirty="0"/>
              <a:t>H</a:t>
            </a:r>
            <a:r>
              <a:rPr lang="en-US" sz="2400" dirty="0">
                <a:effectLst/>
              </a:rPr>
              <a:t>ow </a:t>
            </a:r>
            <a:r>
              <a:rPr lang="en-US" sz="2400" dirty="0"/>
              <a:t>to </a:t>
            </a:r>
            <a:r>
              <a:rPr lang="en-US" sz="2400" i="1" dirty="0">
                <a:effectLst/>
              </a:rPr>
              <a:t>compare</a:t>
            </a:r>
            <a:r>
              <a:rPr lang="en-US" sz="2400" dirty="0">
                <a:effectLst/>
              </a:rPr>
              <a:t> the value of investing                                                                                      in different countermeasures? </a:t>
            </a:r>
          </a:p>
          <a:p>
            <a:r>
              <a:rPr lang="en-US" sz="2400" dirty="0"/>
              <a:t>Jumbotron example:</a:t>
            </a:r>
          </a:p>
          <a:p>
            <a:pPr lvl="1"/>
            <a:r>
              <a:rPr lang="en-US" sz="2400" dirty="0">
                <a:effectLst/>
              </a:rPr>
              <a:t>Is there a specific defense against hacking into the Jumbotron at a stadium or train station?</a:t>
            </a:r>
          </a:p>
          <a:p>
            <a:pPr lvl="1"/>
            <a:r>
              <a:rPr lang="en-US" sz="2400" dirty="0">
                <a:effectLst/>
              </a:rPr>
              <a:t>Or is it more cost-effective to develop security initiatives to protect people from a physical attack? </a:t>
            </a:r>
          </a:p>
          <a:p>
            <a:r>
              <a:rPr lang="en-US" sz="2400" dirty="0">
                <a:effectLst/>
              </a:rPr>
              <a:t>It’s more difficult to compare the benefits and costs of these two approaches quantitatively than qualitatively. </a:t>
            </a:r>
          </a:p>
          <a:p>
            <a:r>
              <a:rPr lang="en-US" sz="2400" dirty="0"/>
              <a:t>K</a:t>
            </a:r>
            <a:r>
              <a:rPr lang="en-US" sz="2400" dirty="0">
                <a:effectLst/>
              </a:rPr>
              <a:t>ey first step: make comparisons of relative risk.</a:t>
            </a:r>
          </a:p>
          <a:p>
            <a:r>
              <a:rPr lang="en-US" sz="2400" i="1" dirty="0"/>
              <a:t>Building scenarios </a:t>
            </a:r>
            <a:r>
              <a:rPr lang="en-US" sz="2400" dirty="0"/>
              <a:t>for different kinds of integrated attacks can lay the groundwork for development of methods of                                          risk assessment.</a:t>
            </a:r>
            <a:endParaRPr lang="en-US" sz="2400" dirty="0">
              <a:effectLst/>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96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chemeClr val="accent1">
                    <a:lumMod val="50000"/>
                  </a:schemeClr>
                </a:solidFill>
                <a:ea typeface="ＭＳ Ｐゴシック"/>
                <a:cs typeface="Arial" charset="0"/>
              </a:rPr>
              <a:t>Final Comment</a:t>
            </a:r>
          </a:p>
        </p:txBody>
      </p:sp>
      <p:sp>
        <p:nvSpPr>
          <p:cNvPr id="9" name="Slide Number Placeholder 8"/>
          <p:cNvSpPr txBox="1">
            <a:spLocks/>
          </p:cNvSpPr>
          <p:nvPr/>
        </p:nvSpPr>
        <p:spPr bwMode="auto">
          <a:xfrm>
            <a:off x="-457200" y="649234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43</a:t>
            </a:fld>
            <a:endParaRPr lang="en-US" sz="1600" dirty="0">
              <a:solidFill>
                <a:srgbClr val="FF0000"/>
              </a:solidFill>
              <a:latin typeface="Andalus"/>
              <a:ea typeface="Andalus"/>
              <a:cs typeface="Andalus"/>
            </a:endParaRPr>
          </a:p>
        </p:txBody>
      </p:sp>
      <p:pic>
        <p:nvPicPr>
          <p:cNvPr id="2" name="Picture 1" descr="People standing in front of a sign&#10;&#10;Description automatically generated">
            <a:extLst>
              <a:ext uri="{FF2B5EF4-FFF2-40B4-BE49-F238E27FC236}">
                <a16:creationId xmlns:a16="http://schemas.microsoft.com/office/drawing/2014/main" id="{46EBB1A0-12FB-E75E-28D4-EE34DCE6CC51}"/>
              </a:ext>
            </a:extLst>
          </p:cNvPr>
          <p:cNvPicPr>
            <a:picLocks noChangeAspect="1"/>
          </p:cNvPicPr>
          <p:nvPr/>
        </p:nvPicPr>
        <p:blipFill>
          <a:blip r:embed="rId2"/>
          <a:stretch>
            <a:fillRect/>
          </a:stretch>
        </p:blipFill>
        <p:spPr>
          <a:xfrm>
            <a:off x="5771071" y="609600"/>
            <a:ext cx="3220529" cy="2133600"/>
          </a:xfrm>
          <a:prstGeom prst="rect">
            <a:avLst/>
          </a:prstGeom>
        </p:spPr>
      </p:pic>
    </p:spTree>
    <p:extLst>
      <p:ext uri="{BB962C8B-B14F-4D97-AF65-F5344CB8AC3E}">
        <p14:creationId xmlns:p14="http://schemas.microsoft.com/office/powerpoint/2010/main" val="16917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229600" cy="5334000"/>
          </a:xfrm>
        </p:spPr>
        <p:txBody>
          <a:bodyPr>
            <a:normAutofit/>
          </a:bodyPr>
          <a:lstStyle/>
          <a:p>
            <a:pPr marL="0" lvl="1" indent="0" algn="ctr">
              <a:spcBef>
                <a:spcPts val="163"/>
              </a:spcBef>
              <a:buNone/>
            </a:pPr>
            <a:r>
              <a:rPr lang="en-US" sz="2400" b="1" i="1" dirty="0">
                <a:solidFill>
                  <a:srgbClr val="000000"/>
                </a:solidFill>
              </a:rPr>
              <a:t>Alok </a:t>
            </a:r>
            <a:r>
              <a:rPr lang="en-US" sz="2400" b="1" i="1" dirty="0" err="1">
                <a:solidFill>
                  <a:srgbClr val="000000"/>
                </a:solidFill>
              </a:rPr>
              <a:t>Baveja</a:t>
            </a:r>
            <a:endParaRPr lang="en-US" sz="2400" b="1" i="1" dirty="0">
              <a:solidFill>
                <a:srgbClr val="000000"/>
              </a:solidFill>
            </a:endParaRPr>
          </a:p>
          <a:p>
            <a:pPr marL="0" lvl="1" indent="0" algn="ctr">
              <a:spcBef>
                <a:spcPts val="163"/>
              </a:spcBef>
              <a:buNone/>
            </a:pPr>
            <a:r>
              <a:rPr lang="en-US" sz="2400" b="1" i="1" dirty="0">
                <a:solidFill>
                  <a:srgbClr val="000000"/>
                </a:solidFill>
              </a:rPr>
              <a:t>John </a:t>
            </a:r>
            <a:r>
              <a:rPr lang="en-US" sz="2400" b="1" i="1" dirty="0" err="1">
                <a:solidFill>
                  <a:srgbClr val="000000"/>
                </a:solidFill>
              </a:rPr>
              <a:t>Betak</a:t>
            </a:r>
            <a:endParaRPr lang="en-US" sz="2400" b="1" i="1" dirty="0">
              <a:solidFill>
                <a:srgbClr val="000000"/>
              </a:solidFill>
            </a:endParaRPr>
          </a:p>
          <a:p>
            <a:pPr marL="0" lvl="1" indent="0" algn="ctr">
              <a:spcBef>
                <a:spcPts val="163"/>
              </a:spcBef>
              <a:buNone/>
            </a:pPr>
            <a:r>
              <a:rPr lang="en-US" sz="2400" b="1" i="1" dirty="0">
                <a:solidFill>
                  <a:srgbClr val="000000"/>
                </a:solidFill>
              </a:rPr>
              <a:t>Dennis Egan</a:t>
            </a:r>
          </a:p>
          <a:p>
            <a:pPr marL="0" lvl="1" indent="0" algn="ctr">
              <a:spcBef>
                <a:spcPts val="163"/>
              </a:spcBef>
              <a:buNone/>
            </a:pPr>
            <a:r>
              <a:rPr lang="en-US" sz="2400" b="1" i="1" dirty="0">
                <a:solidFill>
                  <a:srgbClr val="000000"/>
                </a:solidFill>
              </a:rPr>
              <a:t>Peter March</a:t>
            </a:r>
          </a:p>
          <a:p>
            <a:pPr marL="0" lvl="1" indent="0" algn="ctr">
              <a:spcBef>
                <a:spcPts val="163"/>
              </a:spcBef>
              <a:buNone/>
            </a:pPr>
            <a:r>
              <a:rPr lang="en-US" sz="2400" b="1" i="1" dirty="0">
                <a:solidFill>
                  <a:srgbClr val="000000"/>
                </a:solidFill>
              </a:rPr>
              <a:t>Christie Nelson</a:t>
            </a:r>
          </a:p>
          <a:p>
            <a:pPr marL="0" lvl="1" indent="0" algn="ctr">
              <a:spcBef>
                <a:spcPts val="163"/>
              </a:spcBef>
              <a:buNone/>
            </a:pPr>
            <a:r>
              <a:rPr lang="en-US" sz="2400" b="1" i="1" dirty="0">
                <a:solidFill>
                  <a:srgbClr val="000000"/>
                </a:solidFill>
              </a:rPr>
              <a:t>Andrew Tucci</a:t>
            </a:r>
          </a:p>
          <a:p>
            <a:pPr marL="0" lvl="1" indent="0" algn="ctr">
              <a:spcBef>
                <a:spcPts val="163"/>
              </a:spcBef>
              <a:buNone/>
            </a:pPr>
            <a:r>
              <a:rPr lang="en-US" sz="2400" b="1" i="1" dirty="0">
                <a:solidFill>
                  <a:srgbClr val="000000"/>
                </a:solidFill>
              </a:rPr>
              <a:t>Ryan </a:t>
            </a:r>
            <a:r>
              <a:rPr lang="en-US" sz="2400" b="1" i="1" dirty="0" err="1">
                <a:solidFill>
                  <a:srgbClr val="000000"/>
                </a:solidFill>
              </a:rPr>
              <a:t>Whytlaw</a:t>
            </a:r>
            <a:endParaRPr lang="en-US" sz="2400" b="1" i="1" dirty="0">
              <a:solidFill>
                <a:srgbClr val="000000"/>
              </a:solidFill>
            </a:endParaRPr>
          </a:p>
          <a:p>
            <a:pPr marL="0" lvl="1" indent="0" algn="ctr">
              <a:spcBef>
                <a:spcPts val="163"/>
              </a:spcBef>
              <a:buNone/>
            </a:pPr>
            <a:endParaRPr lang="en-US" sz="2400" b="1" i="1" dirty="0">
              <a:solidFill>
                <a:srgbClr val="000000"/>
              </a:solidFill>
            </a:endParaRPr>
          </a:p>
          <a:p>
            <a:pPr marL="0" lvl="1" indent="0" algn="ctr">
              <a:spcBef>
                <a:spcPts val="163"/>
              </a:spcBef>
              <a:buNone/>
            </a:pPr>
            <a:r>
              <a:rPr lang="en-US" sz="2400" b="1" i="1" dirty="0">
                <a:solidFill>
                  <a:srgbClr val="000000"/>
                </a:solidFill>
              </a:rPr>
              <a:t>Thanks to DHS Office of University Programs through grants to the CCICADA Center and the Center for Accelerating Operational Efficiency</a:t>
            </a: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Thanks to my Co-Authors</a:t>
            </a:r>
          </a:p>
          <a:p>
            <a:pPr>
              <a:lnSpc>
                <a:spcPts val="4480"/>
              </a:lnSpc>
            </a:pPr>
            <a:r>
              <a:rPr lang="en-US" dirty="0">
                <a:solidFill>
                  <a:schemeClr val="accent1">
                    <a:lumMod val="50000"/>
                  </a:schemeClr>
                </a:solidFill>
                <a:ea typeface="ＭＳ Ｐゴシック"/>
                <a:cs typeface="Arial" charset="0"/>
              </a:rPr>
              <a:t>And Funders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44</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5612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33600"/>
            <a:ext cx="8229600" cy="5334000"/>
          </a:xfrm>
        </p:spPr>
        <p:txBody>
          <a:bodyPr>
            <a:normAutofit/>
          </a:bodyPr>
          <a:lstStyle/>
          <a:p>
            <a:pPr marL="0" lvl="1" indent="0" algn="ctr">
              <a:spcBef>
                <a:spcPts val="163"/>
              </a:spcBef>
              <a:buNone/>
            </a:pPr>
            <a:r>
              <a:rPr lang="en-US" sz="3200" b="1" i="1" dirty="0">
                <a:solidFill>
                  <a:srgbClr val="000000"/>
                </a:solidFill>
              </a:rPr>
              <a:t>For More Information:</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Dr. Fred Roberts</a:t>
            </a:r>
          </a:p>
          <a:p>
            <a:pPr marL="0" lvl="1" indent="0" algn="ctr">
              <a:spcBef>
                <a:spcPts val="163"/>
              </a:spcBef>
              <a:buNone/>
            </a:pPr>
            <a:r>
              <a:rPr lang="en-US" sz="3200" dirty="0">
                <a:solidFill>
                  <a:srgbClr val="000000"/>
                </a:solidFill>
              </a:rPr>
              <a:t>froberts@dimacs.rutgers.edu</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CCICADA Center </a:t>
            </a:r>
          </a:p>
          <a:p>
            <a:pPr marL="0" lvl="1" indent="0" algn="ctr">
              <a:spcBef>
                <a:spcPts val="163"/>
              </a:spcBef>
              <a:buNone/>
            </a:pPr>
            <a:r>
              <a:rPr lang="en-US" sz="3200" dirty="0" err="1">
                <a:solidFill>
                  <a:srgbClr val="000000"/>
                </a:solidFill>
              </a:rPr>
              <a:t>www.ccicada.org</a:t>
            </a:r>
            <a:endParaRPr lang="en-US" sz="3200" dirty="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Integrated Cyber and Physical Attacks on the Maritime Transportation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7407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943600"/>
          </a:xfrm>
        </p:spPr>
        <p:txBody>
          <a:bodyPr>
            <a:normAutofit/>
          </a:bodyPr>
          <a:lstStyle/>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3048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Marine Transportation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2668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a:bodyPr>
          <a:lstStyle/>
          <a:p>
            <a:r>
              <a:rPr lang="en-US" sz="2800" dirty="0">
                <a:latin typeface="Times New Roman" pitchFamily="18" charset="0"/>
                <a:cs typeface="Times New Roman" pitchFamily="18" charset="0"/>
              </a:rPr>
              <a:t>Fake news could be spread via social media.</a:t>
            </a:r>
          </a:p>
          <a:p>
            <a:r>
              <a:rPr lang="en-US" sz="2800" dirty="0">
                <a:latin typeface="Times New Roman" pitchFamily="18" charset="0"/>
                <a:cs typeface="Times New Roman" pitchFamily="18" charset="0"/>
              </a:rPr>
              <a:t>Something is happening at Pier F in the port.</a:t>
            </a:r>
          </a:p>
          <a:p>
            <a:r>
              <a:rPr lang="en-US" sz="2800" dirty="0">
                <a:latin typeface="Times New Roman" pitchFamily="18" charset="0"/>
                <a:cs typeface="Times New Roman" pitchFamily="18" charset="0"/>
              </a:rPr>
              <a:t>Draws first responders to Pier F.</a:t>
            </a:r>
          </a:p>
          <a:p>
            <a:pPr lvl="1"/>
            <a:r>
              <a:rPr lang="en-US" sz="2400" dirty="0">
                <a:latin typeface="Times New Roman" pitchFamily="18" charset="0"/>
                <a:cs typeface="Times New Roman" pitchFamily="18" charset="0"/>
              </a:rPr>
              <a:t>“Everyone runs to the soccer ball”</a:t>
            </a:r>
          </a:p>
          <a:p>
            <a:r>
              <a:rPr lang="en-US" sz="2800" dirty="0">
                <a:latin typeface="Times New Roman" pitchFamily="18" charset="0"/>
                <a:cs typeface="Times New Roman" pitchFamily="18" charset="0"/>
              </a:rPr>
              <a:t>Actual intent is to attack Pier L, which now may have less protection. </a:t>
            </a:r>
          </a:p>
          <a:p>
            <a:r>
              <a:rPr lang="en-US" sz="2800" dirty="0">
                <a:latin typeface="Times New Roman" pitchFamily="18" charset="0"/>
                <a:cs typeface="Times New Roman" pitchFamily="18" charset="0"/>
              </a:rPr>
              <a:t>Another version: hack into a company’s or agency’s email system and generate an official-looking report about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a:t>
            </a:fld>
            <a:endParaRPr lang="en-US" sz="1600" dirty="0">
              <a:solidFill>
                <a:srgbClr val="FF0000"/>
              </a:solidFill>
              <a:latin typeface="Andalus"/>
              <a:ea typeface="Andalus"/>
              <a:cs typeface="Andalus"/>
            </a:endParaRPr>
          </a:p>
        </p:txBody>
      </p:sp>
      <p:sp>
        <p:nvSpPr>
          <p:cNvPr id="2" name="TextBox 1"/>
          <p:cNvSpPr txBox="1"/>
          <p:nvPr/>
        </p:nvSpPr>
        <p:spPr>
          <a:xfrm>
            <a:off x="3585672" y="4800600"/>
            <a:ext cx="3500928" cy="1569660"/>
          </a:xfrm>
          <a:prstGeom prst="rect">
            <a:avLst/>
          </a:prstGeom>
          <a:noFill/>
        </p:spPr>
        <p:txBody>
          <a:bodyPr wrap="none" rtlCol="0">
            <a:spAutoFit/>
          </a:bodyPr>
          <a:lstStyle/>
          <a:p>
            <a:r>
              <a:rPr lang="en-US" dirty="0">
                <a:solidFill>
                  <a:srgbClr val="FF0000"/>
                </a:solidFill>
              </a:rPr>
              <a:t>John Smith</a:t>
            </a:r>
          </a:p>
          <a:p>
            <a:r>
              <a:rPr lang="en-US" dirty="0">
                <a:solidFill>
                  <a:srgbClr val="FF0000"/>
                </a:solidFill>
              </a:rPr>
              <a:t>@</a:t>
            </a:r>
            <a:r>
              <a:rPr lang="en-US" dirty="0" err="1">
                <a:solidFill>
                  <a:srgbClr val="FF0000"/>
                </a:solidFill>
              </a:rPr>
              <a:t>johnsmith</a:t>
            </a:r>
            <a:endParaRPr lang="en-US" dirty="0">
              <a:solidFill>
                <a:srgbClr val="FF0000"/>
              </a:solidFill>
            </a:endParaRPr>
          </a:p>
          <a:p>
            <a:r>
              <a:rPr lang="en-US" dirty="0">
                <a:solidFill>
                  <a:srgbClr val="FF0000"/>
                </a:solidFill>
              </a:rPr>
              <a:t>There is a shooter at Pier F</a:t>
            </a:r>
          </a:p>
          <a:p>
            <a:r>
              <a:rPr lang="en-US" dirty="0">
                <a:solidFill>
                  <a:srgbClr val="FF0000"/>
                </a:solidFill>
              </a:rPr>
              <a:t>2:23 PM  6 Dec 2017</a:t>
            </a:r>
          </a:p>
        </p:txBody>
      </p:sp>
      <p:sp>
        <p:nvSpPr>
          <p:cNvPr id="7" name="TextBox 6"/>
          <p:cNvSpPr txBox="1"/>
          <p:nvPr/>
        </p:nvSpPr>
        <p:spPr>
          <a:xfrm>
            <a:off x="221685" y="4953000"/>
            <a:ext cx="2826315" cy="1569660"/>
          </a:xfrm>
          <a:prstGeom prst="rect">
            <a:avLst/>
          </a:prstGeom>
          <a:noFill/>
        </p:spPr>
        <p:txBody>
          <a:bodyPr wrap="none" rtlCol="0">
            <a:spAutoFit/>
          </a:bodyPr>
          <a:lstStyle/>
          <a:p>
            <a:r>
              <a:rPr lang="en-US" dirty="0">
                <a:solidFill>
                  <a:srgbClr val="000099"/>
                </a:solidFill>
              </a:rPr>
              <a:t>Tina Jones</a:t>
            </a:r>
          </a:p>
          <a:p>
            <a:r>
              <a:rPr lang="en-US" dirty="0">
                <a:solidFill>
                  <a:srgbClr val="000099"/>
                </a:solidFill>
              </a:rPr>
              <a:t>@</a:t>
            </a:r>
            <a:r>
              <a:rPr lang="en-US" dirty="0" err="1">
                <a:solidFill>
                  <a:srgbClr val="000099"/>
                </a:solidFill>
              </a:rPr>
              <a:t>tinajones</a:t>
            </a:r>
            <a:endParaRPr lang="en-US" dirty="0">
              <a:solidFill>
                <a:srgbClr val="000099"/>
              </a:solidFill>
            </a:endParaRPr>
          </a:p>
          <a:p>
            <a:r>
              <a:rPr lang="en-US" dirty="0">
                <a:solidFill>
                  <a:srgbClr val="000099"/>
                </a:solidFill>
              </a:rPr>
              <a:t>People shot at Pier F</a:t>
            </a:r>
          </a:p>
          <a:p>
            <a:r>
              <a:rPr lang="en-US" dirty="0">
                <a:solidFill>
                  <a:srgbClr val="000099"/>
                </a:solidFill>
              </a:rPr>
              <a:t>2:22 PM  6 Dec 2017</a:t>
            </a:r>
          </a:p>
        </p:txBody>
      </p:sp>
    </p:spTree>
    <p:extLst>
      <p:ext uri="{BB962C8B-B14F-4D97-AF65-F5344CB8AC3E}">
        <p14:creationId xmlns:p14="http://schemas.microsoft.com/office/powerpoint/2010/main" val="58225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Another version: Spread news that a celebrity is at Pier F; draw a crowd; then attack the crowd.</a:t>
            </a:r>
          </a:p>
          <a:p>
            <a:pPr lvl="1"/>
            <a:r>
              <a:rPr lang="en-US" dirty="0">
                <a:latin typeface="Times New Roman" pitchFamily="18" charset="0"/>
                <a:cs typeface="Times New Roman" pitchFamily="18" charset="0"/>
              </a:rPr>
              <a:t>“Justin </a:t>
            </a:r>
            <a:r>
              <a:rPr lang="en-US" dirty="0" err="1">
                <a:latin typeface="Times New Roman" pitchFamily="18" charset="0"/>
                <a:cs typeface="Times New Roman" pitchFamily="18" charset="0"/>
              </a:rPr>
              <a:t>Bieber</a:t>
            </a:r>
            <a:r>
              <a:rPr lang="en-US" dirty="0">
                <a:latin typeface="Times New Roman" pitchFamily="18" charset="0"/>
                <a:cs typeface="Times New Roman" pitchFamily="18" charset="0"/>
              </a:rPr>
              <a:t> is at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a:t>
            </a:fld>
            <a:endParaRPr lang="en-US" sz="1600" dirty="0">
              <a:solidFill>
                <a:srgbClr val="FF0000"/>
              </a:solidFill>
              <a:latin typeface="Andalus"/>
              <a:ea typeface="Andalus"/>
              <a:cs typeface="Andalus"/>
            </a:endParaRPr>
          </a:p>
        </p:txBody>
      </p:sp>
      <p:pic>
        <p:nvPicPr>
          <p:cNvPr id="2" name="Picture 1" descr="Justin Bieb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43200"/>
            <a:ext cx="4079823" cy="2705100"/>
          </a:xfrm>
          <a:prstGeom prst="rect">
            <a:avLst/>
          </a:prstGeom>
        </p:spPr>
      </p:pic>
      <p:sp>
        <p:nvSpPr>
          <p:cNvPr id="7" name="TextBox 6"/>
          <p:cNvSpPr txBox="1"/>
          <p:nvPr/>
        </p:nvSpPr>
        <p:spPr>
          <a:xfrm>
            <a:off x="1066800" y="5638800"/>
            <a:ext cx="3429000" cy="400110"/>
          </a:xfrm>
          <a:prstGeom prst="rect">
            <a:avLst/>
          </a:prstGeom>
          <a:noFill/>
        </p:spPr>
        <p:txBody>
          <a:bodyPr wrap="square" rtlCol="0">
            <a:spAutoFit/>
          </a:bodyPr>
          <a:lstStyle/>
          <a:p>
            <a:r>
              <a:rPr lang="en-US" sz="2000" dirty="0"/>
              <a:t>Source: </a:t>
            </a:r>
            <a:r>
              <a:rPr lang="en-US" sz="2000" dirty="0" err="1"/>
              <a:t>wikimedia</a:t>
            </a:r>
            <a:r>
              <a:rPr lang="en-US" sz="2000" dirty="0"/>
              <a:t> commons</a:t>
            </a:r>
          </a:p>
        </p:txBody>
      </p:sp>
    </p:spTree>
    <p:extLst>
      <p:ext uri="{BB962C8B-B14F-4D97-AF65-F5344CB8AC3E}">
        <p14:creationId xmlns:p14="http://schemas.microsoft.com/office/powerpoint/2010/main" val="57872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fontScale="92500" lnSpcReduction="10000"/>
          </a:bodyPr>
          <a:lstStyle/>
          <a:p>
            <a:r>
              <a:rPr lang="en-US" sz="2800" dirty="0">
                <a:latin typeface="Times New Roman" pitchFamily="18" charset="0"/>
                <a:cs typeface="Times New Roman" pitchFamily="18" charset="0"/>
              </a:rPr>
              <a:t>Cyber attack on operating systems in the port making a following physical attack more likely to succeed: </a:t>
            </a:r>
          </a:p>
          <a:p>
            <a:pPr lvl="1"/>
            <a:r>
              <a:rPr lang="en-US" sz="2400" b="1" dirty="0">
                <a:latin typeface="Times New Roman" pitchFamily="18" charset="0"/>
                <a:cs typeface="Times New Roman" pitchFamily="18" charset="0"/>
              </a:rPr>
              <a:t>Shut the gates </a:t>
            </a:r>
            <a:r>
              <a:rPr lang="en-US" sz="2400" dirty="0">
                <a:latin typeface="Times New Roman" pitchFamily="18" charset="0"/>
                <a:cs typeface="Times New Roman" pitchFamily="18" charset="0"/>
              </a:rPr>
              <a:t>so people are trapped inside and first responders are trapped outside.</a:t>
            </a:r>
          </a:p>
          <a:p>
            <a:pPr lvl="1"/>
            <a:r>
              <a:rPr lang="en-US" sz="2400" b="1" dirty="0">
                <a:latin typeface="Times New Roman" pitchFamily="18" charset="0"/>
                <a:cs typeface="Times New Roman" pitchFamily="18" charset="0"/>
              </a:rPr>
              <a:t>Turn off the lights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 attackers.</a:t>
            </a:r>
          </a:p>
          <a:p>
            <a:pPr lvl="1"/>
            <a:r>
              <a:rPr lang="en-US" sz="2400" b="1" dirty="0">
                <a:latin typeface="Times New Roman" pitchFamily="18" charset="0"/>
                <a:cs typeface="Times New Roman" pitchFamily="18" charset="0"/>
              </a:rPr>
              <a:t>Turn off the alarms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 attackers to avoid detection.</a:t>
            </a:r>
          </a:p>
          <a:p>
            <a:pPr lvl="1"/>
            <a:r>
              <a:rPr lang="en-US" sz="2400" b="1" dirty="0">
                <a:latin typeface="Times New Roman" pitchFamily="18" charset="0"/>
                <a:cs typeface="Times New Roman" pitchFamily="18" charset="0"/>
              </a:rPr>
              <a:t>Disable the cameras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to avoid detection.</a:t>
            </a:r>
          </a:p>
          <a:p>
            <a:pPr lvl="1"/>
            <a:r>
              <a:rPr lang="en-US" sz="2400" b="1" dirty="0">
                <a:latin typeface="Times New Roman" pitchFamily="18" charset="0"/>
                <a:cs typeface="Times New Roman" pitchFamily="18" charset="0"/>
              </a:rPr>
              <a:t>Interrupt the power supply</a:t>
            </a:r>
            <a:r>
              <a:rPr lang="en-US" sz="2400" dirty="0">
                <a:latin typeface="Times New Roman" pitchFamily="18" charset="0"/>
                <a:cs typeface="Times New Roman" pitchFamily="18" charset="0"/>
              </a:rPr>
              <a:t>.</a:t>
            </a:r>
          </a:p>
          <a:p>
            <a:pPr lvl="1"/>
            <a:r>
              <a:rPr lang="en-US" sz="2400" b="1" dirty="0">
                <a:latin typeface="Times New Roman" pitchFamily="18" charset="0"/>
                <a:cs typeface="Times New Roman" pitchFamily="18" charset="0"/>
              </a:rPr>
              <a:t>Disable cyber-enabled traffic lights </a:t>
            </a:r>
            <a:r>
              <a:rPr lang="en-US" sz="2400" dirty="0">
                <a:latin typeface="Times New Roman" pitchFamily="18" charset="0"/>
                <a:cs typeface="Times New Roman" pitchFamily="18" charset="0"/>
              </a:rPr>
              <a:t>to create traffic jams - emergency vehicles unable to respond to a physical attack.</a:t>
            </a:r>
          </a:p>
          <a:p>
            <a:pPr lvl="1"/>
            <a:r>
              <a:rPr lang="en-US" sz="2400" b="1" dirty="0">
                <a:latin typeface="Times New Roman" pitchFamily="18" charset="0"/>
                <a:cs typeface="Times New Roman" pitchFamily="18" charset="0"/>
              </a:rPr>
              <a:t>Hack into emergency communication system </a:t>
            </a:r>
            <a:r>
              <a:rPr lang="en-US" sz="2400" dirty="0">
                <a:latin typeface="Times New Roman" pitchFamily="18" charset="0"/>
                <a:cs typeface="Times New Roman" pitchFamily="18" charset="0"/>
              </a:rPr>
              <a:t>and tell first responders to go to a different place.</a:t>
            </a:r>
          </a:p>
          <a:p>
            <a:pPr lvl="1"/>
            <a:r>
              <a:rPr lang="en-US" sz="2400" b="1" dirty="0">
                <a:latin typeface="Times New Roman" pitchFamily="18" charset="0"/>
                <a:cs typeface="Times New Roman" pitchFamily="18" charset="0"/>
              </a:rPr>
              <a:t>Spoof TWIC cards or other access control systems</a:t>
            </a:r>
          </a:p>
          <a:p>
            <a:pPr marL="457200" lvl="1" indent="0">
              <a:buNone/>
            </a:pPr>
            <a:r>
              <a:rPr lang="en-US" sz="2400" dirty="0">
                <a:latin typeface="Times New Roman" pitchFamily="18" charset="0"/>
                <a:cs typeface="Times New Roman" pitchFamily="18" charset="0"/>
              </a:rPr>
              <a:t>    to let the “bad guys’ in.</a:t>
            </a:r>
          </a:p>
          <a:p>
            <a:pPr marL="457200" lvl="1" indent="0">
              <a:buNone/>
            </a:pPr>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chemeClr val="accent1">
                    <a:lumMod val="50000"/>
                  </a:schemeClr>
                </a:solidFill>
                <a:ea typeface="ＭＳ Ｐゴシック"/>
                <a:cs typeface="Arial" charset="0"/>
              </a:rPr>
              <a:t>More Sophisticated Attacks on a Port</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8</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85457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82000" cy="5334000"/>
          </a:xfrm>
        </p:spPr>
        <p:txBody>
          <a:bodyPr>
            <a:normAutofit lnSpcReduction="10000"/>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There is increasing interest in being able to monitor the behavior of shipboard systems from elsewhere, e.g., company HQ.</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Now, engine manufacturers can monitor their engines for reliability, but also to make sure they are not being abused - which would void a warranty.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They might be watching sensors that give advance notice that something isn’t working right.</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E.g., you might detect vibrations before a bearing goes bad.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Bottom line: many outsiders have access to vessel systems.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A bad actor could hack into your system from outside, especially if your shipboard systems are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    networked. </a:t>
            </a:r>
            <a:endParaRPr lang="en-US" sz="27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chemeClr val="accent1">
                    <a:lumMod val="50000"/>
                  </a:schemeClr>
                </a:solidFill>
                <a:ea typeface="ＭＳ Ｐゴシック"/>
                <a:cs typeface="Arial" charset="0"/>
              </a:rPr>
              <a:t>Monitoring Vessels from Elsewhere</a:t>
            </a:r>
          </a:p>
        </p:txBody>
      </p:sp>
      <p:sp>
        <p:nvSpPr>
          <p:cNvPr id="9" name="Slide Number Placeholder 8"/>
          <p:cNvSpPr txBox="1">
            <a:spLocks/>
          </p:cNvSpPr>
          <p:nvPr/>
        </p:nvSpPr>
        <p:spPr bwMode="auto">
          <a:xfrm>
            <a:off x="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9</a:t>
            </a:fld>
            <a:endParaRPr lang="en-US" sz="1600" dirty="0">
              <a:solidFill>
                <a:srgbClr val="FF0000"/>
              </a:solidFill>
              <a:latin typeface="Andalus"/>
              <a:ea typeface="Andalus"/>
              <a:cs typeface="Andalus"/>
            </a:endParaRPr>
          </a:p>
        </p:txBody>
      </p:sp>
      <p:pic>
        <p:nvPicPr>
          <p:cNvPr id="2" name="Picture 1" descr="Bea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5010150"/>
            <a:ext cx="2590800" cy="1943100"/>
          </a:xfrm>
          <a:prstGeom prst="rect">
            <a:avLst/>
          </a:prstGeom>
        </p:spPr>
      </p:pic>
      <p:sp>
        <p:nvSpPr>
          <p:cNvPr id="7" name="TextBox 6"/>
          <p:cNvSpPr txBox="1"/>
          <p:nvPr/>
        </p:nvSpPr>
        <p:spPr>
          <a:xfrm>
            <a:off x="2001479" y="5943600"/>
            <a:ext cx="2722921" cy="707886"/>
          </a:xfrm>
          <a:prstGeom prst="rect">
            <a:avLst/>
          </a:prstGeom>
          <a:noFill/>
        </p:spPr>
        <p:txBody>
          <a:bodyPr wrap="none" rtlCol="0">
            <a:spAutoFit/>
          </a:bodyPr>
          <a:lstStyle/>
          <a:p>
            <a:r>
              <a:rPr lang="en-US" sz="2000" dirty="0"/>
              <a:t>Credit: </a:t>
            </a:r>
            <a:r>
              <a:rPr lang="en-US" sz="2000" dirty="0" err="1"/>
              <a:t>En.wikipedia.org</a:t>
            </a:r>
            <a:endParaRPr lang="en-US" sz="2000" dirty="0"/>
          </a:p>
          <a:p>
            <a:r>
              <a:rPr lang="en-US" sz="2000" dirty="0"/>
              <a:t>Corroded bearing</a:t>
            </a:r>
          </a:p>
        </p:txBody>
      </p:sp>
    </p:spTree>
    <p:extLst>
      <p:ext uri="{BB962C8B-B14F-4D97-AF65-F5344CB8AC3E}">
        <p14:creationId xmlns:p14="http://schemas.microsoft.com/office/powerpoint/2010/main" val="273090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49743</TotalTime>
  <Words>3705</Words>
  <Application>Microsoft Office PowerPoint</Application>
  <PresentationFormat>On-screen Show (4:3)</PresentationFormat>
  <Paragraphs>534</Paragraphs>
  <Slides>45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ＭＳ Ｐゴシック</vt:lpstr>
      <vt:lpstr>Andalus</vt:lpstr>
      <vt:lpstr>Arial</vt:lpstr>
      <vt:lpstr>Times New Roman</vt:lpstr>
      <vt:lpstr>Wingdings</vt:lpstr>
      <vt:lpstr>Default Design</vt:lpstr>
      <vt:lpstr>Custom Design</vt:lpstr>
      <vt:lpstr>PowerPoint Presentation</vt:lpstr>
      <vt:lpstr>Baltimore, March 26,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Autonomous Vessels</vt:lpstr>
      <vt:lpstr>PowerPoint Presentation</vt:lpstr>
      <vt:lpstr>PowerPoint Presentation</vt:lpstr>
      <vt:lpstr>PowerPoint Presentation</vt:lpstr>
      <vt:lpstr>PowerPoint Presentation</vt:lpstr>
      <vt:lpstr>Pirates and Cargo</vt:lpstr>
      <vt:lpstr>Pirates and Cargo</vt:lpstr>
      <vt:lpstr> Francis Scott Key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 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Christine Spassione</cp:lastModifiedBy>
  <cp:revision>1292</cp:revision>
  <cp:lastPrinted>2018-12-02T21:46:02Z</cp:lastPrinted>
  <dcterms:created xsi:type="dcterms:W3CDTF">2008-11-29T20:14:14Z</dcterms:created>
  <dcterms:modified xsi:type="dcterms:W3CDTF">2024-04-23T17:32:59Z</dcterms:modified>
</cp:coreProperties>
</file>