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Lst>
  <p:notesMasterIdLst>
    <p:notesMasterId r:id="rId71"/>
  </p:notesMasterIdLst>
  <p:sldIdLst>
    <p:sldId id="355" r:id="rId3"/>
    <p:sldId id="746" r:id="rId4"/>
    <p:sldId id="768" r:id="rId5"/>
    <p:sldId id="769" r:id="rId6"/>
    <p:sldId id="770" r:id="rId7"/>
    <p:sldId id="771" r:id="rId8"/>
    <p:sldId id="792" r:id="rId9"/>
    <p:sldId id="772" r:id="rId10"/>
    <p:sldId id="773" r:id="rId11"/>
    <p:sldId id="835" r:id="rId12"/>
    <p:sldId id="833" r:id="rId13"/>
    <p:sldId id="834" r:id="rId14"/>
    <p:sldId id="775" r:id="rId15"/>
    <p:sldId id="776" r:id="rId16"/>
    <p:sldId id="777" r:id="rId17"/>
    <p:sldId id="778" r:id="rId18"/>
    <p:sldId id="779" r:id="rId19"/>
    <p:sldId id="780" r:id="rId20"/>
    <p:sldId id="781" r:id="rId21"/>
    <p:sldId id="782" r:id="rId22"/>
    <p:sldId id="786" r:id="rId23"/>
    <p:sldId id="787" r:id="rId24"/>
    <p:sldId id="785" r:id="rId25"/>
    <p:sldId id="788" r:id="rId26"/>
    <p:sldId id="789" r:id="rId27"/>
    <p:sldId id="831" r:id="rId28"/>
    <p:sldId id="790" r:id="rId29"/>
    <p:sldId id="791" r:id="rId30"/>
    <p:sldId id="793" r:id="rId31"/>
    <p:sldId id="794" r:id="rId32"/>
    <p:sldId id="795" r:id="rId33"/>
    <p:sldId id="796" r:id="rId34"/>
    <p:sldId id="797" r:id="rId35"/>
    <p:sldId id="798" r:id="rId36"/>
    <p:sldId id="799" r:id="rId37"/>
    <p:sldId id="800" r:id="rId38"/>
    <p:sldId id="801" r:id="rId39"/>
    <p:sldId id="802" r:id="rId40"/>
    <p:sldId id="803" r:id="rId41"/>
    <p:sldId id="804" r:id="rId42"/>
    <p:sldId id="805" r:id="rId43"/>
    <p:sldId id="806" r:id="rId44"/>
    <p:sldId id="807" r:id="rId45"/>
    <p:sldId id="808" r:id="rId46"/>
    <p:sldId id="809" r:id="rId47"/>
    <p:sldId id="810" r:id="rId48"/>
    <p:sldId id="811" r:id="rId49"/>
    <p:sldId id="832" r:id="rId50"/>
    <p:sldId id="812" r:id="rId51"/>
    <p:sldId id="813" r:id="rId52"/>
    <p:sldId id="814" r:id="rId53"/>
    <p:sldId id="815" r:id="rId54"/>
    <p:sldId id="816" r:id="rId55"/>
    <p:sldId id="817" r:id="rId56"/>
    <p:sldId id="818" r:id="rId57"/>
    <p:sldId id="819" r:id="rId58"/>
    <p:sldId id="820" r:id="rId59"/>
    <p:sldId id="821" r:id="rId60"/>
    <p:sldId id="822" r:id="rId61"/>
    <p:sldId id="823" r:id="rId62"/>
    <p:sldId id="824" r:id="rId63"/>
    <p:sldId id="825" r:id="rId64"/>
    <p:sldId id="826" r:id="rId65"/>
    <p:sldId id="827" r:id="rId66"/>
    <p:sldId id="829" r:id="rId67"/>
    <p:sldId id="830" r:id="rId68"/>
    <p:sldId id="836" r:id="rId69"/>
    <p:sldId id="658" r:id="rId7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46"/>
  </p:normalViewPr>
  <p:slideViewPr>
    <p:cSldViewPr>
      <p:cViewPr varScale="1">
        <p:scale>
          <a:sx n="105" d="100"/>
          <a:sy n="105" d="100"/>
        </p:scale>
        <p:origin x="17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24040"/>
    </p:cViewPr>
  </p:sorterViewPr>
  <p:notesViewPr>
    <p:cSldViewPr>
      <p:cViewPr varScale="1">
        <p:scale>
          <a:sx n="79" d="100"/>
          <a:sy n="79"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A5C6666-83EB-D7A9-BA34-B7DC796E225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ＭＳ Ｐゴシック" charset="-128"/>
                <a:cs typeface="+mn-cs"/>
              </a:defRPr>
            </a:lvl1pPr>
          </a:lstStyle>
          <a:p>
            <a:pPr>
              <a:defRPr/>
            </a:pPr>
            <a:endParaRPr lang="en-US"/>
          </a:p>
        </p:txBody>
      </p:sp>
      <p:sp>
        <p:nvSpPr>
          <p:cNvPr id="9219" name="Rectangle 3">
            <a:extLst>
              <a:ext uri="{FF2B5EF4-FFF2-40B4-BE49-F238E27FC236}">
                <a16:creationId xmlns:a16="http://schemas.microsoft.com/office/drawing/2014/main" id="{105E2AC7-DFF5-FF3F-FA5E-C517275C4C6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ＭＳ Ｐゴシック" charset="-128"/>
                <a:cs typeface="+mn-cs"/>
              </a:defRPr>
            </a:lvl1pPr>
          </a:lstStyle>
          <a:p>
            <a:pPr>
              <a:defRPr/>
            </a:pPr>
            <a:endParaRPr lang="en-US"/>
          </a:p>
        </p:txBody>
      </p:sp>
      <p:sp>
        <p:nvSpPr>
          <p:cNvPr id="28676" name="Rectangle 4">
            <a:extLst>
              <a:ext uri="{FF2B5EF4-FFF2-40B4-BE49-F238E27FC236}">
                <a16:creationId xmlns:a16="http://schemas.microsoft.com/office/drawing/2014/main" id="{0AE187A9-35CC-E8BD-AD25-AE8E128745C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34AFA186-EBE3-2E67-83B8-6733D49B84B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a:extLst>
              <a:ext uri="{FF2B5EF4-FFF2-40B4-BE49-F238E27FC236}">
                <a16:creationId xmlns:a16="http://schemas.microsoft.com/office/drawing/2014/main" id="{8AE7D3C1-3BB5-BFB4-C9F4-A45F1D1DCC3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ＭＳ Ｐゴシック" charset="-128"/>
                <a:cs typeface="+mn-cs"/>
              </a:defRPr>
            </a:lvl1pPr>
          </a:lstStyle>
          <a:p>
            <a:pPr>
              <a:defRPr/>
            </a:pPr>
            <a:endParaRPr lang="en-US"/>
          </a:p>
        </p:txBody>
      </p:sp>
      <p:sp>
        <p:nvSpPr>
          <p:cNvPr id="9223" name="Rectangle 7">
            <a:extLst>
              <a:ext uri="{FF2B5EF4-FFF2-40B4-BE49-F238E27FC236}">
                <a16:creationId xmlns:a16="http://schemas.microsoft.com/office/drawing/2014/main" id="{03AE8E56-1145-A22E-F51C-8F967990A72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2EC30A9-F1F6-A74E-9EA1-DC5968299D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81BB7E42-1CC6-4B5B-B861-F3FCAB2A8D80}"/>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90E5C59E-38C1-5B8A-CCD9-93107FF2E9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4C4B01E4-F3D3-5F3B-9CC6-F17E4824ED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9ABD7AC-3A82-8B41-B2BB-516E3BEDA071}"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10</a:t>
            </a:fld>
            <a:endParaRPr lang="en-US" altLang="en-US"/>
          </a:p>
        </p:txBody>
      </p:sp>
    </p:spTree>
    <p:extLst>
      <p:ext uri="{BB962C8B-B14F-4D97-AF65-F5344CB8AC3E}">
        <p14:creationId xmlns:p14="http://schemas.microsoft.com/office/powerpoint/2010/main" val="2889977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11</a:t>
            </a:fld>
            <a:endParaRPr lang="en-US" altLang="en-US"/>
          </a:p>
        </p:txBody>
      </p:sp>
    </p:spTree>
    <p:extLst>
      <p:ext uri="{BB962C8B-B14F-4D97-AF65-F5344CB8AC3E}">
        <p14:creationId xmlns:p14="http://schemas.microsoft.com/office/powerpoint/2010/main" val="1570867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12</a:t>
            </a:fld>
            <a:endParaRPr lang="en-US" altLang="en-US"/>
          </a:p>
        </p:txBody>
      </p:sp>
    </p:spTree>
    <p:extLst>
      <p:ext uri="{BB962C8B-B14F-4D97-AF65-F5344CB8AC3E}">
        <p14:creationId xmlns:p14="http://schemas.microsoft.com/office/powerpoint/2010/main" val="1768875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13</a:t>
            </a:fld>
            <a:endParaRPr lang="en-US" altLang="en-US"/>
          </a:p>
        </p:txBody>
      </p:sp>
    </p:spTree>
    <p:extLst>
      <p:ext uri="{BB962C8B-B14F-4D97-AF65-F5344CB8AC3E}">
        <p14:creationId xmlns:p14="http://schemas.microsoft.com/office/powerpoint/2010/main" val="3610941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14</a:t>
            </a:fld>
            <a:endParaRPr lang="en-US" altLang="en-US"/>
          </a:p>
        </p:txBody>
      </p:sp>
    </p:spTree>
    <p:extLst>
      <p:ext uri="{BB962C8B-B14F-4D97-AF65-F5344CB8AC3E}">
        <p14:creationId xmlns:p14="http://schemas.microsoft.com/office/powerpoint/2010/main" val="292082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15</a:t>
            </a:fld>
            <a:endParaRPr lang="en-US" altLang="en-US"/>
          </a:p>
        </p:txBody>
      </p:sp>
    </p:spTree>
    <p:extLst>
      <p:ext uri="{BB962C8B-B14F-4D97-AF65-F5344CB8AC3E}">
        <p14:creationId xmlns:p14="http://schemas.microsoft.com/office/powerpoint/2010/main" val="4118900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16</a:t>
            </a:fld>
            <a:endParaRPr lang="en-US" altLang="en-US"/>
          </a:p>
        </p:txBody>
      </p:sp>
    </p:spTree>
    <p:extLst>
      <p:ext uri="{BB962C8B-B14F-4D97-AF65-F5344CB8AC3E}">
        <p14:creationId xmlns:p14="http://schemas.microsoft.com/office/powerpoint/2010/main" val="5121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17</a:t>
            </a:fld>
            <a:endParaRPr lang="en-US" altLang="en-US"/>
          </a:p>
        </p:txBody>
      </p:sp>
    </p:spTree>
    <p:extLst>
      <p:ext uri="{BB962C8B-B14F-4D97-AF65-F5344CB8AC3E}">
        <p14:creationId xmlns:p14="http://schemas.microsoft.com/office/powerpoint/2010/main" val="3831534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18</a:t>
            </a:fld>
            <a:endParaRPr lang="en-US" altLang="en-US"/>
          </a:p>
        </p:txBody>
      </p:sp>
    </p:spTree>
    <p:extLst>
      <p:ext uri="{BB962C8B-B14F-4D97-AF65-F5344CB8AC3E}">
        <p14:creationId xmlns:p14="http://schemas.microsoft.com/office/powerpoint/2010/main" val="4079195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19</a:t>
            </a:fld>
            <a:endParaRPr lang="en-US" altLang="en-US"/>
          </a:p>
        </p:txBody>
      </p:sp>
    </p:spTree>
    <p:extLst>
      <p:ext uri="{BB962C8B-B14F-4D97-AF65-F5344CB8AC3E}">
        <p14:creationId xmlns:p14="http://schemas.microsoft.com/office/powerpoint/2010/main" val="396928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20</a:t>
            </a:fld>
            <a:endParaRPr lang="en-US" altLang="en-US"/>
          </a:p>
        </p:txBody>
      </p:sp>
    </p:spTree>
    <p:extLst>
      <p:ext uri="{BB962C8B-B14F-4D97-AF65-F5344CB8AC3E}">
        <p14:creationId xmlns:p14="http://schemas.microsoft.com/office/powerpoint/2010/main" val="2099033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21</a:t>
            </a:fld>
            <a:endParaRPr lang="en-US" altLang="en-US"/>
          </a:p>
        </p:txBody>
      </p:sp>
    </p:spTree>
    <p:extLst>
      <p:ext uri="{BB962C8B-B14F-4D97-AF65-F5344CB8AC3E}">
        <p14:creationId xmlns:p14="http://schemas.microsoft.com/office/powerpoint/2010/main" val="3589399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22</a:t>
            </a:fld>
            <a:endParaRPr lang="en-US" altLang="en-US"/>
          </a:p>
        </p:txBody>
      </p:sp>
    </p:spTree>
    <p:extLst>
      <p:ext uri="{BB962C8B-B14F-4D97-AF65-F5344CB8AC3E}">
        <p14:creationId xmlns:p14="http://schemas.microsoft.com/office/powerpoint/2010/main" val="112878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23</a:t>
            </a:fld>
            <a:endParaRPr lang="en-US" altLang="en-US"/>
          </a:p>
        </p:txBody>
      </p:sp>
    </p:spTree>
    <p:extLst>
      <p:ext uri="{BB962C8B-B14F-4D97-AF65-F5344CB8AC3E}">
        <p14:creationId xmlns:p14="http://schemas.microsoft.com/office/powerpoint/2010/main" val="4153558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24</a:t>
            </a:fld>
            <a:endParaRPr lang="en-US" altLang="en-US"/>
          </a:p>
        </p:txBody>
      </p:sp>
    </p:spTree>
    <p:extLst>
      <p:ext uri="{BB962C8B-B14F-4D97-AF65-F5344CB8AC3E}">
        <p14:creationId xmlns:p14="http://schemas.microsoft.com/office/powerpoint/2010/main" val="1419286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25</a:t>
            </a:fld>
            <a:endParaRPr lang="en-US" altLang="en-US"/>
          </a:p>
        </p:txBody>
      </p:sp>
    </p:spTree>
    <p:extLst>
      <p:ext uri="{BB962C8B-B14F-4D97-AF65-F5344CB8AC3E}">
        <p14:creationId xmlns:p14="http://schemas.microsoft.com/office/powerpoint/2010/main" val="3427111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26</a:t>
            </a:fld>
            <a:endParaRPr lang="en-US" altLang="en-US"/>
          </a:p>
        </p:txBody>
      </p:sp>
    </p:spTree>
    <p:extLst>
      <p:ext uri="{BB962C8B-B14F-4D97-AF65-F5344CB8AC3E}">
        <p14:creationId xmlns:p14="http://schemas.microsoft.com/office/powerpoint/2010/main" val="3469501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27</a:t>
            </a:fld>
            <a:endParaRPr lang="en-US" altLang="en-US"/>
          </a:p>
        </p:txBody>
      </p:sp>
    </p:spTree>
    <p:extLst>
      <p:ext uri="{BB962C8B-B14F-4D97-AF65-F5344CB8AC3E}">
        <p14:creationId xmlns:p14="http://schemas.microsoft.com/office/powerpoint/2010/main" val="3997541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28</a:t>
            </a:fld>
            <a:endParaRPr lang="en-US" altLang="en-US"/>
          </a:p>
        </p:txBody>
      </p:sp>
    </p:spTree>
    <p:extLst>
      <p:ext uri="{BB962C8B-B14F-4D97-AF65-F5344CB8AC3E}">
        <p14:creationId xmlns:p14="http://schemas.microsoft.com/office/powerpoint/2010/main" val="2589969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29</a:t>
            </a:fld>
            <a:endParaRPr lang="en-US" altLang="en-US"/>
          </a:p>
        </p:txBody>
      </p:sp>
    </p:spTree>
    <p:extLst>
      <p:ext uri="{BB962C8B-B14F-4D97-AF65-F5344CB8AC3E}">
        <p14:creationId xmlns:p14="http://schemas.microsoft.com/office/powerpoint/2010/main" val="85312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a:t>
            </a:fld>
            <a:endParaRPr lang="en-US" altLang="en-US"/>
          </a:p>
        </p:txBody>
      </p:sp>
    </p:spTree>
    <p:extLst>
      <p:ext uri="{BB962C8B-B14F-4D97-AF65-F5344CB8AC3E}">
        <p14:creationId xmlns:p14="http://schemas.microsoft.com/office/powerpoint/2010/main" val="3638785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30</a:t>
            </a:fld>
            <a:endParaRPr lang="en-US" altLang="en-US"/>
          </a:p>
        </p:txBody>
      </p:sp>
    </p:spTree>
    <p:extLst>
      <p:ext uri="{BB962C8B-B14F-4D97-AF65-F5344CB8AC3E}">
        <p14:creationId xmlns:p14="http://schemas.microsoft.com/office/powerpoint/2010/main" val="2890570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31</a:t>
            </a:fld>
            <a:endParaRPr lang="en-US" altLang="en-US"/>
          </a:p>
        </p:txBody>
      </p:sp>
    </p:spTree>
    <p:extLst>
      <p:ext uri="{BB962C8B-B14F-4D97-AF65-F5344CB8AC3E}">
        <p14:creationId xmlns:p14="http://schemas.microsoft.com/office/powerpoint/2010/main" val="3474248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32</a:t>
            </a:fld>
            <a:endParaRPr lang="en-US" altLang="en-US"/>
          </a:p>
        </p:txBody>
      </p:sp>
    </p:spTree>
    <p:extLst>
      <p:ext uri="{BB962C8B-B14F-4D97-AF65-F5344CB8AC3E}">
        <p14:creationId xmlns:p14="http://schemas.microsoft.com/office/powerpoint/2010/main" val="2201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33</a:t>
            </a:fld>
            <a:endParaRPr lang="en-US" altLang="en-US"/>
          </a:p>
        </p:txBody>
      </p:sp>
    </p:spTree>
    <p:extLst>
      <p:ext uri="{BB962C8B-B14F-4D97-AF65-F5344CB8AC3E}">
        <p14:creationId xmlns:p14="http://schemas.microsoft.com/office/powerpoint/2010/main" val="3343687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34</a:t>
            </a:fld>
            <a:endParaRPr lang="en-US" altLang="en-US"/>
          </a:p>
        </p:txBody>
      </p:sp>
    </p:spTree>
    <p:extLst>
      <p:ext uri="{BB962C8B-B14F-4D97-AF65-F5344CB8AC3E}">
        <p14:creationId xmlns:p14="http://schemas.microsoft.com/office/powerpoint/2010/main" val="2897283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35</a:t>
            </a:fld>
            <a:endParaRPr lang="en-US" altLang="en-US"/>
          </a:p>
        </p:txBody>
      </p:sp>
    </p:spTree>
    <p:extLst>
      <p:ext uri="{BB962C8B-B14F-4D97-AF65-F5344CB8AC3E}">
        <p14:creationId xmlns:p14="http://schemas.microsoft.com/office/powerpoint/2010/main" val="197063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36</a:t>
            </a:fld>
            <a:endParaRPr lang="en-US" altLang="en-US"/>
          </a:p>
        </p:txBody>
      </p:sp>
    </p:spTree>
    <p:extLst>
      <p:ext uri="{BB962C8B-B14F-4D97-AF65-F5344CB8AC3E}">
        <p14:creationId xmlns:p14="http://schemas.microsoft.com/office/powerpoint/2010/main" val="2633967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37</a:t>
            </a:fld>
            <a:endParaRPr lang="en-US" altLang="en-US"/>
          </a:p>
        </p:txBody>
      </p:sp>
    </p:spTree>
    <p:extLst>
      <p:ext uri="{BB962C8B-B14F-4D97-AF65-F5344CB8AC3E}">
        <p14:creationId xmlns:p14="http://schemas.microsoft.com/office/powerpoint/2010/main" val="396193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38</a:t>
            </a:fld>
            <a:endParaRPr lang="en-US" altLang="en-US"/>
          </a:p>
        </p:txBody>
      </p:sp>
    </p:spTree>
    <p:extLst>
      <p:ext uri="{BB962C8B-B14F-4D97-AF65-F5344CB8AC3E}">
        <p14:creationId xmlns:p14="http://schemas.microsoft.com/office/powerpoint/2010/main" val="3579355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39</a:t>
            </a:fld>
            <a:endParaRPr lang="en-US" altLang="en-US"/>
          </a:p>
        </p:txBody>
      </p:sp>
    </p:spTree>
    <p:extLst>
      <p:ext uri="{BB962C8B-B14F-4D97-AF65-F5344CB8AC3E}">
        <p14:creationId xmlns:p14="http://schemas.microsoft.com/office/powerpoint/2010/main" val="3573144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a:t>
            </a:fld>
            <a:endParaRPr lang="en-US" altLang="en-US"/>
          </a:p>
        </p:txBody>
      </p:sp>
    </p:spTree>
    <p:extLst>
      <p:ext uri="{BB962C8B-B14F-4D97-AF65-F5344CB8AC3E}">
        <p14:creationId xmlns:p14="http://schemas.microsoft.com/office/powerpoint/2010/main" val="2279419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40</a:t>
            </a:fld>
            <a:endParaRPr lang="en-US" altLang="en-US"/>
          </a:p>
        </p:txBody>
      </p:sp>
    </p:spTree>
    <p:extLst>
      <p:ext uri="{BB962C8B-B14F-4D97-AF65-F5344CB8AC3E}">
        <p14:creationId xmlns:p14="http://schemas.microsoft.com/office/powerpoint/2010/main" val="943028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41</a:t>
            </a:fld>
            <a:endParaRPr lang="en-US" altLang="en-US"/>
          </a:p>
        </p:txBody>
      </p:sp>
    </p:spTree>
    <p:extLst>
      <p:ext uri="{BB962C8B-B14F-4D97-AF65-F5344CB8AC3E}">
        <p14:creationId xmlns:p14="http://schemas.microsoft.com/office/powerpoint/2010/main" val="1974519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42</a:t>
            </a:fld>
            <a:endParaRPr lang="en-US" altLang="en-US"/>
          </a:p>
        </p:txBody>
      </p:sp>
    </p:spTree>
    <p:extLst>
      <p:ext uri="{BB962C8B-B14F-4D97-AF65-F5344CB8AC3E}">
        <p14:creationId xmlns:p14="http://schemas.microsoft.com/office/powerpoint/2010/main" val="532944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43</a:t>
            </a:fld>
            <a:endParaRPr lang="en-US" altLang="en-US"/>
          </a:p>
        </p:txBody>
      </p:sp>
    </p:spTree>
    <p:extLst>
      <p:ext uri="{BB962C8B-B14F-4D97-AF65-F5344CB8AC3E}">
        <p14:creationId xmlns:p14="http://schemas.microsoft.com/office/powerpoint/2010/main" val="2119660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44</a:t>
            </a:fld>
            <a:endParaRPr lang="en-US" altLang="en-US"/>
          </a:p>
        </p:txBody>
      </p:sp>
    </p:spTree>
    <p:extLst>
      <p:ext uri="{BB962C8B-B14F-4D97-AF65-F5344CB8AC3E}">
        <p14:creationId xmlns:p14="http://schemas.microsoft.com/office/powerpoint/2010/main" val="3705613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45</a:t>
            </a:fld>
            <a:endParaRPr lang="en-US" altLang="en-US"/>
          </a:p>
        </p:txBody>
      </p:sp>
    </p:spTree>
    <p:extLst>
      <p:ext uri="{BB962C8B-B14F-4D97-AF65-F5344CB8AC3E}">
        <p14:creationId xmlns:p14="http://schemas.microsoft.com/office/powerpoint/2010/main" val="3679514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46</a:t>
            </a:fld>
            <a:endParaRPr lang="en-US" altLang="en-US"/>
          </a:p>
        </p:txBody>
      </p:sp>
    </p:spTree>
    <p:extLst>
      <p:ext uri="{BB962C8B-B14F-4D97-AF65-F5344CB8AC3E}">
        <p14:creationId xmlns:p14="http://schemas.microsoft.com/office/powerpoint/2010/main" val="41874848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47</a:t>
            </a:fld>
            <a:endParaRPr lang="en-US" altLang="en-US"/>
          </a:p>
        </p:txBody>
      </p:sp>
    </p:spTree>
    <p:extLst>
      <p:ext uri="{BB962C8B-B14F-4D97-AF65-F5344CB8AC3E}">
        <p14:creationId xmlns:p14="http://schemas.microsoft.com/office/powerpoint/2010/main" val="30507184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48</a:t>
            </a:fld>
            <a:endParaRPr lang="en-US" altLang="en-US"/>
          </a:p>
        </p:txBody>
      </p:sp>
    </p:spTree>
    <p:extLst>
      <p:ext uri="{BB962C8B-B14F-4D97-AF65-F5344CB8AC3E}">
        <p14:creationId xmlns:p14="http://schemas.microsoft.com/office/powerpoint/2010/main" val="3553398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49</a:t>
            </a:fld>
            <a:endParaRPr lang="en-US" altLang="en-US"/>
          </a:p>
        </p:txBody>
      </p:sp>
    </p:spTree>
    <p:extLst>
      <p:ext uri="{BB962C8B-B14F-4D97-AF65-F5344CB8AC3E}">
        <p14:creationId xmlns:p14="http://schemas.microsoft.com/office/powerpoint/2010/main" val="2970988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a:t>
            </a:fld>
            <a:endParaRPr lang="en-US" altLang="en-US"/>
          </a:p>
        </p:txBody>
      </p:sp>
    </p:spTree>
    <p:extLst>
      <p:ext uri="{BB962C8B-B14F-4D97-AF65-F5344CB8AC3E}">
        <p14:creationId xmlns:p14="http://schemas.microsoft.com/office/powerpoint/2010/main" val="31573172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50</a:t>
            </a:fld>
            <a:endParaRPr lang="en-US" altLang="en-US"/>
          </a:p>
        </p:txBody>
      </p:sp>
    </p:spTree>
    <p:extLst>
      <p:ext uri="{BB962C8B-B14F-4D97-AF65-F5344CB8AC3E}">
        <p14:creationId xmlns:p14="http://schemas.microsoft.com/office/powerpoint/2010/main" val="34029406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51</a:t>
            </a:fld>
            <a:endParaRPr lang="en-US" altLang="en-US"/>
          </a:p>
        </p:txBody>
      </p:sp>
    </p:spTree>
    <p:extLst>
      <p:ext uri="{BB962C8B-B14F-4D97-AF65-F5344CB8AC3E}">
        <p14:creationId xmlns:p14="http://schemas.microsoft.com/office/powerpoint/2010/main" val="4948390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52</a:t>
            </a:fld>
            <a:endParaRPr lang="en-US" altLang="en-US"/>
          </a:p>
        </p:txBody>
      </p:sp>
    </p:spTree>
    <p:extLst>
      <p:ext uri="{BB962C8B-B14F-4D97-AF65-F5344CB8AC3E}">
        <p14:creationId xmlns:p14="http://schemas.microsoft.com/office/powerpoint/2010/main" val="11763213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53</a:t>
            </a:fld>
            <a:endParaRPr lang="en-US" altLang="en-US"/>
          </a:p>
        </p:txBody>
      </p:sp>
    </p:spTree>
    <p:extLst>
      <p:ext uri="{BB962C8B-B14F-4D97-AF65-F5344CB8AC3E}">
        <p14:creationId xmlns:p14="http://schemas.microsoft.com/office/powerpoint/2010/main" val="42102000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54</a:t>
            </a:fld>
            <a:endParaRPr lang="en-US" altLang="en-US"/>
          </a:p>
        </p:txBody>
      </p:sp>
    </p:spTree>
    <p:extLst>
      <p:ext uri="{BB962C8B-B14F-4D97-AF65-F5344CB8AC3E}">
        <p14:creationId xmlns:p14="http://schemas.microsoft.com/office/powerpoint/2010/main" val="1788224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55</a:t>
            </a:fld>
            <a:endParaRPr lang="en-US" altLang="en-US"/>
          </a:p>
        </p:txBody>
      </p:sp>
    </p:spTree>
    <p:extLst>
      <p:ext uri="{BB962C8B-B14F-4D97-AF65-F5344CB8AC3E}">
        <p14:creationId xmlns:p14="http://schemas.microsoft.com/office/powerpoint/2010/main" val="1171952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56</a:t>
            </a:fld>
            <a:endParaRPr lang="en-US" altLang="en-US"/>
          </a:p>
        </p:txBody>
      </p:sp>
    </p:spTree>
    <p:extLst>
      <p:ext uri="{BB962C8B-B14F-4D97-AF65-F5344CB8AC3E}">
        <p14:creationId xmlns:p14="http://schemas.microsoft.com/office/powerpoint/2010/main" val="4271165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57</a:t>
            </a:fld>
            <a:endParaRPr lang="en-US" altLang="en-US"/>
          </a:p>
        </p:txBody>
      </p:sp>
    </p:spTree>
    <p:extLst>
      <p:ext uri="{BB962C8B-B14F-4D97-AF65-F5344CB8AC3E}">
        <p14:creationId xmlns:p14="http://schemas.microsoft.com/office/powerpoint/2010/main" val="1747879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58</a:t>
            </a:fld>
            <a:endParaRPr lang="en-US" altLang="en-US"/>
          </a:p>
        </p:txBody>
      </p:sp>
    </p:spTree>
    <p:extLst>
      <p:ext uri="{BB962C8B-B14F-4D97-AF65-F5344CB8AC3E}">
        <p14:creationId xmlns:p14="http://schemas.microsoft.com/office/powerpoint/2010/main" val="2639855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59</a:t>
            </a:fld>
            <a:endParaRPr lang="en-US" altLang="en-US"/>
          </a:p>
        </p:txBody>
      </p:sp>
    </p:spTree>
    <p:extLst>
      <p:ext uri="{BB962C8B-B14F-4D97-AF65-F5344CB8AC3E}">
        <p14:creationId xmlns:p14="http://schemas.microsoft.com/office/powerpoint/2010/main" val="1953102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6</a:t>
            </a:fld>
            <a:endParaRPr lang="en-US" altLang="en-US"/>
          </a:p>
        </p:txBody>
      </p:sp>
    </p:spTree>
    <p:extLst>
      <p:ext uri="{BB962C8B-B14F-4D97-AF65-F5344CB8AC3E}">
        <p14:creationId xmlns:p14="http://schemas.microsoft.com/office/powerpoint/2010/main" val="4673433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60</a:t>
            </a:fld>
            <a:endParaRPr lang="en-US" altLang="en-US"/>
          </a:p>
        </p:txBody>
      </p:sp>
    </p:spTree>
    <p:extLst>
      <p:ext uri="{BB962C8B-B14F-4D97-AF65-F5344CB8AC3E}">
        <p14:creationId xmlns:p14="http://schemas.microsoft.com/office/powerpoint/2010/main" val="39395031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61</a:t>
            </a:fld>
            <a:endParaRPr lang="en-US" altLang="en-US"/>
          </a:p>
        </p:txBody>
      </p:sp>
    </p:spTree>
    <p:extLst>
      <p:ext uri="{BB962C8B-B14F-4D97-AF65-F5344CB8AC3E}">
        <p14:creationId xmlns:p14="http://schemas.microsoft.com/office/powerpoint/2010/main" val="107616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62</a:t>
            </a:fld>
            <a:endParaRPr lang="en-US" altLang="en-US"/>
          </a:p>
        </p:txBody>
      </p:sp>
    </p:spTree>
    <p:extLst>
      <p:ext uri="{BB962C8B-B14F-4D97-AF65-F5344CB8AC3E}">
        <p14:creationId xmlns:p14="http://schemas.microsoft.com/office/powerpoint/2010/main" val="4445865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63</a:t>
            </a:fld>
            <a:endParaRPr lang="en-US" altLang="en-US"/>
          </a:p>
        </p:txBody>
      </p:sp>
    </p:spTree>
    <p:extLst>
      <p:ext uri="{BB962C8B-B14F-4D97-AF65-F5344CB8AC3E}">
        <p14:creationId xmlns:p14="http://schemas.microsoft.com/office/powerpoint/2010/main" val="17313565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64</a:t>
            </a:fld>
            <a:endParaRPr lang="en-US" altLang="en-US"/>
          </a:p>
        </p:txBody>
      </p:sp>
    </p:spTree>
    <p:extLst>
      <p:ext uri="{BB962C8B-B14F-4D97-AF65-F5344CB8AC3E}">
        <p14:creationId xmlns:p14="http://schemas.microsoft.com/office/powerpoint/2010/main" val="2354601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65</a:t>
            </a:fld>
            <a:endParaRPr lang="en-US" altLang="en-US"/>
          </a:p>
        </p:txBody>
      </p:sp>
    </p:spTree>
    <p:extLst>
      <p:ext uri="{BB962C8B-B14F-4D97-AF65-F5344CB8AC3E}">
        <p14:creationId xmlns:p14="http://schemas.microsoft.com/office/powerpoint/2010/main" val="32620282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66</a:t>
            </a:fld>
            <a:endParaRPr lang="en-US" altLang="en-US"/>
          </a:p>
        </p:txBody>
      </p:sp>
    </p:spTree>
    <p:extLst>
      <p:ext uri="{BB962C8B-B14F-4D97-AF65-F5344CB8AC3E}">
        <p14:creationId xmlns:p14="http://schemas.microsoft.com/office/powerpoint/2010/main" val="1559029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67</a:t>
            </a:fld>
            <a:endParaRPr lang="en-US" altLang="en-US"/>
          </a:p>
        </p:txBody>
      </p:sp>
    </p:spTree>
    <p:extLst>
      <p:ext uri="{BB962C8B-B14F-4D97-AF65-F5344CB8AC3E}">
        <p14:creationId xmlns:p14="http://schemas.microsoft.com/office/powerpoint/2010/main" val="32231395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a:extLst>
              <a:ext uri="{FF2B5EF4-FFF2-40B4-BE49-F238E27FC236}">
                <a16:creationId xmlns:a16="http://schemas.microsoft.com/office/drawing/2014/main" id="{7D465BB2-ECEE-9CC1-76AC-117B94003B86}"/>
              </a:ext>
            </a:extLst>
          </p:cNvPr>
          <p:cNvSpPr>
            <a:spLocks noGrp="1" noRot="1" noChangeAspect="1" noChangeArrowheads="1" noTextEdit="1"/>
          </p:cNvSpPr>
          <p:nvPr>
            <p:ph type="sldImg"/>
          </p:nvPr>
        </p:nvSpPr>
        <p:spPr>
          <a:ln/>
        </p:spPr>
      </p:sp>
      <p:sp>
        <p:nvSpPr>
          <p:cNvPr id="147458" name="Notes Placeholder 2">
            <a:extLst>
              <a:ext uri="{FF2B5EF4-FFF2-40B4-BE49-F238E27FC236}">
                <a16:creationId xmlns:a16="http://schemas.microsoft.com/office/drawing/2014/main" id="{D268B24F-0B5F-988C-E80D-46D51892F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47459" name="Date Placeholder 3">
            <a:extLst>
              <a:ext uri="{FF2B5EF4-FFF2-40B4-BE49-F238E27FC236}">
                <a16:creationId xmlns:a16="http://schemas.microsoft.com/office/drawing/2014/main" id="{A947E35B-F05F-D005-B4DE-05EC93247AC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7</a:t>
            </a:fld>
            <a:endParaRPr lang="en-US" altLang="en-US"/>
          </a:p>
        </p:txBody>
      </p:sp>
    </p:spTree>
    <p:extLst>
      <p:ext uri="{BB962C8B-B14F-4D97-AF65-F5344CB8AC3E}">
        <p14:creationId xmlns:p14="http://schemas.microsoft.com/office/powerpoint/2010/main" val="814600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8</a:t>
            </a:fld>
            <a:endParaRPr lang="en-US" altLang="en-US"/>
          </a:p>
        </p:txBody>
      </p:sp>
    </p:spTree>
    <p:extLst>
      <p:ext uri="{BB962C8B-B14F-4D97-AF65-F5344CB8AC3E}">
        <p14:creationId xmlns:p14="http://schemas.microsoft.com/office/powerpoint/2010/main" val="131498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769E4CD-0789-13AF-C1AE-B31DD37469A9}"/>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3AB1659-A3B4-11C4-4853-3EBC2CA11C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007F5B13-EE21-D34C-27A8-C3AD4877B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FFA81B-33C4-5F4F-889F-8FAC44D0C670}" type="slidenum">
              <a:rPr lang="en-US" altLang="en-US" smtClean="0"/>
              <a:pPr>
                <a:spcBef>
                  <a:spcPct val="0"/>
                </a:spcBef>
              </a:pPr>
              <a:t>9</a:t>
            </a:fld>
            <a:endParaRPr lang="en-US" altLang="en-US"/>
          </a:p>
        </p:txBody>
      </p:sp>
    </p:spTree>
    <p:extLst>
      <p:ext uri="{BB962C8B-B14F-4D97-AF65-F5344CB8AC3E}">
        <p14:creationId xmlns:p14="http://schemas.microsoft.com/office/powerpoint/2010/main" val="297838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a:extLst>
              <a:ext uri="{FF2B5EF4-FFF2-40B4-BE49-F238E27FC236}">
                <a16:creationId xmlns:a16="http://schemas.microsoft.com/office/drawing/2014/main" id="{AD164FAC-4500-881F-683D-03AB007479EB}"/>
              </a:ext>
            </a:extLst>
          </p:cNvPr>
          <p:cNvSpPr>
            <a:spLocks noGrp="1" noChangeArrowheads="1"/>
          </p:cNvSpPr>
          <p:nvPr>
            <p:ph type="sldNum" sz="quarter" idx="10"/>
          </p:nvPr>
        </p:nvSpPr>
        <p:spPr>
          <a:ln/>
        </p:spPr>
        <p:txBody>
          <a:bodyPr/>
          <a:lstStyle>
            <a:lvl1pPr>
              <a:defRPr/>
            </a:lvl1pPr>
          </a:lstStyle>
          <a:p>
            <a:pPr>
              <a:defRPr/>
            </a:pPr>
            <a:fld id="{45DE3F80-5A2F-2D47-BF70-2B3169D02A36}" type="slidenum">
              <a:rPr lang="en-US" altLang="en-US"/>
              <a:pPr>
                <a:defRPr/>
              </a:pPr>
              <a:t>‹#›</a:t>
            </a:fld>
            <a:endParaRPr lang="en-US" altLang="en-US"/>
          </a:p>
        </p:txBody>
      </p:sp>
    </p:spTree>
    <p:extLst>
      <p:ext uri="{BB962C8B-B14F-4D97-AF65-F5344CB8AC3E}">
        <p14:creationId xmlns:p14="http://schemas.microsoft.com/office/powerpoint/2010/main" val="416035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21549E77-8F9C-17FA-BB82-3E1C43E93DAA}"/>
              </a:ext>
            </a:extLst>
          </p:cNvPr>
          <p:cNvSpPr>
            <a:spLocks noGrp="1" noChangeArrowheads="1"/>
          </p:cNvSpPr>
          <p:nvPr>
            <p:ph type="sldNum" sz="quarter" idx="10"/>
          </p:nvPr>
        </p:nvSpPr>
        <p:spPr>
          <a:ln/>
        </p:spPr>
        <p:txBody>
          <a:bodyPr/>
          <a:lstStyle>
            <a:lvl1pPr>
              <a:defRPr/>
            </a:lvl1pPr>
          </a:lstStyle>
          <a:p>
            <a:pPr>
              <a:defRPr/>
            </a:pPr>
            <a:fld id="{B85C2C86-D6E9-3B4E-9188-C438BCBBFA71}" type="slidenum">
              <a:rPr lang="en-US" altLang="en-US"/>
              <a:pPr>
                <a:defRPr/>
              </a:pPr>
              <a:t>‹#›</a:t>
            </a:fld>
            <a:endParaRPr lang="en-US" altLang="en-US"/>
          </a:p>
        </p:txBody>
      </p:sp>
    </p:spTree>
    <p:extLst>
      <p:ext uri="{BB962C8B-B14F-4D97-AF65-F5344CB8AC3E}">
        <p14:creationId xmlns:p14="http://schemas.microsoft.com/office/powerpoint/2010/main" val="1399572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2C45B6F4-0D94-737C-329B-531A7784D10C}"/>
              </a:ext>
            </a:extLst>
          </p:cNvPr>
          <p:cNvSpPr>
            <a:spLocks noGrp="1" noChangeArrowheads="1"/>
          </p:cNvSpPr>
          <p:nvPr>
            <p:ph type="sldNum" sz="quarter" idx="10"/>
          </p:nvPr>
        </p:nvSpPr>
        <p:spPr>
          <a:ln/>
        </p:spPr>
        <p:txBody>
          <a:bodyPr/>
          <a:lstStyle>
            <a:lvl1pPr>
              <a:defRPr/>
            </a:lvl1pPr>
          </a:lstStyle>
          <a:p>
            <a:pPr>
              <a:defRPr/>
            </a:pPr>
            <a:fld id="{C43BA38C-9696-6E4C-95CC-97D2F8DBEC1E}" type="slidenum">
              <a:rPr lang="en-US" altLang="en-US"/>
              <a:pPr>
                <a:defRPr/>
              </a:pPr>
              <a:t>‹#›</a:t>
            </a:fld>
            <a:endParaRPr lang="en-US" altLang="en-US"/>
          </a:p>
        </p:txBody>
      </p:sp>
    </p:spTree>
    <p:extLst>
      <p:ext uri="{BB962C8B-B14F-4D97-AF65-F5344CB8AC3E}">
        <p14:creationId xmlns:p14="http://schemas.microsoft.com/office/powerpoint/2010/main" val="972769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858000" cy="1143000"/>
          </a:xfrm>
        </p:spPr>
        <p:txBody>
          <a:bodyPr/>
          <a:lstStyle/>
          <a:p>
            <a:r>
              <a:rPr lang="en-US"/>
              <a:t>Click to edit Master title style</a:t>
            </a:r>
          </a:p>
        </p:txBody>
      </p:sp>
      <p:sp>
        <p:nvSpPr>
          <p:cNvPr id="3" name="Text Placeholder 2"/>
          <p:cNvSpPr>
            <a:spLocks noGrp="1"/>
          </p:cNvSpPr>
          <p:nvPr>
            <p:ph type="body" sz="half" idx="1"/>
          </p:nvPr>
        </p:nvSpPr>
        <p:spPr>
          <a:xfrm>
            <a:off x="685800" y="16764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6517C483-A11E-7A84-1279-9779B4F87557}"/>
              </a:ext>
            </a:extLst>
          </p:cNvPr>
          <p:cNvSpPr>
            <a:spLocks noGrp="1" noChangeArrowheads="1"/>
          </p:cNvSpPr>
          <p:nvPr>
            <p:ph type="sldNum" sz="quarter" idx="10"/>
          </p:nvPr>
        </p:nvSpPr>
        <p:spPr>
          <a:ln/>
        </p:spPr>
        <p:txBody>
          <a:bodyPr/>
          <a:lstStyle>
            <a:lvl1pPr>
              <a:defRPr/>
            </a:lvl1pPr>
          </a:lstStyle>
          <a:p>
            <a:pPr>
              <a:defRPr/>
            </a:pPr>
            <a:fld id="{AD59DDCD-0E76-8646-97FF-3508674911C1}" type="slidenum">
              <a:rPr lang="en-US" altLang="en-US"/>
              <a:pPr>
                <a:defRPr/>
              </a:pPr>
              <a:t>‹#›</a:t>
            </a:fld>
            <a:endParaRPr lang="en-US" altLang="en-US"/>
          </a:p>
        </p:txBody>
      </p:sp>
    </p:spTree>
    <p:extLst>
      <p:ext uri="{BB962C8B-B14F-4D97-AF65-F5344CB8AC3E}">
        <p14:creationId xmlns:p14="http://schemas.microsoft.com/office/powerpoint/2010/main" val="567910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858000" cy="1143000"/>
          </a:xfrm>
        </p:spPr>
        <p:txBody>
          <a:bodyPr/>
          <a:lstStyle/>
          <a:p>
            <a:r>
              <a:rPr lang="en-US"/>
              <a:t>Click to edit Master title style</a:t>
            </a:r>
          </a:p>
        </p:txBody>
      </p:sp>
      <p:sp>
        <p:nvSpPr>
          <p:cNvPr id="3" name="Text Placeholder 2"/>
          <p:cNvSpPr>
            <a:spLocks noGrp="1"/>
          </p:cNvSpPr>
          <p:nvPr>
            <p:ph type="body" sz="half" idx="1"/>
          </p:nvPr>
        </p:nvSpPr>
        <p:spPr>
          <a:xfrm>
            <a:off x="685800" y="16764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764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a:extLst>
              <a:ext uri="{FF2B5EF4-FFF2-40B4-BE49-F238E27FC236}">
                <a16:creationId xmlns:a16="http://schemas.microsoft.com/office/drawing/2014/main" id="{0111D7C2-0EA9-E3EB-6391-B469603C4F2B}"/>
              </a:ext>
            </a:extLst>
          </p:cNvPr>
          <p:cNvSpPr>
            <a:spLocks noGrp="1" noChangeArrowheads="1"/>
          </p:cNvSpPr>
          <p:nvPr>
            <p:ph type="sldNum" sz="quarter" idx="10"/>
          </p:nvPr>
        </p:nvSpPr>
        <p:spPr>
          <a:ln/>
        </p:spPr>
        <p:txBody>
          <a:bodyPr/>
          <a:lstStyle>
            <a:lvl1pPr>
              <a:defRPr/>
            </a:lvl1pPr>
          </a:lstStyle>
          <a:p>
            <a:pPr>
              <a:defRPr/>
            </a:pPr>
            <a:fld id="{5B85D175-3C90-CF43-95B9-6F59FE4CFF62}" type="slidenum">
              <a:rPr lang="en-US" altLang="en-US"/>
              <a:pPr>
                <a:defRPr/>
              </a:pPr>
              <a:t>‹#›</a:t>
            </a:fld>
            <a:endParaRPr lang="en-US" altLang="en-US"/>
          </a:p>
        </p:txBody>
      </p:sp>
    </p:spTree>
    <p:extLst>
      <p:ext uri="{BB962C8B-B14F-4D97-AF65-F5344CB8AC3E}">
        <p14:creationId xmlns:p14="http://schemas.microsoft.com/office/powerpoint/2010/main" val="119633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858000" cy="1143000"/>
          </a:xfrm>
        </p:spPr>
        <p:txBody>
          <a:bodyPr/>
          <a:lstStyle/>
          <a:p>
            <a:r>
              <a:rPr lang="en-US"/>
              <a:t>Click to edit Master title style</a:t>
            </a:r>
          </a:p>
        </p:txBody>
      </p:sp>
      <p:sp>
        <p:nvSpPr>
          <p:cNvPr id="3" name="Content Placeholder 2"/>
          <p:cNvSpPr>
            <a:spLocks noGrp="1"/>
          </p:cNvSpPr>
          <p:nvPr>
            <p:ph sz="half" idx="1"/>
          </p:nvPr>
        </p:nvSpPr>
        <p:spPr>
          <a:xfrm>
            <a:off x="685800" y="16764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764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7DCA27EE-8C66-F5F6-5F91-D7D676DE2E0F}"/>
              </a:ext>
            </a:extLst>
          </p:cNvPr>
          <p:cNvSpPr>
            <a:spLocks noGrp="1" noChangeArrowheads="1"/>
          </p:cNvSpPr>
          <p:nvPr>
            <p:ph type="sldNum" sz="quarter" idx="10"/>
          </p:nvPr>
        </p:nvSpPr>
        <p:spPr>
          <a:ln/>
        </p:spPr>
        <p:txBody>
          <a:bodyPr/>
          <a:lstStyle>
            <a:lvl1pPr>
              <a:defRPr/>
            </a:lvl1pPr>
          </a:lstStyle>
          <a:p>
            <a:pPr>
              <a:defRPr/>
            </a:pPr>
            <a:fld id="{87A2D3E7-A426-6046-9351-037C20484FD3}" type="slidenum">
              <a:rPr lang="en-US" altLang="en-US"/>
              <a:pPr>
                <a:defRPr/>
              </a:pPr>
              <a:t>‹#›</a:t>
            </a:fld>
            <a:endParaRPr lang="en-US" altLang="en-US"/>
          </a:p>
        </p:txBody>
      </p:sp>
    </p:spTree>
    <p:extLst>
      <p:ext uri="{BB962C8B-B14F-4D97-AF65-F5344CB8AC3E}">
        <p14:creationId xmlns:p14="http://schemas.microsoft.com/office/powerpoint/2010/main" val="3680688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2747B13-2D82-CBBE-7AD8-95701A12AE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06516C-D425-72CD-A4B5-414E6C2D2C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A4D6CA-61B5-D55E-7C59-0689C8A812B1}"/>
              </a:ext>
            </a:extLst>
          </p:cNvPr>
          <p:cNvSpPr>
            <a:spLocks noGrp="1" noChangeArrowheads="1"/>
          </p:cNvSpPr>
          <p:nvPr>
            <p:ph type="sldNum" sz="quarter" idx="12"/>
          </p:nvPr>
        </p:nvSpPr>
        <p:spPr>
          <a:ln/>
        </p:spPr>
        <p:txBody>
          <a:bodyPr/>
          <a:lstStyle>
            <a:lvl1pPr>
              <a:defRPr/>
            </a:lvl1pPr>
          </a:lstStyle>
          <a:p>
            <a:pPr>
              <a:defRPr/>
            </a:pPr>
            <a:fld id="{72594146-9021-074B-B9B9-0EFDC14DCEC3}" type="slidenum">
              <a:rPr lang="en-US" altLang="en-US"/>
              <a:pPr>
                <a:defRPr/>
              </a:pPr>
              <a:t>‹#›</a:t>
            </a:fld>
            <a:endParaRPr lang="en-US" altLang="en-US"/>
          </a:p>
        </p:txBody>
      </p:sp>
    </p:spTree>
    <p:extLst>
      <p:ext uri="{BB962C8B-B14F-4D97-AF65-F5344CB8AC3E}">
        <p14:creationId xmlns:p14="http://schemas.microsoft.com/office/powerpoint/2010/main" val="1372850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A795FD-69B2-9950-1DBD-D950BC15DD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0C68FF-0A51-D337-7767-79C75BC833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01D3F4-3202-0584-2C6B-0285515F6D0B}"/>
              </a:ext>
            </a:extLst>
          </p:cNvPr>
          <p:cNvSpPr>
            <a:spLocks noGrp="1" noChangeArrowheads="1"/>
          </p:cNvSpPr>
          <p:nvPr>
            <p:ph type="sldNum" sz="quarter" idx="12"/>
          </p:nvPr>
        </p:nvSpPr>
        <p:spPr>
          <a:ln/>
        </p:spPr>
        <p:txBody>
          <a:bodyPr/>
          <a:lstStyle>
            <a:lvl1pPr>
              <a:defRPr/>
            </a:lvl1pPr>
          </a:lstStyle>
          <a:p>
            <a:pPr>
              <a:defRPr/>
            </a:pPr>
            <a:fld id="{54E6A456-1F01-1A4F-8BE8-8476E907BFAD}" type="slidenum">
              <a:rPr lang="en-US" altLang="en-US"/>
              <a:pPr>
                <a:defRPr/>
              </a:pPr>
              <a:t>‹#›</a:t>
            </a:fld>
            <a:endParaRPr lang="en-US" altLang="en-US"/>
          </a:p>
        </p:txBody>
      </p:sp>
    </p:spTree>
    <p:extLst>
      <p:ext uri="{BB962C8B-B14F-4D97-AF65-F5344CB8AC3E}">
        <p14:creationId xmlns:p14="http://schemas.microsoft.com/office/powerpoint/2010/main" val="2637321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005704C-52A2-72AC-0FAB-F2C13FA0F2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2E8FA2-EE5A-744D-6100-ABB70976F7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70DCFD-CFE9-B808-DDC5-DF6B71FFC166}"/>
              </a:ext>
            </a:extLst>
          </p:cNvPr>
          <p:cNvSpPr>
            <a:spLocks noGrp="1" noChangeArrowheads="1"/>
          </p:cNvSpPr>
          <p:nvPr>
            <p:ph type="sldNum" sz="quarter" idx="12"/>
          </p:nvPr>
        </p:nvSpPr>
        <p:spPr>
          <a:ln/>
        </p:spPr>
        <p:txBody>
          <a:bodyPr/>
          <a:lstStyle>
            <a:lvl1pPr>
              <a:defRPr/>
            </a:lvl1pPr>
          </a:lstStyle>
          <a:p>
            <a:pPr>
              <a:defRPr/>
            </a:pPr>
            <a:fld id="{EC958B60-57E6-1A46-9C86-716E8AB51AEC}" type="slidenum">
              <a:rPr lang="en-US" altLang="en-US"/>
              <a:pPr>
                <a:defRPr/>
              </a:pPr>
              <a:t>‹#›</a:t>
            </a:fld>
            <a:endParaRPr lang="en-US" altLang="en-US"/>
          </a:p>
        </p:txBody>
      </p:sp>
    </p:spTree>
    <p:extLst>
      <p:ext uri="{BB962C8B-B14F-4D97-AF65-F5344CB8AC3E}">
        <p14:creationId xmlns:p14="http://schemas.microsoft.com/office/powerpoint/2010/main" val="2140986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76085B-FC4F-AF9C-3EE6-74B54AE858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85C05E-BE7D-DEC5-1B50-D36D407816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2E10FB-A46B-C53B-26AE-D15820E14371}"/>
              </a:ext>
            </a:extLst>
          </p:cNvPr>
          <p:cNvSpPr>
            <a:spLocks noGrp="1" noChangeArrowheads="1"/>
          </p:cNvSpPr>
          <p:nvPr>
            <p:ph type="sldNum" sz="quarter" idx="12"/>
          </p:nvPr>
        </p:nvSpPr>
        <p:spPr>
          <a:ln/>
        </p:spPr>
        <p:txBody>
          <a:bodyPr/>
          <a:lstStyle>
            <a:lvl1pPr>
              <a:defRPr/>
            </a:lvl1pPr>
          </a:lstStyle>
          <a:p>
            <a:pPr>
              <a:defRPr/>
            </a:pPr>
            <a:fld id="{48479EA1-B24C-B640-A189-2B3B0A4BE348}" type="slidenum">
              <a:rPr lang="en-US" altLang="en-US"/>
              <a:pPr>
                <a:defRPr/>
              </a:pPr>
              <a:t>‹#›</a:t>
            </a:fld>
            <a:endParaRPr lang="en-US" altLang="en-US"/>
          </a:p>
        </p:txBody>
      </p:sp>
    </p:spTree>
    <p:extLst>
      <p:ext uri="{BB962C8B-B14F-4D97-AF65-F5344CB8AC3E}">
        <p14:creationId xmlns:p14="http://schemas.microsoft.com/office/powerpoint/2010/main" val="3298425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7AC86D-0260-074A-1800-18131524AAB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217666C-30B2-80E8-6E1B-302A83A7C0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D7A7C6E-7A44-7F65-F5B3-5731C2941FDA}"/>
              </a:ext>
            </a:extLst>
          </p:cNvPr>
          <p:cNvSpPr>
            <a:spLocks noGrp="1" noChangeArrowheads="1"/>
          </p:cNvSpPr>
          <p:nvPr>
            <p:ph type="sldNum" sz="quarter" idx="12"/>
          </p:nvPr>
        </p:nvSpPr>
        <p:spPr>
          <a:ln/>
        </p:spPr>
        <p:txBody>
          <a:bodyPr/>
          <a:lstStyle>
            <a:lvl1pPr>
              <a:defRPr/>
            </a:lvl1pPr>
          </a:lstStyle>
          <a:p>
            <a:pPr>
              <a:defRPr/>
            </a:pPr>
            <a:fld id="{BCB76DA6-1478-7242-9AB5-1993C0B82345}" type="slidenum">
              <a:rPr lang="en-US" altLang="en-US"/>
              <a:pPr>
                <a:defRPr/>
              </a:pPr>
              <a:t>‹#›</a:t>
            </a:fld>
            <a:endParaRPr lang="en-US" altLang="en-US"/>
          </a:p>
        </p:txBody>
      </p:sp>
    </p:spTree>
    <p:extLst>
      <p:ext uri="{BB962C8B-B14F-4D97-AF65-F5344CB8AC3E}">
        <p14:creationId xmlns:p14="http://schemas.microsoft.com/office/powerpoint/2010/main" val="88666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153400" cy="5105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a:extLst>
              <a:ext uri="{FF2B5EF4-FFF2-40B4-BE49-F238E27FC236}">
                <a16:creationId xmlns:a16="http://schemas.microsoft.com/office/drawing/2014/main" id="{EC14AC02-B21C-3504-A271-A9156724F024}"/>
              </a:ext>
            </a:extLst>
          </p:cNvPr>
          <p:cNvSpPr>
            <a:spLocks noGrp="1" noChangeArrowheads="1"/>
          </p:cNvSpPr>
          <p:nvPr>
            <p:ph type="sldNum" sz="quarter" idx="10"/>
          </p:nvPr>
        </p:nvSpPr>
        <p:spPr>
          <a:xfrm>
            <a:off x="228600" y="5867400"/>
            <a:ext cx="2133600" cy="476250"/>
          </a:xfrm>
          <a:ln/>
        </p:spPr>
        <p:txBody>
          <a:bodyPr/>
          <a:lstStyle>
            <a:lvl1pPr>
              <a:defRPr/>
            </a:lvl1pPr>
          </a:lstStyle>
          <a:p>
            <a:pPr>
              <a:defRPr/>
            </a:pPr>
            <a:fld id="{8E7227E5-2928-5443-9D31-8A38D5268A66}" type="slidenum">
              <a:rPr lang="en-US" altLang="en-US"/>
              <a:pPr>
                <a:defRPr/>
              </a:pPr>
              <a:t>‹#›</a:t>
            </a:fld>
            <a:endParaRPr lang="en-US" altLang="en-US"/>
          </a:p>
        </p:txBody>
      </p:sp>
    </p:spTree>
    <p:extLst>
      <p:ext uri="{BB962C8B-B14F-4D97-AF65-F5344CB8AC3E}">
        <p14:creationId xmlns:p14="http://schemas.microsoft.com/office/powerpoint/2010/main" val="61033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D8D25F8-9F96-B9AD-EDCC-7F9ED8EA59B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FA84E17-ABA5-4ED6-8839-D6B715B22B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BE16AF6-F2DA-A164-38F5-A1AEE881E7F6}"/>
              </a:ext>
            </a:extLst>
          </p:cNvPr>
          <p:cNvSpPr>
            <a:spLocks noGrp="1" noChangeArrowheads="1"/>
          </p:cNvSpPr>
          <p:nvPr>
            <p:ph type="sldNum" sz="quarter" idx="12"/>
          </p:nvPr>
        </p:nvSpPr>
        <p:spPr>
          <a:ln/>
        </p:spPr>
        <p:txBody>
          <a:bodyPr/>
          <a:lstStyle>
            <a:lvl1pPr>
              <a:defRPr/>
            </a:lvl1pPr>
          </a:lstStyle>
          <a:p>
            <a:pPr>
              <a:defRPr/>
            </a:pPr>
            <a:fld id="{41DBA15E-8236-2B4B-8B9D-FFB26430273B}" type="slidenum">
              <a:rPr lang="en-US" altLang="en-US"/>
              <a:pPr>
                <a:defRPr/>
              </a:pPr>
              <a:t>‹#›</a:t>
            </a:fld>
            <a:endParaRPr lang="en-US" altLang="en-US"/>
          </a:p>
        </p:txBody>
      </p:sp>
    </p:spTree>
    <p:extLst>
      <p:ext uri="{BB962C8B-B14F-4D97-AF65-F5344CB8AC3E}">
        <p14:creationId xmlns:p14="http://schemas.microsoft.com/office/powerpoint/2010/main" val="1519910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2A1B3A-3D0A-5DAE-2B5E-0C3CFE8EBC9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22BF3C-1A92-73DF-018E-0C35BF0AEA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5415A54-6E05-938C-A8C3-6EE2EBFD7BF2}"/>
              </a:ext>
            </a:extLst>
          </p:cNvPr>
          <p:cNvSpPr>
            <a:spLocks noGrp="1" noChangeArrowheads="1"/>
          </p:cNvSpPr>
          <p:nvPr>
            <p:ph type="sldNum" sz="quarter" idx="12"/>
          </p:nvPr>
        </p:nvSpPr>
        <p:spPr>
          <a:ln/>
        </p:spPr>
        <p:txBody>
          <a:bodyPr/>
          <a:lstStyle>
            <a:lvl1pPr>
              <a:defRPr/>
            </a:lvl1pPr>
          </a:lstStyle>
          <a:p>
            <a:pPr>
              <a:defRPr/>
            </a:pPr>
            <a:fld id="{42875EFB-6527-E44F-B729-66756DC36BA0}" type="slidenum">
              <a:rPr lang="en-US" altLang="en-US"/>
              <a:pPr>
                <a:defRPr/>
              </a:pPr>
              <a:t>‹#›</a:t>
            </a:fld>
            <a:endParaRPr lang="en-US" altLang="en-US"/>
          </a:p>
        </p:txBody>
      </p:sp>
    </p:spTree>
    <p:extLst>
      <p:ext uri="{BB962C8B-B14F-4D97-AF65-F5344CB8AC3E}">
        <p14:creationId xmlns:p14="http://schemas.microsoft.com/office/powerpoint/2010/main" val="2776795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1AA500-EDBB-42F4-5C88-A665E97BC9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BE80B8-E918-3DF2-74A4-6E1DF7F4C0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2F3104-6118-15E2-18CD-CD49661AE99C}"/>
              </a:ext>
            </a:extLst>
          </p:cNvPr>
          <p:cNvSpPr>
            <a:spLocks noGrp="1" noChangeArrowheads="1"/>
          </p:cNvSpPr>
          <p:nvPr>
            <p:ph type="sldNum" sz="quarter" idx="12"/>
          </p:nvPr>
        </p:nvSpPr>
        <p:spPr>
          <a:ln/>
        </p:spPr>
        <p:txBody>
          <a:bodyPr/>
          <a:lstStyle>
            <a:lvl1pPr>
              <a:defRPr/>
            </a:lvl1pPr>
          </a:lstStyle>
          <a:p>
            <a:pPr>
              <a:defRPr/>
            </a:pPr>
            <a:fld id="{B02B6033-D152-4244-A96C-516B86DF58E2}" type="slidenum">
              <a:rPr lang="en-US" altLang="en-US"/>
              <a:pPr>
                <a:defRPr/>
              </a:pPr>
              <a:t>‹#›</a:t>
            </a:fld>
            <a:endParaRPr lang="en-US" altLang="en-US"/>
          </a:p>
        </p:txBody>
      </p:sp>
    </p:spTree>
    <p:extLst>
      <p:ext uri="{BB962C8B-B14F-4D97-AF65-F5344CB8AC3E}">
        <p14:creationId xmlns:p14="http://schemas.microsoft.com/office/powerpoint/2010/main" val="2280400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0DD5508-C236-8501-C144-2B9206F47E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86498A-5003-2A3B-CC9E-5F6DD9DA3A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8E8AD8-68B9-09E5-9618-00C1238DAEF8}"/>
              </a:ext>
            </a:extLst>
          </p:cNvPr>
          <p:cNvSpPr>
            <a:spLocks noGrp="1" noChangeArrowheads="1"/>
          </p:cNvSpPr>
          <p:nvPr>
            <p:ph type="sldNum" sz="quarter" idx="12"/>
          </p:nvPr>
        </p:nvSpPr>
        <p:spPr>
          <a:ln/>
        </p:spPr>
        <p:txBody>
          <a:bodyPr/>
          <a:lstStyle>
            <a:lvl1pPr>
              <a:defRPr/>
            </a:lvl1pPr>
          </a:lstStyle>
          <a:p>
            <a:pPr>
              <a:defRPr/>
            </a:pPr>
            <a:fld id="{634BAA0D-4456-C240-BAE6-9E10BCE8B9F8}" type="slidenum">
              <a:rPr lang="en-US" altLang="en-US"/>
              <a:pPr>
                <a:defRPr/>
              </a:pPr>
              <a:t>‹#›</a:t>
            </a:fld>
            <a:endParaRPr lang="en-US" altLang="en-US"/>
          </a:p>
        </p:txBody>
      </p:sp>
    </p:spTree>
    <p:extLst>
      <p:ext uri="{BB962C8B-B14F-4D97-AF65-F5344CB8AC3E}">
        <p14:creationId xmlns:p14="http://schemas.microsoft.com/office/powerpoint/2010/main" val="2063227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378ABC-4793-D2B5-54E7-E2FF6E4F79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BC19E3-5677-3E59-2F88-15C63EF80F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ADFB46-DA47-BCA6-ED37-838A3298214C}"/>
              </a:ext>
            </a:extLst>
          </p:cNvPr>
          <p:cNvSpPr>
            <a:spLocks noGrp="1" noChangeArrowheads="1"/>
          </p:cNvSpPr>
          <p:nvPr>
            <p:ph type="sldNum" sz="quarter" idx="12"/>
          </p:nvPr>
        </p:nvSpPr>
        <p:spPr>
          <a:ln/>
        </p:spPr>
        <p:txBody>
          <a:bodyPr/>
          <a:lstStyle>
            <a:lvl1pPr>
              <a:defRPr/>
            </a:lvl1pPr>
          </a:lstStyle>
          <a:p>
            <a:pPr>
              <a:defRPr/>
            </a:pPr>
            <a:fld id="{8BE15F2A-95AF-6D4B-8B0A-C8B8DA9544A8}" type="slidenum">
              <a:rPr lang="en-US" altLang="en-US"/>
              <a:pPr>
                <a:defRPr/>
              </a:pPr>
              <a:t>‹#›</a:t>
            </a:fld>
            <a:endParaRPr lang="en-US" altLang="en-US"/>
          </a:p>
        </p:txBody>
      </p:sp>
    </p:spTree>
    <p:extLst>
      <p:ext uri="{BB962C8B-B14F-4D97-AF65-F5344CB8AC3E}">
        <p14:creationId xmlns:p14="http://schemas.microsoft.com/office/powerpoint/2010/main" val="2233593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7D7AFC-ACF0-4777-86BE-B4B00BD399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DE49D3-5098-815B-9DDE-A3E11F213D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0FA90E-6EA1-3DE7-3261-6FB59B71B246}"/>
              </a:ext>
            </a:extLst>
          </p:cNvPr>
          <p:cNvSpPr>
            <a:spLocks noGrp="1" noChangeArrowheads="1"/>
          </p:cNvSpPr>
          <p:nvPr>
            <p:ph type="sldNum" sz="quarter" idx="12"/>
          </p:nvPr>
        </p:nvSpPr>
        <p:spPr>
          <a:ln/>
        </p:spPr>
        <p:txBody>
          <a:bodyPr/>
          <a:lstStyle>
            <a:lvl1pPr>
              <a:defRPr/>
            </a:lvl1pPr>
          </a:lstStyle>
          <a:p>
            <a:pPr>
              <a:defRPr/>
            </a:pPr>
            <a:fld id="{93F7C0BC-A9B9-5647-A705-CC06BC5870D6}" type="slidenum">
              <a:rPr lang="en-US" altLang="en-US"/>
              <a:pPr>
                <a:defRPr/>
              </a:pPr>
              <a:t>‹#›</a:t>
            </a:fld>
            <a:endParaRPr lang="en-US" altLang="en-US"/>
          </a:p>
        </p:txBody>
      </p:sp>
    </p:spTree>
    <p:extLst>
      <p:ext uri="{BB962C8B-B14F-4D97-AF65-F5344CB8AC3E}">
        <p14:creationId xmlns:p14="http://schemas.microsoft.com/office/powerpoint/2010/main" val="2009074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0BB1966E-C88B-216D-BB02-E1A6A84B3615}"/>
              </a:ext>
            </a:extLst>
          </p:cNvPr>
          <p:cNvSpPr>
            <a:spLocks noGrp="1" noChangeArrowheads="1"/>
          </p:cNvSpPr>
          <p:nvPr>
            <p:ph type="sldNum" sz="quarter" idx="10"/>
          </p:nvPr>
        </p:nvSpPr>
        <p:spPr>
          <a:ln/>
        </p:spPr>
        <p:txBody>
          <a:bodyPr/>
          <a:lstStyle>
            <a:lvl1pPr>
              <a:defRPr/>
            </a:lvl1pPr>
          </a:lstStyle>
          <a:p>
            <a:pPr>
              <a:defRPr/>
            </a:pPr>
            <a:fld id="{D1827F3D-67DE-5A45-B476-63F104C462CB}" type="slidenum">
              <a:rPr lang="en-US" altLang="en-US"/>
              <a:pPr>
                <a:defRPr/>
              </a:pPr>
              <a:t>‹#›</a:t>
            </a:fld>
            <a:endParaRPr lang="en-US" altLang="en-US"/>
          </a:p>
        </p:txBody>
      </p:sp>
    </p:spTree>
    <p:extLst>
      <p:ext uri="{BB962C8B-B14F-4D97-AF65-F5344CB8AC3E}">
        <p14:creationId xmlns:p14="http://schemas.microsoft.com/office/powerpoint/2010/main" val="1230177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5C59E97F-2A2E-D4FB-ACA6-753303CD7E8C}"/>
              </a:ext>
            </a:extLst>
          </p:cNvPr>
          <p:cNvSpPr>
            <a:spLocks noGrp="1" noChangeArrowheads="1"/>
          </p:cNvSpPr>
          <p:nvPr>
            <p:ph type="sldNum" sz="quarter" idx="10"/>
          </p:nvPr>
        </p:nvSpPr>
        <p:spPr>
          <a:ln/>
        </p:spPr>
        <p:txBody>
          <a:bodyPr/>
          <a:lstStyle>
            <a:lvl1pPr>
              <a:defRPr/>
            </a:lvl1pPr>
          </a:lstStyle>
          <a:p>
            <a:pPr>
              <a:defRPr/>
            </a:pPr>
            <a:fld id="{F64E8282-4860-4743-A488-269E58C56E4D}" type="slidenum">
              <a:rPr lang="en-US" altLang="en-US"/>
              <a:pPr>
                <a:defRPr/>
              </a:pPr>
              <a:t>‹#›</a:t>
            </a:fld>
            <a:endParaRPr lang="en-US" altLang="en-US"/>
          </a:p>
        </p:txBody>
      </p:sp>
    </p:spTree>
    <p:extLst>
      <p:ext uri="{BB962C8B-B14F-4D97-AF65-F5344CB8AC3E}">
        <p14:creationId xmlns:p14="http://schemas.microsoft.com/office/powerpoint/2010/main" val="57007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97BBC94D-A0BC-F5C4-3F94-1B1209C9FB4D}"/>
              </a:ext>
            </a:extLst>
          </p:cNvPr>
          <p:cNvSpPr>
            <a:spLocks noGrp="1" noChangeArrowheads="1"/>
          </p:cNvSpPr>
          <p:nvPr>
            <p:ph type="sldNum" sz="quarter" idx="10"/>
          </p:nvPr>
        </p:nvSpPr>
        <p:spPr>
          <a:ln/>
        </p:spPr>
        <p:txBody>
          <a:bodyPr/>
          <a:lstStyle>
            <a:lvl1pPr>
              <a:defRPr/>
            </a:lvl1pPr>
          </a:lstStyle>
          <a:p>
            <a:pPr>
              <a:defRPr/>
            </a:pPr>
            <a:fld id="{45E24389-E5D9-4D46-A621-1FD7724C8DB4}" type="slidenum">
              <a:rPr lang="en-US" altLang="en-US"/>
              <a:pPr>
                <a:defRPr/>
              </a:pPr>
              <a:t>‹#›</a:t>
            </a:fld>
            <a:endParaRPr lang="en-US" altLang="en-US"/>
          </a:p>
        </p:txBody>
      </p:sp>
    </p:spTree>
    <p:extLst>
      <p:ext uri="{BB962C8B-B14F-4D97-AF65-F5344CB8AC3E}">
        <p14:creationId xmlns:p14="http://schemas.microsoft.com/office/powerpoint/2010/main" val="1801189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073DD858-B470-EE69-4DFC-75DFE20699C0}"/>
              </a:ext>
            </a:extLst>
          </p:cNvPr>
          <p:cNvSpPr>
            <a:spLocks noGrp="1" noChangeArrowheads="1"/>
          </p:cNvSpPr>
          <p:nvPr>
            <p:ph type="sldNum" sz="quarter" idx="10"/>
          </p:nvPr>
        </p:nvSpPr>
        <p:spPr>
          <a:ln/>
        </p:spPr>
        <p:txBody>
          <a:bodyPr/>
          <a:lstStyle>
            <a:lvl1pPr>
              <a:defRPr/>
            </a:lvl1pPr>
          </a:lstStyle>
          <a:p>
            <a:pPr>
              <a:defRPr/>
            </a:pPr>
            <a:fld id="{EE33367A-4A1A-2C48-907E-FE1DB2C4A597}" type="slidenum">
              <a:rPr lang="en-US" altLang="en-US"/>
              <a:pPr>
                <a:defRPr/>
              </a:pPr>
              <a:t>‹#›</a:t>
            </a:fld>
            <a:endParaRPr lang="en-US" altLang="en-US"/>
          </a:p>
        </p:txBody>
      </p:sp>
    </p:spTree>
    <p:extLst>
      <p:ext uri="{BB962C8B-B14F-4D97-AF65-F5344CB8AC3E}">
        <p14:creationId xmlns:p14="http://schemas.microsoft.com/office/powerpoint/2010/main" val="105506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EEC25B2-9B92-598B-13A0-BFC0FFF6BA8B}"/>
              </a:ext>
            </a:extLst>
          </p:cNvPr>
          <p:cNvSpPr>
            <a:spLocks noGrp="1" noChangeArrowheads="1"/>
          </p:cNvSpPr>
          <p:nvPr>
            <p:ph type="sldNum" sz="quarter" idx="10"/>
          </p:nvPr>
        </p:nvSpPr>
        <p:spPr>
          <a:ln/>
        </p:spPr>
        <p:txBody>
          <a:bodyPr/>
          <a:lstStyle>
            <a:lvl1pPr>
              <a:defRPr/>
            </a:lvl1pPr>
          </a:lstStyle>
          <a:p>
            <a:pPr>
              <a:defRPr/>
            </a:pPr>
            <a:fld id="{4B8B6D84-7164-4841-B06B-2AEA51C959ED}" type="slidenum">
              <a:rPr lang="en-US" altLang="en-US"/>
              <a:pPr>
                <a:defRPr/>
              </a:pPr>
              <a:t>‹#›</a:t>
            </a:fld>
            <a:endParaRPr lang="en-US" altLang="en-US"/>
          </a:p>
        </p:txBody>
      </p:sp>
    </p:spTree>
    <p:extLst>
      <p:ext uri="{BB962C8B-B14F-4D97-AF65-F5344CB8AC3E}">
        <p14:creationId xmlns:p14="http://schemas.microsoft.com/office/powerpoint/2010/main" val="48472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B49D820B-9172-FD80-A227-DB58AD3B6D60}"/>
              </a:ext>
            </a:extLst>
          </p:cNvPr>
          <p:cNvSpPr>
            <a:spLocks noGrp="1" noChangeArrowheads="1"/>
          </p:cNvSpPr>
          <p:nvPr>
            <p:ph type="sldNum" sz="quarter" idx="10"/>
          </p:nvPr>
        </p:nvSpPr>
        <p:spPr>
          <a:ln/>
        </p:spPr>
        <p:txBody>
          <a:bodyPr/>
          <a:lstStyle>
            <a:lvl1pPr>
              <a:defRPr/>
            </a:lvl1pPr>
          </a:lstStyle>
          <a:p>
            <a:pPr>
              <a:defRPr/>
            </a:pPr>
            <a:fld id="{248D0FB1-F476-EF4B-8F63-32241EBED7C3}" type="slidenum">
              <a:rPr lang="en-US" altLang="en-US"/>
              <a:pPr>
                <a:defRPr/>
              </a:pPr>
              <a:t>‹#›</a:t>
            </a:fld>
            <a:endParaRPr lang="en-US" altLang="en-US"/>
          </a:p>
        </p:txBody>
      </p:sp>
    </p:spTree>
    <p:extLst>
      <p:ext uri="{BB962C8B-B14F-4D97-AF65-F5344CB8AC3E}">
        <p14:creationId xmlns:p14="http://schemas.microsoft.com/office/powerpoint/2010/main" val="359125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8A6A129C-21FC-9BF8-97E6-46BD16CE6332}"/>
              </a:ext>
            </a:extLst>
          </p:cNvPr>
          <p:cNvSpPr>
            <a:spLocks noGrp="1" noChangeArrowheads="1"/>
          </p:cNvSpPr>
          <p:nvPr>
            <p:ph type="sldNum" sz="quarter" idx="10"/>
          </p:nvPr>
        </p:nvSpPr>
        <p:spPr>
          <a:ln/>
        </p:spPr>
        <p:txBody>
          <a:bodyPr/>
          <a:lstStyle>
            <a:lvl1pPr>
              <a:defRPr/>
            </a:lvl1pPr>
          </a:lstStyle>
          <a:p>
            <a:pPr>
              <a:defRPr/>
            </a:pPr>
            <a:fld id="{43DE0032-6B53-F746-AD39-B202156D9512}" type="slidenum">
              <a:rPr lang="en-US" altLang="en-US"/>
              <a:pPr>
                <a:defRPr/>
              </a:pPr>
              <a:t>‹#›</a:t>
            </a:fld>
            <a:endParaRPr lang="en-US" altLang="en-US"/>
          </a:p>
        </p:txBody>
      </p:sp>
    </p:spTree>
    <p:extLst>
      <p:ext uri="{BB962C8B-B14F-4D97-AF65-F5344CB8AC3E}">
        <p14:creationId xmlns:p14="http://schemas.microsoft.com/office/powerpoint/2010/main" val="374179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F77F826-B611-6B49-CA1F-91823C55B16A}"/>
              </a:ext>
            </a:extLst>
          </p:cNvPr>
          <p:cNvSpPr>
            <a:spLocks noGrp="1" noChangeArrowheads="1"/>
          </p:cNvSpPr>
          <p:nvPr>
            <p:ph type="title"/>
          </p:nvPr>
        </p:nvSpPr>
        <p:spPr bwMode="auto">
          <a:xfrm>
            <a:off x="152400" y="381000"/>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Template Instructions</a:t>
            </a:r>
            <a:br>
              <a:rPr lang="en-US" altLang="en-US"/>
            </a:br>
            <a:r>
              <a:rPr lang="en-US" altLang="en-US"/>
              <a:t>Heading in Green</a:t>
            </a:r>
            <a:br>
              <a:rPr lang="en-US" altLang="en-US"/>
            </a:br>
            <a:r>
              <a:rPr lang="en-US" altLang="en-US"/>
              <a:t>Second Heading can be Red</a:t>
            </a:r>
            <a:br>
              <a:rPr lang="en-US" altLang="en-US"/>
            </a:br>
            <a:endParaRPr lang="en-US" altLang="en-US"/>
          </a:p>
        </p:txBody>
      </p:sp>
      <p:sp>
        <p:nvSpPr>
          <p:cNvPr id="1027" name="Rectangle 3">
            <a:extLst>
              <a:ext uri="{FF2B5EF4-FFF2-40B4-BE49-F238E27FC236}">
                <a16:creationId xmlns:a16="http://schemas.microsoft.com/office/drawing/2014/main" id="{5CE9B837-268C-EA50-A689-199BF88C1959}"/>
              </a:ext>
            </a:extLst>
          </p:cNvPr>
          <p:cNvSpPr>
            <a:spLocks noGrp="1" noChangeArrowheads="1"/>
          </p:cNvSpPr>
          <p:nvPr>
            <p:ph type="body" idx="1"/>
          </p:nvPr>
        </p:nvSpPr>
        <p:spPr bwMode="auto">
          <a:xfrm>
            <a:off x="457200" y="1600200"/>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Please use Times New Roman Font.</a:t>
            </a:r>
          </a:p>
          <a:p>
            <a:pPr lvl="1"/>
            <a:r>
              <a:rPr lang="en-US" altLang="en-US"/>
              <a:t>Please keep the font size as large as possible. Font sizes that are under 24pt are hard to see. Use 20pt font only if you have to.</a:t>
            </a:r>
          </a:p>
          <a:p>
            <a:pPr lvl="2"/>
            <a:r>
              <a:rPr lang="en-US" altLang="en-US"/>
              <a:t>This is the smallest font size you should use.</a:t>
            </a:r>
          </a:p>
        </p:txBody>
      </p:sp>
      <p:sp>
        <p:nvSpPr>
          <p:cNvPr id="1034" name="Text Box 10">
            <a:extLst>
              <a:ext uri="{FF2B5EF4-FFF2-40B4-BE49-F238E27FC236}">
                <a16:creationId xmlns:a16="http://schemas.microsoft.com/office/drawing/2014/main" id="{7E217C1D-F917-C514-CA16-4D4DC1A5F8C5}"/>
              </a:ext>
            </a:extLst>
          </p:cNvPr>
          <p:cNvSpPr txBox="1">
            <a:spLocks noChangeArrowheads="1"/>
          </p:cNvSpPr>
          <p:nvPr userDrawn="1"/>
        </p:nvSpPr>
        <p:spPr bwMode="auto">
          <a:xfrm>
            <a:off x="304800" y="6523038"/>
            <a:ext cx="390525" cy="3048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EB5466EB-73DA-6F45-967E-264DBC151640}" type="slidenum">
              <a:rPr lang="en-US" altLang="en-US" sz="1400" smtClean="0"/>
              <a:pPr eaLnBrk="1" hangingPunct="1">
                <a:defRPr/>
              </a:pPr>
              <a:t>‹#›</a:t>
            </a:fld>
            <a:endParaRPr lang="en-US" altLang="en-US" sz="1400"/>
          </a:p>
        </p:txBody>
      </p:sp>
      <p:sp>
        <p:nvSpPr>
          <p:cNvPr id="1035" name="Rectangle 11">
            <a:extLst>
              <a:ext uri="{FF2B5EF4-FFF2-40B4-BE49-F238E27FC236}">
                <a16:creationId xmlns:a16="http://schemas.microsoft.com/office/drawing/2014/main" id="{4F175CEC-A1A8-F8D6-BDD5-F343A2BC4437}"/>
              </a:ext>
            </a:extLst>
          </p:cNvPr>
          <p:cNvSpPr>
            <a:spLocks noGrp="1" noChangeArrowheads="1"/>
          </p:cNvSpPr>
          <p:nvPr>
            <p:ph type="sldNum" sz="quarter" idx="4"/>
          </p:nvPr>
        </p:nvSpPr>
        <p:spPr bwMode="auto">
          <a:xfrm>
            <a:off x="6096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1E3C0EE1-DAB6-CC45-913A-A565AC63E9B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hf sldNum="0" hdr="0" ftr="0"/>
  <p:txStyles>
    <p:titleStyle>
      <a:lvl1pPr algn="ctr" rtl="0" eaLnBrk="0" fontAlgn="base" hangingPunct="0">
        <a:lnSpc>
          <a:spcPct val="80000"/>
        </a:lnSpc>
        <a:spcBef>
          <a:spcPct val="0"/>
        </a:spcBef>
        <a:spcAft>
          <a:spcPct val="0"/>
        </a:spcAft>
        <a:defRPr sz="4400" b="1">
          <a:solidFill>
            <a:srgbClr val="008000"/>
          </a:solidFill>
          <a:latin typeface="+mj-lt"/>
          <a:ea typeface="ＭＳ Ｐゴシック" charset="-128"/>
          <a:cs typeface="ＭＳ Ｐゴシック" charset="0"/>
        </a:defRPr>
      </a:lvl1pPr>
      <a:lvl2pPr algn="ctr" rtl="0" eaLnBrk="0" fontAlgn="base" hangingPunct="0">
        <a:lnSpc>
          <a:spcPct val="80000"/>
        </a:lnSpc>
        <a:spcBef>
          <a:spcPct val="0"/>
        </a:spcBef>
        <a:spcAft>
          <a:spcPct val="0"/>
        </a:spcAft>
        <a:defRPr sz="4400" b="1">
          <a:solidFill>
            <a:srgbClr val="008000"/>
          </a:solidFill>
          <a:latin typeface="Times New Roman" charset="0"/>
          <a:ea typeface="ＭＳ Ｐゴシック" charset="-128"/>
          <a:cs typeface="ＭＳ Ｐゴシック" charset="0"/>
        </a:defRPr>
      </a:lvl2pPr>
      <a:lvl3pPr algn="ctr" rtl="0" eaLnBrk="0" fontAlgn="base" hangingPunct="0">
        <a:lnSpc>
          <a:spcPct val="80000"/>
        </a:lnSpc>
        <a:spcBef>
          <a:spcPct val="0"/>
        </a:spcBef>
        <a:spcAft>
          <a:spcPct val="0"/>
        </a:spcAft>
        <a:defRPr sz="4400" b="1">
          <a:solidFill>
            <a:srgbClr val="008000"/>
          </a:solidFill>
          <a:latin typeface="Times New Roman" charset="0"/>
          <a:ea typeface="ＭＳ Ｐゴシック" charset="-128"/>
          <a:cs typeface="ＭＳ Ｐゴシック" charset="0"/>
        </a:defRPr>
      </a:lvl3pPr>
      <a:lvl4pPr algn="ctr" rtl="0" eaLnBrk="0" fontAlgn="base" hangingPunct="0">
        <a:lnSpc>
          <a:spcPct val="80000"/>
        </a:lnSpc>
        <a:spcBef>
          <a:spcPct val="0"/>
        </a:spcBef>
        <a:spcAft>
          <a:spcPct val="0"/>
        </a:spcAft>
        <a:defRPr sz="4400" b="1">
          <a:solidFill>
            <a:srgbClr val="008000"/>
          </a:solidFill>
          <a:latin typeface="Times New Roman" charset="0"/>
          <a:ea typeface="ＭＳ Ｐゴシック" charset="-128"/>
          <a:cs typeface="ＭＳ Ｐゴシック" charset="0"/>
        </a:defRPr>
      </a:lvl4pPr>
      <a:lvl5pPr algn="ctr" rtl="0" eaLnBrk="0" fontAlgn="base" hangingPunct="0">
        <a:lnSpc>
          <a:spcPct val="80000"/>
        </a:lnSpc>
        <a:spcBef>
          <a:spcPct val="0"/>
        </a:spcBef>
        <a:spcAft>
          <a:spcPct val="0"/>
        </a:spcAft>
        <a:defRPr sz="4400" b="1">
          <a:solidFill>
            <a:srgbClr val="008000"/>
          </a:solidFill>
          <a:latin typeface="Times New Roman" charset="0"/>
          <a:ea typeface="ＭＳ Ｐゴシック" charset="-128"/>
          <a:cs typeface="ＭＳ Ｐゴシック" charset="0"/>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p:titleStyle>
    <p:bodyStyle>
      <a:lvl1pPr marL="342900" indent="-342900" algn="l" rtl="0" eaLnBrk="0" fontAlgn="base" hangingPunct="0">
        <a:spcBef>
          <a:spcPts val="163"/>
        </a:spcBef>
        <a:spcAft>
          <a:spcPct val="0"/>
        </a:spcAft>
        <a:buChar char="•"/>
        <a:defRPr sz="28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charset="-128"/>
        </a:defRPr>
      </a:lvl5pPr>
      <a:lvl6pPr marL="2514600" indent="-228600" algn="l" rtl="0" fontAlgn="base">
        <a:spcBef>
          <a:spcPct val="20000"/>
        </a:spcBef>
        <a:spcAft>
          <a:spcPct val="0"/>
        </a:spcAft>
        <a:buChar char="»"/>
        <a:defRPr sz="2400">
          <a:solidFill>
            <a:schemeClr val="tx1"/>
          </a:solidFill>
          <a:latin typeface="+mn-lt"/>
          <a:ea typeface="ＭＳ Ｐゴシック" charset="-128"/>
        </a:defRPr>
      </a:lvl6pPr>
      <a:lvl7pPr marL="2971800" indent="-228600" algn="l" rtl="0" fontAlgn="base">
        <a:spcBef>
          <a:spcPct val="20000"/>
        </a:spcBef>
        <a:spcAft>
          <a:spcPct val="0"/>
        </a:spcAft>
        <a:buChar char="»"/>
        <a:defRPr sz="2400">
          <a:solidFill>
            <a:schemeClr val="tx1"/>
          </a:solidFill>
          <a:latin typeface="+mn-lt"/>
          <a:ea typeface="ＭＳ Ｐゴシック" charset="-128"/>
        </a:defRPr>
      </a:lvl7pPr>
      <a:lvl8pPr marL="3429000" indent="-228600" algn="l" rtl="0" fontAlgn="base">
        <a:spcBef>
          <a:spcPct val="20000"/>
        </a:spcBef>
        <a:spcAft>
          <a:spcPct val="0"/>
        </a:spcAft>
        <a:buChar char="»"/>
        <a:defRPr sz="2400">
          <a:solidFill>
            <a:schemeClr val="tx1"/>
          </a:solidFill>
          <a:latin typeface="+mn-lt"/>
          <a:ea typeface="ＭＳ Ｐゴシック" charset="-128"/>
        </a:defRPr>
      </a:lvl8pPr>
      <a:lvl9pPr marL="3886200" indent="-228600" algn="l" rtl="0" fontAlgn="base">
        <a:spcBef>
          <a:spcPct val="20000"/>
        </a:spcBef>
        <a:spcAft>
          <a:spcPct val="0"/>
        </a:spcAft>
        <a:buChar char="»"/>
        <a:defRPr sz="2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DE369CB-F79C-4673-193F-18204FC3823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59D39AF5-0D98-B4E1-C140-67792804A27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1188" name="Rectangle 4">
            <a:extLst>
              <a:ext uri="{FF2B5EF4-FFF2-40B4-BE49-F238E27FC236}">
                <a16:creationId xmlns:a16="http://schemas.microsoft.com/office/drawing/2014/main" id="{A2CC3052-5FCD-71DB-E0CB-A2AEB20409A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ＭＳ Ｐゴシック" charset="-128"/>
                <a:cs typeface="+mn-cs"/>
              </a:defRPr>
            </a:lvl1pPr>
          </a:lstStyle>
          <a:p>
            <a:pPr>
              <a:defRPr/>
            </a:pPr>
            <a:endParaRPr lang="en-US"/>
          </a:p>
        </p:txBody>
      </p:sp>
      <p:sp>
        <p:nvSpPr>
          <p:cNvPr id="221189" name="Rectangle 5">
            <a:extLst>
              <a:ext uri="{FF2B5EF4-FFF2-40B4-BE49-F238E27FC236}">
                <a16:creationId xmlns:a16="http://schemas.microsoft.com/office/drawing/2014/main" id="{0C0639BF-2711-D5D5-5659-55EA30E7B24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ＭＳ Ｐゴシック" charset="-128"/>
                <a:cs typeface="+mn-cs"/>
              </a:defRPr>
            </a:lvl1pPr>
          </a:lstStyle>
          <a:p>
            <a:pPr>
              <a:defRPr/>
            </a:pPr>
            <a:endParaRPr lang="en-US"/>
          </a:p>
        </p:txBody>
      </p:sp>
      <p:sp>
        <p:nvSpPr>
          <p:cNvPr id="221190" name="Rectangle 6">
            <a:extLst>
              <a:ext uri="{FF2B5EF4-FFF2-40B4-BE49-F238E27FC236}">
                <a16:creationId xmlns:a16="http://schemas.microsoft.com/office/drawing/2014/main" id="{800B4C06-7169-821E-C776-C51298B3C1C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C03C191-7DEC-204A-8C7F-A3CAD95132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8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8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800">
          <a:solidFill>
            <a:schemeClr val="tx1"/>
          </a:solidFill>
          <a:latin typeface="+mn-lt"/>
          <a:ea typeface="ＭＳ Ｐゴシック" charset="-128"/>
        </a:defRPr>
      </a:lvl5pPr>
      <a:lvl6pPr marL="2514600" indent="-228600" algn="l" rtl="0" fontAlgn="base">
        <a:spcBef>
          <a:spcPct val="20000"/>
        </a:spcBef>
        <a:spcAft>
          <a:spcPct val="0"/>
        </a:spcAft>
        <a:buChar char="»"/>
        <a:defRPr sz="2800">
          <a:solidFill>
            <a:schemeClr val="tx1"/>
          </a:solidFill>
          <a:latin typeface="+mn-lt"/>
          <a:ea typeface="ＭＳ Ｐゴシック" charset="-128"/>
        </a:defRPr>
      </a:lvl6pPr>
      <a:lvl7pPr marL="2971800" indent="-228600" algn="l" rtl="0" fontAlgn="base">
        <a:spcBef>
          <a:spcPct val="20000"/>
        </a:spcBef>
        <a:spcAft>
          <a:spcPct val="0"/>
        </a:spcAft>
        <a:buChar char="»"/>
        <a:defRPr sz="2800">
          <a:solidFill>
            <a:schemeClr val="tx1"/>
          </a:solidFill>
          <a:latin typeface="+mn-lt"/>
          <a:ea typeface="ＭＳ Ｐゴシック" charset="-128"/>
        </a:defRPr>
      </a:lvl7pPr>
      <a:lvl8pPr marL="3429000" indent="-228600" algn="l" rtl="0" fontAlgn="base">
        <a:spcBef>
          <a:spcPct val="20000"/>
        </a:spcBef>
        <a:spcAft>
          <a:spcPct val="0"/>
        </a:spcAft>
        <a:buChar char="»"/>
        <a:defRPr sz="2800">
          <a:solidFill>
            <a:schemeClr val="tx1"/>
          </a:solidFill>
          <a:latin typeface="+mn-lt"/>
          <a:ea typeface="ＭＳ Ｐゴシック" charset="-128"/>
        </a:defRPr>
      </a:lvl8pPr>
      <a:lvl9pPr marL="3886200" indent="-228600" algn="l" rtl="0" fontAlgn="base">
        <a:spcBef>
          <a:spcPct val="20000"/>
        </a:spcBef>
        <a:spcAft>
          <a:spcPct val="0"/>
        </a:spcAft>
        <a:buChar char="»"/>
        <a:defRPr sz="28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ommons.wikimedia.org/wiki/User:Ortisa" TargetMode="External"/><Relationship Id="rId5" Type="http://schemas.openxmlformats.org/officeDocument/2006/relationships/hyperlink" Target="https://commons.wikimedia.org/wiki/User:BruceBlaus"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ommons.wikimedia.org/w/index.php?title=User:Fitness_training_for_life&amp;action=edit&amp;redlink=1" TargetMode="Externa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flickr.com/people/78428166@N0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wellcome.ac.uk/News/Media-office/Press-releases/2014/WTP055466.ht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s://web.archive.org/web/20150815054440/http:/www.wellcome.ac.uk/News/Media-office/Press-releases/2014/WTP055466.ht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commons.wikimedia.org/wiki/User:FatM1k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ommons.wikimedia.org/wiki/User:FatM1ke"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commons.wikimedia.org/wiki/User_talk:Skbkeka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myupchar.com/en"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flickr.com/people/28573791@N08"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youtube.com/channel/UCzdEIpIgOPR6NjmaCO58nv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commons.wikimedia.org/w/index.php?title=User:Welp.sk&amp;action=edit&amp;redlink=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unsplash.com/@jordanfmcqueen" TargetMode="External"/><Relationship Id="rId4" Type="http://schemas.openxmlformats.org/officeDocument/2006/relationships/image" Target="../media/image21.jpg"/></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en.wikipedia.org/wiki/User:Downtownga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commons.wikimedia.org/w/index.php?title=User:Johntarantino1&amp;action=edit&amp;redlink=1"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commons.wikimedia.org/wiki/User:Geek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ommons.wikimedia.org/wiki/User:99of9"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27526CA3-C110-655D-1975-E5A09E2036E4}"/>
              </a:ext>
            </a:extLst>
          </p:cNvPr>
          <p:cNvSpPr>
            <a:spLocks noGrp="1" noChangeArrowheads="1"/>
          </p:cNvSpPr>
          <p:nvPr>
            <p:ph type="title"/>
          </p:nvPr>
        </p:nvSpPr>
        <p:spPr>
          <a:xfrm>
            <a:off x="152400" y="457200"/>
            <a:ext cx="8839200" cy="1371600"/>
          </a:xfrm>
        </p:spPr>
        <p:txBody>
          <a:bodyPr/>
          <a:lstStyle/>
          <a:p>
            <a:r>
              <a:rPr lang="en-US" altLang="en-US" dirty="0">
                <a:ea typeface="ＭＳ Ｐゴシック" panose="020B0600070205080204" pitchFamily="34" charset="-128"/>
              </a:rPr>
              <a:t>Meaningful, Useful, and Legitimate Information in the Use of Index Numbers in Decision Making</a:t>
            </a:r>
            <a:endParaRPr lang="en-US" altLang="en-US" sz="4000" dirty="0">
              <a:ea typeface="ＭＳ Ｐゴシック" panose="020B0600070205080204" pitchFamily="34" charset="-128"/>
            </a:endParaRPr>
          </a:p>
        </p:txBody>
      </p:sp>
      <p:sp>
        <p:nvSpPr>
          <p:cNvPr id="29698" name="Content Placeholder 2">
            <a:extLst>
              <a:ext uri="{FF2B5EF4-FFF2-40B4-BE49-F238E27FC236}">
                <a16:creationId xmlns:a16="http://schemas.microsoft.com/office/drawing/2014/main" id="{B5E595A7-65DC-6C55-3D6E-E33A543CF10C}"/>
              </a:ext>
            </a:extLst>
          </p:cNvPr>
          <p:cNvSpPr>
            <a:spLocks noGrp="1" noChangeArrowheads="1"/>
          </p:cNvSpPr>
          <p:nvPr>
            <p:ph idx="1"/>
          </p:nvPr>
        </p:nvSpPr>
        <p:spPr>
          <a:xfrm>
            <a:off x="2133600" y="2362200"/>
            <a:ext cx="3810000" cy="1828800"/>
          </a:xfrm>
        </p:spPr>
        <p:txBody>
          <a:bodyPr/>
          <a:lstStyle/>
          <a:p>
            <a:pPr marL="457200" lvl="1" indent="0" algn="ctr">
              <a:buFontTx/>
              <a:buNone/>
            </a:pPr>
            <a:r>
              <a:rPr lang="en-US" altLang="en-US" sz="3200" dirty="0">
                <a:ea typeface="ＭＳ Ｐゴシック" panose="020B0600070205080204" pitchFamily="34" charset="-128"/>
              </a:rPr>
              <a:t>Fred S. Roberts</a:t>
            </a:r>
          </a:p>
          <a:p>
            <a:pPr marL="457200" lvl="1" indent="0" algn="ctr">
              <a:buFontTx/>
              <a:buNone/>
            </a:pPr>
            <a:r>
              <a:rPr lang="en-US" altLang="en-US" sz="3200" dirty="0">
                <a:ea typeface="ＭＳ Ｐゴシック" panose="020B0600070205080204" pitchFamily="34" charset="-128"/>
              </a:rPr>
              <a:t>Helen M. Roberts</a:t>
            </a:r>
          </a:p>
          <a:p>
            <a:pPr marL="457200" lvl="1" indent="0" algn="ctr">
              <a:buFontTx/>
              <a:buNone/>
            </a:pPr>
            <a:r>
              <a:rPr lang="en-US" altLang="en-US" sz="3200" dirty="0">
                <a:ea typeface="ＭＳ Ｐゴシック" panose="020B0600070205080204" pitchFamily="34" charset="-128"/>
              </a:rPr>
              <a:t>Alexis </a:t>
            </a:r>
            <a:r>
              <a:rPr lang="en-US" altLang="en-US" sz="3200" dirty="0" err="1">
                <a:ea typeface="ＭＳ Ｐゴシック" panose="020B0600070205080204" pitchFamily="34" charset="-128"/>
              </a:rPr>
              <a:t>Tsoukias</a:t>
            </a:r>
            <a:endParaRPr lang="en-US" altLang="en-US" sz="3200" dirty="0">
              <a:ea typeface="ＭＳ Ｐゴシック" panose="020B0600070205080204" pitchFamily="34" charset="-128"/>
            </a:endParaRPr>
          </a:p>
          <a:p>
            <a:pPr marL="457200" lvl="1" indent="0" algn="ctr">
              <a:buFontTx/>
              <a:buNone/>
            </a:pPr>
            <a:endParaRPr lang="en-US" altLang="en-US" sz="3200"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Obesity/Body Mass Index</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228600" y="685800"/>
            <a:ext cx="8458200" cy="3581400"/>
          </a:xfrm>
        </p:spPr>
        <p:txBody>
          <a:bodyPr/>
          <a:lstStyle/>
          <a:p>
            <a:pPr>
              <a:spcBef>
                <a:spcPts val="0"/>
              </a:spcBef>
              <a:spcAft>
                <a:spcPts val="0"/>
              </a:spcAft>
            </a:pPr>
            <a:r>
              <a:rPr lang="en-US" sz="2600" kern="100" dirty="0">
                <a:effectLst/>
                <a:latin typeface="Times New Roman" panose="02020603050405020304" pitchFamily="18" charset="0"/>
                <a:ea typeface="Calibri" panose="020F0502020204030204" pitchFamily="34" charset="0"/>
                <a:cs typeface="Times New Roman (Body CS)"/>
              </a:rPr>
              <a:t>However, if the ways to measure body fatness lead to a ratio scale, then it is </a:t>
            </a:r>
            <a:r>
              <a:rPr lang="en-US" sz="2600" i="1" kern="100" dirty="0">
                <a:effectLst/>
                <a:latin typeface="Times New Roman" panose="02020603050405020304" pitchFamily="18" charset="0"/>
                <a:ea typeface="Calibri" panose="020F0502020204030204" pitchFamily="34" charset="0"/>
                <a:cs typeface="Times New Roman (Body CS)"/>
              </a:rPr>
              <a:t>meaningful</a:t>
            </a:r>
            <a:r>
              <a:rPr lang="en-US" sz="2600" kern="100" dirty="0">
                <a:effectLst/>
                <a:latin typeface="Times New Roman" panose="02020603050405020304" pitchFamily="18" charset="0"/>
                <a:ea typeface="Calibri" panose="020F0502020204030204" pitchFamily="34" charset="0"/>
                <a:cs typeface="Times New Roman (Body CS)"/>
              </a:rPr>
              <a:t> to make comparisons such as body fatness of one person is 10% higher than body fatness of another. </a:t>
            </a:r>
          </a:p>
          <a:p>
            <a:pPr lvl="1">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Skinfold thickness, underwater weight measurement do seem to define ratio scales</a:t>
            </a:r>
          </a:p>
          <a:p>
            <a:pPr lvl="1">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This kind of comparison would be meaningless for interval scales, e.g., temperature.</a:t>
            </a:r>
          </a:p>
          <a:p>
            <a:pPr>
              <a:spcBef>
                <a:spcPts val="0"/>
              </a:spcBef>
              <a:spcAft>
                <a:spcPts val="0"/>
              </a:spcAft>
            </a:pPr>
            <a:r>
              <a:rPr lang="en-US" sz="2600" b="1" i="1" kern="100" dirty="0">
                <a:solidFill>
                  <a:srgbClr val="FF0000"/>
                </a:solidFill>
                <a:effectLst/>
                <a:latin typeface="Times New Roman" panose="02020603050405020304" pitchFamily="18" charset="0"/>
                <a:ea typeface="Calibri" panose="020F0502020204030204" pitchFamily="34" charset="0"/>
                <a:cs typeface="Times New Roman (Body CS)"/>
              </a:rPr>
              <a:t>Meaningfulness depends on the scales used to describe the data, not on the procedure used to gather the data or the characteristics of the population the statement using metrics or indices is describing or directed at. </a:t>
            </a:r>
          </a:p>
          <a:p>
            <a:pPr>
              <a:spcBef>
                <a:spcPts val="0"/>
              </a:spcBef>
              <a:spcAft>
                <a:spcPts val="0"/>
              </a:spcAft>
            </a:pPr>
            <a:endParaRPr lang="en-US" dirty="0">
              <a:effectLst/>
              <a:latin typeface="Times New Roman" panose="02020603050405020304" pitchFamily="18" charset="0"/>
              <a:ea typeface="Calibri" panose="020F0502020204030204" pitchFamily="34" charset="0"/>
              <a:cs typeface="Times New Roman (Body CS)"/>
            </a:endParaRPr>
          </a:p>
          <a:p>
            <a:pPr marL="0" indent="0">
              <a:spcBef>
                <a:spcPts val="0"/>
              </a:spcBef>
              <a:spcAft>
                <a:spcPts val="0"/>
              </a:spcAft>
              <a:buNone/>
            </a:pP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149431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BMI</a:t>
            </a:r>
            <a:endParaRPr lang="en-US" altLang="en-US" sz="4000" dirty="0">
              <a:ea typeface="ＭＳ Ｐゴシック" panose="020B0600070205080204" pitchFamily="34" charset="-128"/>
            </a:endParaRPr>
          </a:p>
        </p:txBody>
      </p:sp>
      <mc:AlternateContent xmlns:mc="http://schemas.openxmlformats.org/markup-compatibility/2006" xmlns:a14="http://schemas.microsoft.com/office/drawing/2010/main">
        <mc:Choice Requires="a14">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304800" y="685800"/>
                <a:ext cx="8458200" cy="3581400"/>
              </a:xfrm>
              <a:ln>
                <a:solidFill>
                  <a:schemeClr val="accent2"/>
                </a:solidFill>
              </a:ln>
            </p:spPr>
            <p:txBody>
              <a:bodyPr/>
              <a:lstStyle/>
              <a:p>
                <a:pPr marL="0" indent="0">
                  <a:spcBef>
                    <a:spcPts val="0"/>
                  </a:spcBef>
                  <a:spcAft>
                    <a:spcPts val="0"/>
                  </a:spcAft>
                  <a:buNone/>
                </a:pPr>
                <a14:m>
                  <m:oMathPara xmlns:m="http://schemas.openxmlformats.org/officeDocument/2006/math">
                    <m:oMathParaPr>
                      <m:jc m:val="centerGroup"/>
                    </m:oMathParaPr>
                    <m:oMath xmlns:m="http://schemas.openxmlformats.org/officeDocument/2006/math">
                      <m:r>
                        <a:rPr lang="en-US" b="1" i="1" smtClean="0">
                          <a:solidFill>
                            <a:schemeClr val="accent2"/>
                          </a:solidFill>
                          <a:effectLst/>
                          <a:latin typeface="Cambria Math" panose="02040503050406030204" pitchFamily="18" charset="0"/>
                          <a:ea typeface="Calibri" panose="020F0502020204030204" pitchFamily="34" charset="0"/>
                          <a:cs typeface="Times New Roman (Body CS)"/>
                        </a:rPr>
                        <m:t>𝑩𝑴𝑰</m:t>
                      </m:r>
                      <m:r>
                        <a:rPr lang="en-US" b="1" i="1" smtClean="0">
                          <a:solidFill>
                            <a:schemeClr val="accent2"/>
                          </a:solidFill>
                          <a:effectLst/>
                          <a:latin typeface="Cambria Math" panose="02040503050406030204" pitchFamily="18" charset="0"/>
                          <a:ea typeface="Calibri" panose="020F0502020204030204" pitchFamily="34" charset="0"/>
                          <a:cs typeface="Times New Roman (Body CS)"/>
                        </a:rPr>
                        <m:t>= </m:t>
                      </m:r>
                      <m:f>
                        <m:fPr>
                          <m:ctrlPr>
                            <a:rPr lang="en-US" b="1" i="1" smtClean="0">
                              <a:solidFill>
                                <a:schemeClr val="accent2"/>
                              </a:solidFill>
                              <a:effectLst/>
                              <a:latin typeface="Cambria Math" panose="02040503050406030204" pitchFamily="18" charset="0"/>
                            </a:rPr>
                          </m:ctrlPr>
                        </m:fPr>
                        <m:num>
                          <m:r>
                            <a:rPr lang="en-US" b="1" i="1" smtClean="0">
                              <a:solidFill>
                                <a:schemeClr val="accent2"/>
                              </a:solidFill>
                              <a:effectLst/>
                              <a:latin typeface="Cambria Math" panose="02040503050406030204" pitchFamily="18" charset="0"/>
                            </a:rPr>
                            <m:t>𝑾</m:t>
                          </m:r>
                        </m:num>
                        <m:den>
                          <m:sSup>
                            <m:sSupPr>
                              <m:ctrlPr>
                                <a:rPr lang="en-US" b="1" i="1" smtClean="0">
                                  <a:solidFill>
                                    <a:schemeClr val="accent2"/>
                                  </a:solidFill>
                                  <a:effectLst/>
                                  <a:latin typeface="Cambria Math" panose="02040503050406030204" pitchFamily="18" charset="0"/>
                                </a:rPr>
                              </m:ctrlPr>
                            </m:sSupPr>
                            <m:e>
                              <m:r>
                                <a:rPr lang="en-US" b="1" i="1" smtClean="0">
                                  <a:solidFill>
                                    <a:schemeClr val="accent2"/>
                                  </a:solidFill>
                                  <a:effectLst/>
                                  <a:latin typeface="Cambria Math" panose="02040503050406030204" pitchFamily="18" charset="0"/>
                                </a:rPr>
                                <m:t>𝑯</m:t>
                              </m:r>
                            </m:e>
                            <m:sup>
                              <m:r>
                                <a:rPr lang="en-US" b="1" i="1" smtClean="0">
                                  <a:solidFill>
                                    <a:schemeClr val="accent2"/>
                                  </a:solidFill>
                                  <a:effectLst/>
                                  <a:latin typeface="Cambria Math" panose="02040503050406030204" pitchFamily="18" charset="0"/>
                                </a:rPr>
                                <m:t>𝟐</m:t>
                              </m:r>
                            </m:sup>
                          </m:sSup>
                        </m:den>
                      </m:f>
                    </m:oMath>
                  </m:oMathPara>
                </a14:m>
                <a:endParaRPr lang="en-US" b="1" kern="100" dirty="0">
                  <a:ea typeface="Calibri" panose="020F0502020204030204" pitchFamily="34" charset="0"/>
                  <a:cs typeface="Times New Roman (Body CS)"/>
                </a:endParaRPr>
              </a:p>
              <a:p>
                <a:pPr marL="0" indent="0">
                  <a:spcBef>
                    <a:spcPts val="0"/>
                  </a:spcBef>
                  <a:spcAft>
                    <a:spcPts val="0"/>
                  </a:spcAft>
                  <a:buNone/>
                </a:pPr>
                <a:r>
                  <a:rPr lang="en-US" i="1" kern="100" dirty="0">
                    <a:ea typeface="Calibri" panose="020F0502020204030204" pitchFamily="34" charset="0"/>
                    <a:cs typeface="Times New Roman (Body CS)"/>
                  </a:rPr>
                  <a:t>W</a:t>
                </a:r>
                <a:r>
                  <a:rPr lang="en-US" kern="100" dirty="0">
                    <a:ea typeface="Calibri" panose="020F0502020204030204" pitchFamily="34" charset="0"/>
                    <a:cs typeface="Times New Roman (Body CS)"/>
                  </a:rPr>
                  <a:t> is weight in Kg, </a:t>
                </a:r>
                <a:r>
                  <a:rPr lang="en-US" i="1" kern="100" dirty="0">
                    <a:ea typeface="Calibri" panose="020F0502020204030204" pitchFamily="34" charset="0"/>
                    <a:cs typeface="Times New Roman (Body CS)"/>
                  </a:rPr>
                  <a:t>H</a:t>
                </a:r>
                <a:r>
                  <a:rPr lang="en-US" kern="100" dirty="0">
                    <a:ea typeface="Calibri" panose="020F0502020204030204" pitchFamily="34" charset="0"/>
                    <a:cs typeface="Times New Roman (Body CS)"/>
                  </a:rPr>
                  <a:t> = height in meters</a:t>
                </a:r>
                <a:endParaRPr lang="en-US" kern="100" dirty="0">
                  <a:effectLst/>
                  <a:ea typeface="Calibri" panose="020F0502020204030204" pitchFamily="34" charset="0"/>
                  <a:cs typeface="Times New Roman (Body CS)"/>
                </a:endParaRPr>
              </a:p>
              <a:p>
                <a:pPr>
                  <a:spcBef>
                    <a:spcPts val="0"/>
                  </a:spcBef>
                  <a:spcAft>
                    <a:spcPts val="0"/>
                  </a:spcAft>
                </a:pPr>
                <a:r>
                  <a:rPr lang="en-US" kern="100" dirty="0">
                    <a:effectLst/>
                    <a:ea typeface="Calibri" panose="020F0502020204030204" pitchFamily="34" charset="0"/>
                    <a:cs typeface="Times New Roman (Body CS)"/>
                  </a:rPr>
                  <a:t>A person with BMI </a:t>
                </a:r>
                <a14:m>
                  <m:oMath xmlns:m="http://schemas.openxmlformats.org/officeDocument/2006/math">
                    <m:r>
                      <a:rPr lang="en-US" i="1" kern="100" smtClean="0">
                        <a:effectLst/>
                        <a:latin typeface="Cambria Math" panose="02040503050406030204" pitchFamily="18" charset="0"/>
                        <a:ea typeface="Cambria Math" panose="02040503050406030204" pitchFamily="18" charset="0"/>
                        <a:cs typeface="Times New Roman (Body CS)"/>
                      </a:rPr>
                      <m:t>≥</m:t>
                    </m:r>
                    <m:r>
                      <a:rPr lang="en-US" b="0" i="1" kern="100" smtClean="0">
                        <a:effectLst/>
                        <a:latin typeface="Cambria Math" panose="02040503050406030204" pitchFamily="18" charset="0"/>
                        <a:ea typeface="Cambria Math" panose="02040503050406030204" pitchFamily="18" charset="0"/>
                        <a:cs typeface="Times New Roman (Body CS)"/>
                      </a:rPr>
                      <m:t> </m:t>
                    </m:r>
                  </m:oMath>
                </a14:m>
                <a:r>
                  <a:rPr lang="en-US" kern="100" dirty="0">
                    <a:effectLst/>
                    <a:ea typeface="Calibri" panose="020F0502020204030204" pitchFamily="34" charset="0"/>
                    <a:cs typeface="Times New Roman (Body CS)"/>
                  </a:rPr>
                  <a:t>30.0 is considered </a:t>
                </a:r>
                <a:r>
                  <a:rPr lang="en-US" b="1" i="1" kern="100" dirty="0">
                    <a:effectLst/>
                    <a:ea typeface="Calibri" panose="020F0502020204030204" pitchFamily="34" charset="0"/>
                    <a:cs typeface="Times New Roman (Body CS)"/>
                  </a:rPr>
                  <a:t>obese</a:t>
                </a:r>
              </a:p>
              <a:p>
                <a:pPr>
                  <a:spcBef>
                    <a:spcPts val="0"/>
                  </a:spcBef>
                  <a:spcAft>
                    <a:spcPts val="0"/>
                  </a:spcAft>
                </a:pPr>
                <a:r>
                  <a:rPr lang="en-US" kern="100" dirty="0">
                    <a:effectLst/>
                    <a:ea typeface="Calibri" panose="020F0502020204030204" pitchFamily="34" charset="0"/>
                    <a:cs typeface="Times New Roman (Body CS)"/>
                  </a:rPr>
                  <a:t>Someone with 25.0 </a:t>
                </a:r>
                <a14:m>
                  <m:oMath xmlns:m="http://schemas.openxmlformats.org/officeDocument/2006/math">
                    <m:r>
                      <a:rPr lang="en-US" i="1" kern="100" smtClean="0">
                        <a:effectLst/>
                        <a:latin typeface="Cambria Math" panose="02040503050406030204" pitchFamily="18" charset="0"/>
                        <a:ea typeface="Cambria Math" panose="02040503050406030204" pitchFamily="18" charset="0"/>
                        <a:cs typeface="Times New Roman (Body CS)"/>
                      </a:rPr>
                      <m:t>≤</m:t>
                    </m:r>
                    <m:r>
                      <a:rPr lang="en-US" b="0" i="1" kern="100" smtClean="0">
                        <a:effectLst/>
                        <a:latin typeface="Cambria Math" panose="02040503050406030204" pitchFamily="18" charset="0"/>
                        <a:ea typeface="Cambria Math" panose="02040503050406030204" pitchFamily="18" charset="0"/>
                        <a:cs typeface="Times New Roman (Body CS)"/>
                      </a:rPr>
                      <m:t> </m:t>
                    </m:r>
                  </m:oMath>
                </a14:m>
                <a:r>
                  <a:rPr lang="en-US" kern="100" dirty="0">
                    <a:effectLst/>
                    <a:ea typeface="Calibri" panose="020F0502020204030204" pitchFamily="34" charset="0"/>
                    <a:cs typeface="Times New Roman (Body CS)"/>
                  </a:rPr>
                  <a:t>BMI </a:t>
                </a:r>
                <a14:m>
                  <m:oMath xmlns:m="http://schemas.openxmlformats.org/officeDocument/2006/math">
                    <m:r>
                      <a:rPr lang="en-US" i="1" kern="100">
                        <a:latin typeface="Cambria Math" panose="02040503050406030204" pitchFamily="18" charset="0"/>
                        <a:ea typeface="Cambria Math" panose="02040503050406030204" pitchFamily="18" charset="0"/>
                        <a:cs typeface="Times New Roman (Body CS)"/>
                      </a:rPr>
                      <m:t>≤</m:t>
                    </m:r>
                  </m:oMath>
                </a14:m>
                <a:r>
                  <a:rPr lang="en-US" kern="100" dirty="0">
                    <a:effectLst/>
                    <a:latin typeface="Times New Roman" panose="02020603050405020304" pitchFamily="18" charset="0"/>
                    <a:ea typeface="Calibri" panose="020F0502020204030204" pitchFamily="34" charset="0"/>
                    <a:cs typeface="Times New Roman (Body CS)"/>
                  </a:rPr>
                  <a:t> 29.9 is considered </a:t>
                </a:r>
                <a:r>
                  <a:rPr lang="en-US" b="1" i="1" kern="100" dirty="0">
                    <a:effectLst/>
                    <a:latin typeface="Times New Roman" panose="02020603050405020304" pitchFamily="18" charset="0"/>
                    <a:ea typeface="Calibri" panose="020F0502020204030204" pitchFamily="34" charset="0"/>
                    <a:cs typeface="Times New Roman (Body CS)"/>
                  </a:rPr>
                  <a:t>overweight</a:t>
                </a:r>
                <a:endParaRPr lang="en-US" kern="100" dirty="0">
                  <a:effectLst/>
                  <a:latin typeface="Times New Roman" panose="02020603050405020304" pitchFamily="18" charset="0"/>
                  <a:ea typeface="Calibri" panose="020F0502020204030204" pitchFamily="34" charset="0"/>
                  <a:cs typeface="Times New Roman (Body CS)"/>
                </a:endParaRPr>
              </a:p>
            </p:txBody>
          </p:sp>
        </mc:Choice>
        <mc:Fallback xmlns="">
          <p:sp>
            <p:nvSpPr>
              <p:cNvPr id="30722" name="Content Placeholder 2">
                <a:extLst>
                  <a:ext uri="{FF2B5EF4-FFF2-40B4-BE49-F238E27FC236}">
                    <a16:creationId xmlns:a16="http://schemas.microsoft.com/office/drawing/2014/main" id="{A7F83F5E-CE2C-98A0-6292-C300F92D591D}"/>
                  </a:ext>
                </a:extLst>
              </p:cNvPr>
              <p:cNvSpPr>
                <a:spLocks noGrp="1" noRot="1" noChangeAspect="1" noMove="1" noResize="1" noEditPoints="1" noAdjustHandles="1" noChangeArrowheads="1" noChangeShapeType="1" noTextEdit="1"/>
              </p:cNvSpPr>
              <p:nvPr>
                <p:ph idx="1"/>
              </p:nvPr>
            </p:nvSpPr>
            <p:spPr>
              <a:xfrm>
                <a:off x="304800" y="685800"/>
                <a:ext cx="8458200" cy="3581400"/>
              </a:xfrm>
              <a:blipFill>
                <a:blip r:embed="rId3"/>
                <a:stretch>
                  <a:fillRect l="-1497"/>
                </a:stretch>
              </a:blipFill>
              <a:ln>
                <a:solidFill>
                  <a:schemeClr val="accent2"/>
                </a:solidFill>
              </a:ln>
            </p:spPr>
            <p:txBody>
              <a:bodyPr/>
              <a:lstStyle/>
              <a:p>
                <a:r>
                  <a:rPr lang="en-US">
                    <a:noFill/>
                  </a:rPr>
                  <a:t> </a:t>
                </a:r>
              </a:p>
            </p:txBody>
          </p:sp>
        </mc:Fallback>
      </mc:AlternateContent>
      <p:pic>
        <p:nvPicPr>
          <p:cNvPr id="3" name="Picture 2" descr="A group of men standing in different poses&#10;&#10;Description automatically generated">
            <a:extLst>
              <a:ext uri="{FF2B5EF4-FFF2-40B4-BE49-F238E27FC236}">
                <a16:creationId xmlns:a16="http://schemas.microsoft.com/office/drawing/2014/main" id="{F2FAF741-E036-1373-325E-07527C41923C}"/>
              </a:ext>
            </a:extLst>
          </p:cNvPr>
          <p:cNvPicPr>
            <a:picLocks noChangeAspect="1"/>
          </p:cNvPicPr>
          <p:nvPr/>
        </p:nvPicPr>
        <p:blipFill>
          <a:blip r:embed="rId4"/>
          <a:stretch>
            <a:fillRect/>
          </a:stretch>
        </p:blipFill>
        <p:spPr>
          <a:xfrm>
            <a:off x="4777740" y="2895600"/>
            <a:ext cx="3832860" cy="3832860"/>
          </a:xfrm>
          <a:prstGeom prst="rect">
            <a:avLst/>
          </a:prstGeom>
        </p:spPr>
      </p:pic>
      <p:sp>
        <p:nvSpPr>
          <p:cNvPr id="4" name="TextBox 3">
            <a:extLst>
              <a:ext uri="{FF2B5EF4-FFF2-40B4-BE49-F238E27FC236}">
                <a16:creationId xmlns:a16="http://schemas.microsoft.com/office/drawing/2014/main" id="{8CB3E615-023D-E993-3C6A-5276A9662BE0}"/>
              </a:ext>
            </a:extLst>
          </p:cNvPr>
          <p:cNvSpPr txBox="1"/>
          <p:nvPr/>
        </p:nvSpPr>
        <p:spPr>
          <a:xfrm>
            <a:off x="685800" y="5486400"/>
            <a:ext cx="3680461" cy="923330"/>
          </a:xfrm>
          <a:prstGeom prst="rect">
            <a:avLst/>
          </a:prstGeom>
          <a:noFill/>
        </p:spPr>
        <p:txBody>
          <a:bodyPr wrap="square" rtlCol="0">
            <a:spAutoFit/>
          </a:bodyPr>
          <a:lstStyle/>
          <a:p>
            <a:pPr marL="0" marR="0"/>
            <a:r>
              <a:rPr lang="en-US" sz="1800" dirty="0">
                <a:effectLst/>
                <a:latin typeface="Times New Roman" panose="02020603050405020304" pitchFamily="18" charset="0"/>
                <a:ea typeface="Times New Roman" panose="02020603050405020304" pitchFamily="18" charset="0"/>
              </a:rPr>
              <a:t>credit: </a:t>
            </a:r>
            <a:r>
              <a:rPr lang="en-US" sz="1800" u="sng" dirty="0">
                <a:effectLst/>
                <a:latin typeface="Times New Roman" panose="02020603050405020304" pitchFamily="18" charset="0"/>
                <a:ea typeface="Times New Roman" panose="02020603050405020304" pitchFamily="18" charset="0"/>
                <a:hlinkClick r:id="rId5" tooltip="User:BruceBlaus">
                  <a:extLst>
                    <a:ext uri="{A12FA001-AC4F-418D-AE19-62706E023703}">
                      <ahyp:hlinkClr xmlns:ahyp="http://schemas.microsoft.com/office/drawing/2018/hyperlinkcolor" val="tx"/>
                    </a:ext>
                  </a:extLst>
                </a:hlinkClick>
              </a:rPr>
              <a:t>BruceBlaus</a:t>
            </a:r>
            <a:r>
              <a:rPr lang="en-US" sz="1800" dirty="0">
                <a:effectLst/>
                <a:latin typeface="Times New Roman" panose="02020603050405020304" pitchFamily="18" charset="0"/>
                <a:ea typeface="Times New Roman" panose="02020603050405020304" pitchFamily="18" charset="0"/>
              </a:rPr>
              <a:t> De la </a:t>
            </a:r>
            <a:r>
              <a:rPr lang="en-US" sz="1800" dirty="0" err="1">
                <a:effectLst/>
                <a:latin typeface="Times New Roman" panose="02020603050405020304" pitchFamily="18" charset="0"/>
                <a:ea typeface="Times New Roman" panose="02020603050405020304" pitchFamily="18" charset="0"/>
              </a:rPr>
              <a:t>traducción</a:t>
            </a:r>
            <a:r>
              <a:rPr lang="en-US" sz="1800" dirty="0">
                <a:effectLst/>
                <a:latin typeface="Times New Roman" panose="02020603050405020304" pitchFamily="18" charset="0"/>
                <a:ea typeface="Times New Roman" panose="02020603050405020304" pitchFamily="18" charset="0"/>
              </a:rPr>
              <a:t>: </a:t>
            </a:r>
            <a:r>
              <a:rPr lang="en-US" sz="1800" u="sng" dirty="0">
                <a:effectLst/>
                <a:latin typeface="Times New Roman" panose="02020603050405020304" pitchFamily="18" charset="0"/>
                <a:ea typeface="Times New Roman" panose="02020603050405020304" pitchFamily="18" charset="0"/>
                <a:hlinkClick r:id="rId6" tooltip="User:Ortisa">
                  <a:extLst>
                    <a:ext uri="{A12FA001-AC4F-418D-AE19-62706E023703}">
                      <ahyp:hlinkClr xmlns:ahyp="http://schemas.microsoft.com/office/drawing/2018/hyperlinkcolor" val="tx"/>
                    </a:ext>
                  </a:extLst>
                </a:hlinkClick>
              </a:rPr>
              <a:t>Ortisa</a:t>
            </a:r>
            <a:r>
              <a:rPr lang="en-US" sz="1800" dirty="0">
                <a:effectLst/>
                <a:latin typeface="Times New Roman" panose="02020603050405020304" pitchFamily="18" charset="0"/>
                <a:ea typeface="Times New Roman" panose="02020603050405020304" pitchFamily="18" charset="0"/>
              </a:rPr>
              <a:t>,  Wikimedia Commons, no changes</a:t>
            </a:r>
          </a:p>
        </p:txBody>
      </p:sp>
    </p:spTree>
    <p:extLst>
      <p:ext uri="{BB962C8B-B14F-4D97-AF65-F5344CB8AC3E}">
        <p14:creationId xmlns:p14="http://schemas.microsoft.com/office/powerpoint/2010/main" val="286855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BMI</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304800" y="838200"/>
            <a:ext cx="8458200" cy="3581400"/>
          </a:xfrm>
        </p:spPr>
        <p:txBody>
          <a:bodyPr/>
          <a:lstStyle/>
          <a:p>
            <a:pPr>
              <a:spcBef>
                <a:spcPts val="0"/>
              </a:spcBef>
              <a:spcAft>
                <a:spcPts val="0"/>
              </a:spcAft>
            </a:pPr>
            <a:r>
              <a:rPr lang="en-US" kern="100" dirty="0">
                <a:effectLst/>
                <a:ea typeface="Calibri" panose="020F0502020204030204" pitchFamily="34" charset="0"/>
                <a:cs typeface="Times New Roman (Body CS)"/>
              </a:rPr>
              <a:t>In contrast to measures of fatness, BMI is easy to measure and standardize. </a:t>
            </a:r>
          </a:p>
          <a:p>
            <a:pPr>
              <a:spcBef>
                <a:spcPts val="0"/>
              </a:spcBef>
              <a:spcAft>
                <a:spcPts val="0"/>
              </a:spcAft>
            </a:pPr>
            <a:r>
              <a:rPr lang="en-US" kern="100" dirty="0">
                <a:effectLst/>
                <a:ea typeface="Calibri" panose="020F0502020204030204" pitchFamily="34" charset="0"/>
                <a:cs typeface="Times New Roman (Body CS)"/>
              </a:rPr>
              <a:t>In that sense, it is useful. </a:t>
            </a:r>
          </a:p>
          <a:p>
            <a:pPr>
              <a:spcBef>
                <a:spcPts val="0"/>
              </a:spcBef>
              <a:spcAft>
                <a:spcPts val="0"/>
              </a:spcAft>
            </a:pPr>
            <a:r>
              <a:rPr lang="en-US" kern="100" dirty="0">
                <a:effectLst/>
                <a:ea typeface="Calibri" panose="020F0502020204030204" pitchFamily="34" charset="0"/>
                <a:cs typeface="Times New Roman (Body CS)"/>
              </a:rPr>
              <a:t>But: does it relate to adiposity?</a:t>
            </a:r>
          </a:p>
          <a:p>
            <a:pPr>
              <a:spcBef>
                <a:spcPts val="0"/>
              </a:spcBef>
              <a:spcAft>
                <a:spcPts val="0"/>
              </a:spcAft>
            </a:pPr>
            <a:r>
              <a:rPr lang="en-US" kern="100" dirty="0">
                <a:effectLst/>
                <a:ea typeface="Calibri" panose="020F0502020204030204" pitchFamily="34" charset="0"/>
                <a:cs typeface="Times New Roman (Body CS)"/>
              </a:rPr>
              <a:t>Does it do what it was designed to do: predict certain kinds of diseases such as cardiovascular disease? </a:t>
            </a:r>
          </a:p>
          <a:p>
            <a:pPr>
              <a:spcBef>
                <a:spcPts val="0"/>
              </a:spcBef>
              <a:spcAft>
                <a:spcPts val="0"/>
              </a:spcAft>
            </a:pPr>
            <a:r>
              <a:rPr lang="en-US" kern="100" dirty="0">
                <a:effectLst/>
                <a:ea typeface="Calibri" panose="020F0502020204030204" pitchFamily="34" charset="0"/>
                <a:cs typeface="Times New Roman (Body CS)"/>
              </a:rPr>
              <a:t>So, usefulness must be determined. </a:t>
            </a:r>
          </a:p>
          <a:p>
            <a:pPr>
              <a:spcBef>
                <a:spcPts val="0"/>
              </a:spcBef>
              <a:spcAft>
                <a:spcPts val="0"/>
              </a:spcAft>
            </a:pPr>
            <a:r>
              <a:rPr lang="en-US" b="1" i="1" kern="100" dirty="0">
                <a:solidFill>
                  <a:srgbClr val="FF0000"/>
                </a:solidFill>
                <a:effectLst/>
                <a:ea typeface="Calibri" panose="020F0502020204030204" pitchFamily="34" charset="0"/>
                <a:cs typeface="Times New Roman (Body CS)"/>
              </a:rPr>
              <a:t>Usefulness includes several components: ease of use, but also appropriateness for intended use.</a:t>
            </a:r>
          </a:p>
          <a:p>
            <a:pPr>
              <a:spcBef>
                <a:spcPts val="0"/>
              </a:spcBef>
              <a:spcAft>
                <a:spcPts val="0"/>
              </a:spcAft>
            </a:pPr>
            <a:endParaRPr lang="en-US" kern="100" dirty="0">
              <a:effectLst/>
              <a:latin typeface="Times New Roman" panose="02020603050405020304" pitchFamily="18" charset="0"/>
              <a:ea typeface="Calibri" panose="020F0502020204030204" pitchFamily="34" charset="0"/>
              <a:cs typeface="Times New Roman (Body CS)"/>
            </a:endParaRPr>
          </a:p>
          <a:p>
            <a:pPr marL="0" indent="0">
              <a:spcBef>
                <a:spcPts val="0"/>
              </a:spcBef>
              <a:spcAft>
                <a:spcPts val="0"/>
              </a:spcAft>
              <a:buNone/>
            </a:pP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2936940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Comparisons Using BMI</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458200" cy="3581400"/>
          </a:xfrm>
        </p:spPr>
        <p:txBody>
          <a:bodyPr/>
          <a:lstStyle/>
          <a:p>
            <a:r>
              <a:rPr lang="en-US" dirty="0"/>
              <a:t>Are comparisons of BMI meaningful? If </a:t>
            </a:r>
            <a:r>
              <a:rPr lang="en-US" i="1" dirty="0"/>
              <a:t>BMI(x)</a:t>
            </a:r>
            <a:r>
              <a:rPr lang="en-US" dirty="0"/>
              <a:t> is the body mass index of individual </a:t>
            </a:r>
            <a:r>
              <a:rPr lang="en-US" i="1" dirty="0"/>
              <a:t>x</a:t>
            </a:r>
            <a:r>
              <a:rPr lang="en-US" dirty="0"/>
              <a:t> and </a:t>
            </a:r>
            <a:r>
              <a:rPr lang="en-US" i="1" dirty="0"/>
              <a:t>BMI(</a:t>
            </a:r>
            <a:r>
              <a:rPr lang="en-US" i="1" dirty="0" err="1"/>
              <a:t>x,t</a:t>
            </a:r>
            <a:r>
              <a:rPr lang="en-US" i="1" dirty="0"/>
              <a:t>)</a:t>
            </a:r>
            <a:r>
              <a:rPr lang="en-US" dirty="0"/>
              <a:t> is BMI of </a:t>
            </a:r>
            <a:r>
              <a:rPr lang="en-US" i="1" dirty="0"/>
              <a:t>x</a:t>
            </a:r>
            <a:r>
              <a:rPr lang="en-US" dirty="0"/>
              <a:t> at time </a:t>
            </a:r>
            <a:r>
              <a:rPr lang="en-US" i="1" dirty="0"/>
              <a:t>t, </a:t>
            </a:r>
            <a:r>
              <a:rPr lang="en-US" dirty="0"/>
              <a:t>it is meaningful to say that</a:t>
            </a:r>
          </a:p>
          <a:p>
            <a:pPr marL="0" indent="0">
              <a:buNone/>
            </a:pPr>
            <a:r>
              <a:rPr lang="en-US" sz="1000" dirty="0"/>
              <a:t> </a:t>
            </a:r>
          </a:p>
          <a:p>
            <a:r>
              <a:rPr lang="en-US" b="1" i="1" dirty="0">
                <a:solidFill>
                  <a:srgbClr val="0070C0"/>
                </a:solidFill>
              </a:rPr>
              <a:t>BMI(x)</a:t>
            </a:r>
            <a:r>
              <a:rPr lang="en-US" b="1" dirty="0">
                <a:solidFill>
                  <a:srgbClr val="0070C0"/>
                </a:solidFill>
              </a:rPr>
              <a:t> &gt; </a:t>
            </a:r>
            <a:r>
              <a:rPr lang="en-US" b="1" i="1" dirty="0">
                <a:solidFill>
                  <a:srgbClr val="0070C0"/>
                </a:solidFill>
              </a:rPr>
              <a:t>BMI(y)</a:t>
            </a:r>
            <a:r>
              <a:rPr lang="en-US" dirty="0"/>
              <a:t>				(1)</a:t>
            </a:r>
          </a:p>
          <a:p>
            <a:r>
              <a:rPr lang="en-US" b="1" i="1" dirty="0">
                <a:solidFill>
                  <a:srgbClr val="0070C0"/>
                </a:solidFill>
              </a:rPr>
              <a:t>BMI(x)</a:t>
            </a:r>
            <a:r>
              <a:rPr lang="en-US" b="1" dirty="0">
                <a:solidFill>
                  <a:srgbClr val="0070C0"/>
                </a:solidFill>
              </a:rPr>
              <a:t> = </a:t>
            </a:r>
            <a:r>
              <a:rPr lang="en-US" b="1" i="1" dirty="0">
                <a:solidFill>
                  <a:srgbClr val="0070C0"/>
                </a:solidFill>
              </a:rPr>
              <a:t>2BMI(y)</a:t>
            </a:r>
            <a:r>
              <a:rPr lang="en-US" dirty="0"/>
              <a:t>				(2)</a:t>
            </a:r>
          </a:p>
          <a:p>
            <a:r>
              <a:rPr lang="en-US" b="1" i="1" dirty="0">
                <a:solidFill>
                  <a:srgbClr val="0070C0"/>
                </a:solidFill>
              </a:rPr>
              <a:t>BMI(</a:t>
            </a:r>
            <a:r>
              <a:rPr lang="en-US" b="1" i="1" dirty="0" err="1">
                <a:solidFill>
                  <a:srgbClr val="0070C0"/>
                </a:solidFill>
              </a:rPr>
              <a:t>x,t</a:t>
            </a:r>
            <a:r>
              <a:rPr lang="en-US" b="1" i="1" dirty="0">
                <a:solidFill>
                  <a:srgbClr val="0070C0"/>
                </a:solidFill>
              </a:rPr>
              <a:t>)</a:t>
            </a:r>
            <a:r>
              <a:rPr lang="en-US" b="1" dirty="0">
                <a:solidFill>
                  <a:srgbClr val="0070C0"/>
                </a:solidFill>
              </a:rPr>
              <a:t> = 1.2*</a:t>
            </a:r>
            <a:r>
              <a:rPr lang="en-US" b="1" i="1" dirty="0">
                <a:solidFill>
                  <a:srgbClr val="0070C0"/>
                </a:solidFill>
              </a:rPr>
              <a:t>BMI(x,t-1)</a:t>
            </a:r>
            <a:r>
              <a:rPr lang="en-US" b="1" dirty="0">
                <a:solidFill>
                  <a:srgbClr val="0070C0"/>
                </a:solidFill>
              </a:rPr>
              <a:t>                          </a:t>
            </a:r>
            <a:r>
              <a:rPr lang="en-US" dirty="0"/>
              <a:t>(3)</a:t>
            </a:r>
          </a:p>
          <a:p>
            <a:pPr marL="0" indent="0">
              <a:buNone/>
            </a:pPr>
            <a:r>
              <a:rPr lang="en-US" sz="1000" dirty="0"/>
              <a:t> </a:t>
            </a:r>
          </a:p>
          <a:p>
            <a:r>
              <a:rPr lang="en-US" dirty="0"/>
              <a:t>Because multiplication of weight </a:t>
            </a:r>
            <a:r>
              <a:rPr lang="en-US" i="1" dirty="0"/>
              <a:t>W</a:t>
            </a:r>
            <a:r>
              <a:rPr lang="en-US" dirty="0"/>
              <a:t> by a positive constant and of height </a:t>
            </a:r>
            <a:r>
              <a:rPr lang="en-US" i="1" dirty="0"/>
              <a:t>H</a:t>
            </a:r>
            <a:r>
              <a:rPr lang="en-US" dirty="0"/>
              <a:t> by a positive constant doesn’t change truth or falsity. </a:t>
            </a:r>
          </a:p>
          <a:p>
            <a:r>
              <a:rPr lang="en-US" dirty="0"/>
              <a:t>However, it is not meaningful to say that </a:t>
            </a:r>
            <a:r>
              <a:rPr lang="en-US" i="1" dirty="0"/>
              <a:t>x</a:t>
            </a:r>
            <a:r>
              <a:rPr lang="en-US" dirty="0"/>
              <a:t> is obese, i.e., that </a:t>
            </a:r>
            <a:r>
              <a:rPr lang="en-US" i="1" dirty="0"/>
              <a:t>BMI(x)</a:t>
            </a:r>
            <a:r>
              <a:rPr lang="en-US" dirty="0"/>
              <a:t> </a:t>
            </a:r>
            <a:r>
              <a:rPr lang="en-US" dirty="0">
                <a:sym typeface="Symbol" pitchFamily="2" charset="2"/>
              </a:rPr>
              <a:t></a:t>
            </a:r>
            <a:r>
              <a:rPr lang="en-US" dirty="0"/>
              <a:t> 30, without specifying units used.</a:t>
            </a:r>
          </a:p>
          <a:p>
            <a:r>
              <a:rPr lang="en-US" dirty="0"/>
              <a:t>(Though units are usually understood to be the standard units if they are not mentioned.) </a:t>
            </a:r>
          </a:p>
          <a:p>
            <a:pPr>
              <a:spcBef>
                <a:spcPts val="0"/>
              </a:spcBef>
              <a:spcAft>
                <a:spcPts val="0"/>
              </a:spcAft>
            </a:pPr>
            <a:endParaRPr lang="en-US" kern="100" dirty="0">
              <a:effectLst/>
              <a:latin typeface="Times New Roman" panose="02020603050405020304" pitchFamily="18" charset="0"/>
              <a:ea typeface="Calibri" panose="020F0502020204030204" pitchFamily="34" charset="0"/>
              <a:cs typeface="Times New Roman (Body CS)"/>
            </a:endParaRPr>
          </a:p>
          <a:p>
            <a:pPr marL="0" indent="0">
              <a:spcBef>
                <a:spcPts val="0"/>
              </a:spcBef>
              <a:spcAft>
                <a:spcPts val="0"/>
              </a:spcAft>
              <a:buNone/>
            </a:pP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31007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BMI for Different Populations</a:t>
            </a:r>
            <a:endParaRPr lang="en-US" altLang="en-US" sz="4000" dirty="0">
              <a:ea typeface="ＭＳ Ｐゴシック" panose="020B0600070205080204" pitchFamily="34" charset="-128"/>
            </a:endParaRPr>
          </a:p>
        </p:txBody>
      </p:sp>
      <mc:AlternateContent xmlns:mc="http://schemas.openxmlformats.org/markup-compatibility/2006" xmlns:a14="http://schemas.microsoft.com/office/drawing/2010/main">
        <mc:Choice Requires="a14">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458200" cy="3581400"/>
              </a:xfrm>
            </p:spPr>
            <p:txBody>
              <a:bodyPr/>
              <a:lstStyle/>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If an </a:t>
                </a:r>
                <a:r>
                  <a:rPr lang="en-US" b="1" i="1" kern="100" dirty="0">
                    <a:effectLst/>
                    <a:latin typeface="Times New Roman" panose="02020603050405020304" pitchFamily="18" charset="0"/>
                    <a:ea typeface="Calibri" panose="020F0502020204030204" pitchFamily="34" charset="0"/>
                    <a:cs typeface="Times New Roman (Body CS)"/>
                  </a:rPr>
                  <a:t>athlete</a:t>
                </a:r>
                <a:r>
                  <a:rPr lang="en-US" kern="100" dirty="0">
                    <a:effectLst/>
                    <a:latin typeface="Times New Roman" panose="02020603050405020304" pitchFamily="18" charset="0"/>
                    <a:ea typeface="Calibri" panose="020F0502020204030204" pitchFamily="34" charset="0"/>
                    <a:cs typeface="Times New Roman (Body CS)"/>
                  </a:rPr>
                  <a:t> has a BMI </a:t>
                </a:r>
                <a14:m>
                  <m:oMath xmlns:m="http://schemas.openxmlformats.org/officeDocument/2006/math">
                    <m:r>
                      <a:rPr lang="en-US" i="1" kern="100" smtClean="0">
                        <a:effectLst/>
                        <a:latin typeface="Cambria Math" panose="02040503050406030204" pitchFamily="18" charset="0"/>
                        <a:ea typeface="Cambria Math" panose="02040503050406030204" pitchFamily="18" charset="0"/>
                        <a:cs typeface="Times New Roman (Body CS)"/>
                      </a:rPr>
                      <m:t>≥</m:t>
                    </m:r>
                  </m:oMath>
                </a14:m>
                <a:r>
                  <a:rPr lang="en-US" kern="100" dirty="0">
                    <a:effectLst/>
                    <a:latin typeface="Times New Roman" panose="02020603050405020304" pitchFamily="18" charset="0"/>
                    <a:ea typeface="Calibri" panose="020F0502020204030204" pitchFamily="34" charset="0"/>
                    <a:cs typeface="Times New Roman (Body CS)"/>
                  </a:rPr>
                  <a:t> 30, he or she would be called obese. </a:t>
                </a:r>
              </a:p>
              <a:p>
                <a:pPr marL="347663" marR="0" indent="-347663">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T</a:t>
                </a:r>
                <a:r>
                  <a:rPr lang="en-US" kern="100" dirty="0">
                    <a:effectLst/>
                    <a:latin typeface="Times New Roman" panose="02020603050405020304" pitchFamily="18" charset="0"/>
                    <a:ea typeface="Calibri" panose="020F0502020204030204" pitchFamily="34" charset="0"/>
                    <a:cs typeface="Times New Roman (Body CS)"/>
                  </a:rPr>
                  <a:t>hat statement is meaningful, but it may not be so useful for athletes because the BMI might be higher because of increased muscularity rather than increased body fatness. </a:t>
                </a:r>
              </a:p>
              <a:p>
                <a:pPr marL="347663" marR="0" indent="-347663">
                  <a:spcBef>
                    <a:spcPts val="0"/>
                  </a:spcBef>
                  <a:spcAft>
                    <a:spcPts val="0"/>
                  </a:spcAft>
                </a:pPr>
                <a:r>
                  <a:rPr lang="en-US" b="1" i="1" kern="100" dirty="0">
                    <a:solidFill>
                      <a:srgbClr val="FF0000"/>
                    </a:solidFill>
                    <a:effectLst/>
                    <a:latin typeface="Times New Roman" panose="02020603050405020304" pitchFamily="18" charset="0"/>
                    <a:ea typeface="Calibri" panose="020F0502020204030204" pitchFamily="34" charset="0"/>
                    <a:cs typeface="Times New Roman (Body CS)"/>
                  </a:rPr>
                  <a:t>Thus, for certain populations, BMI is less                                                      useful than for others. </a:t>
                </a:r>
              </a:p>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In other words, perhaps there is even need                                                  for understanding </a:t>
                </a:r>
                <a:r>
                  <a:rPr lang="en-US" b="1" i="1" kern="100" dirty="0">
                    <a:effectLst/>
                    <a:latin typeface="Times New Roman" panose="02020603050405020304" pitchFamily="18" charset="0"/>
                    <a:ea typeface="Calibri" panose="020F0502020204030204" pitchFamily="34" charset="0"/>
                    <a:cs typeface="Times New Roman (Body CS)"/>
                  </a:rPr>
                  <a:t>degree of usefulness</a:t>
                </a:r>
                <a:r>
                  <a:rPr lang="en-US" kern="100" dirty="0">
                    <a:effectLst/>
                    <a:latin typeface="Times New Roman" panose="02020603050405020304" pitchFamily="18" charset="0"/>
                    <a:ea typeface="Calibri" panose="020F0502020204030204" pitchFamily="34" charset="0"/>
                    <a:cs typeface="Times New Roman (Body CS)"/>
                  </a:rPr>
                  <a:t>.</a:t>
                </a:r>
              </a:p>
              <a:p>
                <a:pPr marL="0" indent="0">
                  <a:spcBef>
                    <a:spcPts val="0"/>
                  </a:spcBef>
                  <a:spcAft>
                    <a:spcPts val="0"/>
                  </a:spcAft>
                  <a:buNone/>
                </a:pPr>
                <a:endParaRPr lang="en-US" kern="100" dirty="0">
                  <a:effectLst/>
                  <a:latin typeface="Times New Roman" panose="02020603050405020304" pitchFamily="18" charset="0"/>
                  <a:ea typeface="Calibri" panose="020F0502020204030204" pitchFamily="34" charset="0"/>
                  <a:cs typeface="Times New Roman (Body CS)"/>
                </a:endParaRPr>
              </a:p>
            </p:txBody>
          </p:sp>
        </mc:Choice>
        <mc:Fallback xmlns="">
          <p:sp>
            <p:nvSpPr>
              <p:cNvPr id="30722" name="Content Placeholder 2">
                <a:extLst>
                  <a:ext uri="{FF2B5EF4-FFF2-40B4-BE49-F238E27FC236}">
                    <a16:creationId xmlns:a16="http://schemas.microsoft.com/office/drawing/2014/main" id="{A7F83F5E-CE2C-98A0-6292-C300F92D591D}"/>
                  </a:ext>
                </a:extLst>
              </p:cNvPr>
              <p:cNvSpPr>
                <a:spLocks noGrp="1" noRot="1" noChangeAspect="1" noMove="1" noResize="1" noEditPoints="1" noAdjustHandles="1" noChangeArrowheads="1" noChangeShapeType="1" noTextEdit="1"/>
              </p:cNvSpPr>
              <p:nvPr>
                <p:ph idx="1"/>
              </p:nvPr>
            </p:nvSpPr>
            <p:spPr>
              <a:xfrm>
                <a:off x="89852" y="685800"/>
                <a:ext cx="8458200" cy="3581400"/>
              </a:xfrm>
              <a:blipFill>
                <a:blip r:embed="rId3"/>
                <a:stretch>
                  <a:fillRect l="-1351" t="-2128" r="-36787" b="-26596"/>
                </a:stretch>
              </a:blipFill>
            </p:spPr>
            <p:txBody>
              <a:bodyPr/>
              <a:lstStyle/>
              <a:p>
                <a:r>
                  <a:rPr lang="en-US">
                    <a:noFill/>
                  </a:rPr>
                  <a:t> </a:t>
                </a:r>
              </a:p>
            </p:txBody>
          </p:sp>
        </mc:Fallback>
      </mc:AlternateContent>
      <p:pic>
        <p:nvPicPr>
          <p:cNvPr id="3" name="Picture 2" descr="A person flexing his muscles&#10;&#10;Description automatically generated">
            <a:extLst>
              <a:ext uri="{FF2B5EF4-FFF2-40B4-BE49-F238E27FC236}">
                <a16:creationId xmlns:a16="http://schemas.microsoft.com/office/drawing/2014/main" id="{AD2EBD4B-3056-41E4-E47F-B505BC371EFA}"/>
              </a:ext>
            </a:extLst>
          </p:cNvPr>
          <p:cNvPicPr>
            <a:picLocks noChangeAspect="1"/>
          </p:cNvPicPr>
          <p:nvPr/>
        </p:nvPicPr>
        <p:blipFill>
          <a:blip r:embed="rId4"/>
          <a:stretch>
            <a:fillRect/>
          </a:stretch>
        </p:blipFill>
        <p:spPr>
          <a:xfrm>
            <a:off x="6654800" y="3200400"/>
            <a:ext cx="2413000" cy="3454400"/>
          </a:xfrm>
          <a:prstGeom prst="rect">
            <a:avLst/>
          </a:prstGeom>
        </p:spPr>
      </p:pic>
      <p:sp>
        <p:nvSpPr>
          <p:cNvPr id="4" name="TextBox 3">
            <a:extLst>
              <a:ext uri="{FF2B5EF4-FFF2-40B4-BE49-F238E27FC236}">
                <a16:creationId xmlns:a16="http://schemas.microsoft.com/office/drawing/2014/main" id="{235F1223-7632-5D28-70A1-649549EB420D}"/>
              </a:ext>
            </a:extLst>
          </p:cNvPr>
          <p:cNvSpPr txBox="1"/>
          <p:nvPr/>
        </p:nvSpPr>
        <p:spPr>
          <a:xfrm>
            <a:off x="76200" y="6195536"/>
            <a:ext cx="6737742" cy="738664"/>
          </a:xfrm>
          <a:prstGeom prst="rect">
            <a:avLst/>
          </a:prstGeom>
          <a:noFill/>
        </p:spPr>
        <p:txBody>
          <a:bodyPr wrap="non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a:t>
            </a:r>
            <a:r>
              <a:rPr lang="en-US" sz="1800" u="sng" dirty="0">
                <a:effectLst/>
                <a:latin typeface="Times New Roman" panose="02020603050405020304" pitchFamily="18" charset="0"/>
                <a:ea typeface="Calibri" panose="020F0502020204030204" pitchFamily="34" charset="0"/>
                <a:cs typeface="Times New Roman (Body CS)"/>
                <a:hlinkClick r:id="rId5" tooltip="User:Fitness training for life (page does not exist)">
                  <a:extLst>
                    <a:ext uri="{A12FA001-AC4F-418D-AE19-62706E023703}">
                      <ahyp:hlinkClr xmlns:ahyp="http://schemas.microsoft.com/office/drawing/2018/hyperlinkcolor" val="tx"/>
                    </a:ext>
                  </a:extLst>
                </a:hlinkClick>
              </a:rPr>
              <a:t>User:Fitness training for life</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 (no changes)</a:t>
            </a:r>
          </a:p>
          <a:p>
            <a:endParaRPr lang="en-US" dirty="0"/>
          </a:p>
        </p:txBody>
      </p:sp>
    </p:spTree>
    <p:extLst>
      <p:ext uri="{BB962C8B-B14F-4D97-AF65-F5344CB8AC3E}">
        <p14:creationId xmlns:p14="http://schemas.microsoft.com/office/powerpoint/2010/main" val="3012222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BMI for </a:t>
            </a:r>
            <a:r>
              <a:rPr lang="en-US" altLang="en-US">
                <a:ea typeface="ＭＳ Ｐゴシック" panose="020B0600070205080204" pitchFamily="34" charset="-128"/>
              </a:rPr>
              <a:t>Different Populations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458200" cy="3581400"/>
          </a:xfrm>
        </p:spPr>
        <p:txBody>
          <a:bodyPr/>
          <a:lstStyle/>
          <a:p>
            <a:pPr marL="347663" marR="0" indent="-347663">
              <a:spcBef>
                <a:spcPts val="0"/>
              </a:spcBef>
              <a:spcAft>
                <a:spcPts val="0"/>
              </a:spcAft>
            </a:pPr>
            <a:r>
              <a:rPr lang="en-US" i="1" dirty="0"/>
              <a:t>BMI is interpreted differently for children than for adults. </a:t>
            </a:r>
          </a:p>
          <a:p>
            <a:pPr marL="347663" marR="0" indent="-347663">
              <a:spcBef>
                <a:spcPts val="0"/>
              </a:spcBef>
              <a:spcAft>
                <a:spcPts val="0"/>
              </a:spcAft>
            </a:pPr>
            <a:r>
              <a:rPr lang="en-US" b="1" i="1" dirty="0">
                <a:solidFill>
                  <a:srgbClr val="FF0000"/>
                </a:solidFill>
              </a:rPr>
              <a:t>Same formula used, but amount of body fat changes with age, and it differs between boys and girls.</a:t>
            </a:r>
          </a:p>
          <a:p>
            <a:pPr marL="347663" marR="0" indent="-347663">
              <a:spcBef>
                <a:spcPts val="0"/>
              </a:spcBef>
              <a:spcAft>
                <a:spcPts val="0"/>
              </a:spcAft>
            </a:pPr>
            <a:r>
              <a:rPr lang="en-US" dirty="0"/>
              <a:t>So, the guidance as to what defines overweight or obesity changes. </a:t>
            </a:r>
          </a:p>
          <a:p>
            <a:pPr marL="347663" marR="0" indent="-347663">
              <a:spcBef>
                <a:spcPts val="0"/>
              </a:spcBef>
              <a:spcAft>
                <a:spcPts val="0"/>
              </a:spcAft>
            </a:pPr>
            <a:r>
              <a:rPr lang="en-US" dirty="0"/>
              <a:t>The value of BMI defining obesity depends on a reference population of children of a given age and sex, with obesity defined as having a BMI at or above the 95</a:t>
            </a:r>
            <a:r>
              <a:rPr lang="en-US" baseline="30000" dirty="0"/>
              <a:t>th</a:t>
            </a:r>
            <a:r>
              <a:rPr lang="en-US" dirty="0"/>
              <a:t> percentile in this population. </a:t>
            </a:r>
          </a:p>
          <a:p>
            <a:pPr marL="347663" marR="0" indent="-347663">
              <a:spcBef>
                <a:spcPts val="0"/>
              </a:spcBef>
              <a:spcAft>
                <a:spcPts val="0"/>
              </a:spcAft>
            </a:pPr>
            <a:r>
              <a:rPr lang="en-US" dirty="0"/>
              <a:t>If </a:t>
            </a:r>
            <a:r>
              <a:rPr lang="en-US" i="1" dirty="0"/>
              <a:t>x</a:t>
            </a:r>
            <a:r>
              <a:rPr lang="en-US" dirty="0"/>
              <a:t> is a boy of age 12 and </a:t>
            </a:r>
            <a:r>
              <a:rPr lang="en-US" i="1" dirty="0"/>
              <a:t>y</a:t>
            </a:r>
            <a:r>
              <a:rPr lang="en-US" dirty="0"/>
              <a:t> is a boy of age 13, it is meaningful to say that </a:t>
            </a:r>
            <a:r>
              <a:rPr lang="en-US" i="1" dirty="0"/>
              <a:t>BMI(x)</a:t>
            </a:r>
            <a:r>
              <a:rPr lang="en-US" dirty="0"/>
              <a:t> &gt; </a:t>
            </a:r>
            <a:r>
              <a:rPr lang="en-US" i="1" dirty="0"/>
              <a:t>BMI(y).</a:t>
            </a:r>
          </a:p>
          <a:p>
            <a:pPr marL="347663" marR="0" indent="-347663">
              <a:spcBef>
                <a:spcPts val="0"/>
              </a:spcBef>
              <a:spcAft>
                <a:spcPts val="0"/>
              </a:spcAft>
            </a:pPr>
            <a:r>
              <a:rPr lang="en-US" dirty="0"/>
              <a:t>But this is not a useful comparison since it is comparing apples to oranges. </a:t>
            </a: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2575545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BMI for </a:t>
            </a:r>
            <a:r>
              <a:rPr lang="en-US" altLang="en-US">
                <a:ea typeface="ＭＳ Ｐゴシック" panose="020B0600070205080204" pitchFamily="34" charset="-128"/>
              </a:rPr>
              <a:t>Different Populations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458200" cy="3581400"/>
          </a:xfrm>
        </p:spPr>
        <p:txBody>
          <a:bodyPr/>
          <a:lstStyle/>
          <a:p>
            <a:pPr marL="347663" marR="0" indent="-347663">
              <a:spcBef>
                <a:spcPts val="0"/>
              </a:spcBef>
              <a:spcAft>
                <a:spcPts val="0"/>
              </a:spcAft>
            </a:pPr>
            <a:r>
              <a:rPr lang="en-US" dirty="0"/>
              <a:t>Similarly, if </a:t>
            </a:r>
            <a:r>
              <a:rPr lang="en-US" i="1" dirty="0"/>
              <a:t>x</a:t>
            </a:r>
            <a:r>
              <a:rPr lang="en-US" dirty="0"/>
              <a:t> is a boy of age 12 and </a:t>
            </a:r>
            <a:r>
              <a:rPr lang="en-US" i="1" dirty="0"/>
              <a:t>y</a:t>
            </a:r>
            <a:r>
              <a:rPr lang="en-US" dirty="0"/>
              <a:t> is a girl of age 12, the statement </a:t>
            </a:r>
            <a:r>
              <a:rPr lang="en-US" i="1" dirty="0"/>
              <a:t>BMI(x)</a:t>
            </a:r>
            <a:r>
              <a:rPr lang="en-US" dirty="0"/>
              <a:t> &gt; </a:t>
            </a:r>
            <a:r>
              <a:rPr lang="en-US" i="1" dirty="0"/>
              <a:t>BMI(y) </a:t>
            </a:r>
            <a:r>
              <a:rPr lang="en-US" dirty="0"/>
              <a:t>is both meaningful and not useful. </a:t>
            </a:r>
          </a:p>
          <a:p>
            <a:pPr marL="347663" marR="0" indent="-347663">
              <a:spcBef>
                <a:spcPts val="0"/>
              </a:spcBef>
              <a:spcAft>
                <a:spcPts val="0"/>
              </a:spcAft>
            </a:pPr>
            <a:r>
              <a:rPr lang="en-US" b="1" i="1" dirty="0">
                <a:solidFill>
                  <a:srgbClr val="FF0000"/>
                </a:solidFill>
              </a:rPr>
              <a:t>In short, usefulness can depend on the population a statement refers to, and it is possible that a statement that is similar might be useful for some comparisons and not for others.</a:t>
            </a:r>
          </a:p>
          <a:p>
            <a:pPr marL="347663" marR="0" indent="-347663">
              <a:spcBef>
                <a:spcPts val="0"/>
              </a:spcBef>
              <a:spcAft>
                <a:spcPts val="0"/>
              </a:spcAft>
            </a:pPr>
            <a:endParaRPr lang="en-US" i="1" kern="100" dirty="0">
              <a:effectLst/>
              <a:latin typeface="Times New Roman" panose="02020603050405020304" pitchFamily="18" charset="0"/>
              <a:ea typeface="Calibri" panose="020F0502020204030204" pitchFamily="34" charset="0"/>
              <a:cs typeface="Times New Roman (Body CS)"/>
            </a:endParaRPr>
          </a:p>
        </p:txBody>
      </p:sp>
      <p:pic>
        <p:nvPicPr>
          <p:cNvPr id="3" name="Picture 2" descr="A fat person standing in front of a blue tent&#10;&#10;Description automatically generated">
            <a:extLst>
              <a:ext uri="{FF2B5EF4-FFF2-40B4-BE49-F238E27FC236}">
                <a16:creationId xmlns:a16="http://schemas.microsoft.com/office/drawing/2014/main" id="{77A435A1-78C6-2EBB-240F-516D89229DED}"/>
              </a:ext>
            </a:extLst>
          </p:cNvPr>
          <p:cNvPicPr>
            <a:picLocks noChangeAspect="1"/>
          </p:cNvPicPr>
          <p:nvPr/>
        </p:nvPicPr>
        <p:blipFill>
          <a:blip r:embed="rId3"/>
          <a:stretch>
            <a:fillRect/>
          </a:stretch>
        </p:blipFill>
        <p:spPr>
          <a:xfrm>
            <a:off x="6934200" y="3542314"/>
            <a:ext cx="2089468" cy="3239485"/>
          </a:xfrm>
          <a:prstGeom prst="rect">
            <a:avLst/>
          </a:prstGeom>
        </p:spPr>
      </p:pic>
      <p:sp>
        <p:nvSpPr>
          <p:cNvPr id="4" name="TextBox 3">
            <a:extLst>
              <a:ext uri="{FF2B5EF4-FFF2-40B4-BE49-F238E27FC236}">
                <a16:creationId xmlns:a16="http://schemas.microsoft.com/office/drawing/2014/main" id="{D706214E-D56B-D604-F62C-7B0BB2850FC0}"/>
              </a:ext>
            </a:extLst>
          </p:cNvPr>
          <p:cNvSpPr txBox="1"/>
          <p:nvPr/>
        </p:nvSpPr>
        <p:spPr>
          <a:xfrm>
            <a:off x="2438400" y="5715000"/>
            <a:ext cx="4343400" cy="1015663"/>
          </a:xfrm>
          <a:prstGeom prst="rect">
            <a:avLst/>
          </a:prstGeom>
          <a:noFill/>
        </p:spPr>
        <p:txBody>
          <a:bodyPr wrap="squar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a:t>
            </a:r>
            <a:r>
              <a:rPr lang="en-US" sz="1800" u="sng" dirty="0">
                <a:effectLst/>
                <a:latin typeface="Times New Roman" panose="02020603050405020304" pitchFamily="18" charset="0"/>
                <a:ea typeface="Calibri" panose="020F0502020204030204" pitchFamily="34" charset="0"/>
                <a:cs typeface="Times New Roman (Body CS)"/>
                <a:hlinkClick r:id="rId4">
                  <a:extLst>
                    <a:ext uri="{A12FA001-AC4F-418D-AE19-62706E023703}">
                      <ahyp:hlinkClr xmlns:ahyp="http://schemas.microsoft.com/office/drawing/2018/hyperlinkcolor" val="tx"/>
                    </a:ext>
                  </a:extLst>
                </a:hlinkClick>
              </a:rPr>
              <a:t>Tony Alter</a:t>
            </a:r>
            <a:r>
              <a:rPr lang="en-US" sz="1800" dirty="0">
                <a:effectLst/>
                <a:latin typeface="Times New Roman" panose="02020603050405020304" pitchFamily="18" charset="0"/>
                <a:ea typeface="Calibri" panose="020F0502020204030204" pitchFamily="34" charset="0"/>
                <a:cs typeface="Times New Roman (Body CS)"/>
              </a:rPr>
              <a:t> from Newport News, USA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 (no changes)</a:t>
            </a:r>
          </a:p>
          <a:p>
            <a:endParaRPr lang="en-US" dirty="0"/>
          </a:p>
        </p:txBody>
      </p:sp>
    </p:spTree>
    <p:extLst>
      <p:ext uri="{BB962C8B-B14F-4D97-AF65-F5344CB8AC3E}">
        <p14:creationId xmlns:p14="http://schemas.microsoft.com/office/powerpoint/2010/main" val="554905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BMI for </a:t>
            </a:r>
            <a:r>
              <a:rPr lang="en-US" altLang="en-US">
                <a:ea typeface="ＭＳ Ｐゴシック" panose="020B0600070205080204" pitchFamily="34" charset="-128"/>
              </a:rPr>
              <a:t>Different Populations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458200" cy="3581400"/>
          </a:xfrm>
        </p:spPr>
        <p:txBody>
          <a:bodyPr/>
          <a:lstStyle/>
          <a:p>
            <a:pPr marL="347663" indent="-347663">
              <a:spcBef>
                <a:spcPts val="0"/>
              </a:spcBef>
              <a:spcAft>
                <a:spcPts val="0"/>
              </a:spcAft>
            </a:pPr>
            <a:r>
              <a:rPr lang="en-US" i="1" kern="100" dirty="0">
                <a:latin typeface="Times New Roman" panose="02020603050405020304" pitchFamily="18" charset="0"/>
                <a:ea typeface="Calibri" panose="020F0502020204030204" pitchFamily="34" charset="0"/>
                <a:cs typeface="Times New Roman (Body CS)"/>
              </a:rPr>
              <a:t>T</a:t>
            </a:r>
            <a:r>
              <a:rPr lang="en-US" i="1" kern="100" dirty="0">
                <a:effectLst/>
                <a:latin typeface="Times New Roman" panose="02020603050405020304" pitchFamily="18" charset="0"/>
                <a:ea typeface="Calibri" panose="020F0502020204030204" pitchFamily="34" charset="0"/>
                <a:cs typeface="Times New Roman (Body CS)"/>
              </a:rPr>
              <a:t>o say that a boy of age 12 is obese is a meaningful statement.</a:t>
            </a:r>
          </a:p>
          <a:p>
            <a:pPr marL="347663"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If</a:t>
            </a:r>
            <a:r>
              <a:rPr lang="en-US" i="1" kern="100" dirty="0">
                <a:effectLst/>
                <a:latin typeface="Times New Roman" panose="02020603050405020304" pitchFamily="18" charset="0"/>
                <a:ea typeface="Calibri" panose="020F0502020204030204" pitchFamily="34" charset="0"/>
                <a:cs typeface="Times New Roman (Body CS)"/>
              </a:rPr>
              <a:t> BMI(x)</a:t>
            </a:r>
            <a:r>
              <a:rPr lang="en-US" kern="100" dirty="0">
                <a:effectLst/>
                <a:latin typeface="Times New Roman" panose="02020603050405020304" pitchFamily="18" charset="0"/>
                <a:ea typeface="Calibri" panose="020F0502020204030204" pitchFamily="34" charset="0"/>
                <a:cs typeface="Times New Roman (Body CS)"/>
              </a:rPr>
              <a:t> is at least as high as that of 95% of other boys of age 12 in the reference population, this statement remains true or false if weight and height are multiplied by appropriate positive constants. </a:t>
            </a:r>
          </a:p>
          <a:p>
            <a:pPr marL="347663"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The statement is also, presumably, useful:                                                          It can suggest medical interventions</a:t>
            </a:r>
          </a:p>
          <a:p>
            <a:pPr marL="747713" lvl="1" indent="-347663">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Diet, exercise, medication</a:t>
            </a:r>
            <a:endParaRPr lang="en-US" kern="100" dirty="0">
              <a:effectLst/>
              <a:latin typeface="Times New Roman" panose="02020603050405020304" pitchFamily="18" charset="0"/>
              <a:ea typeface="Calibri" panose="020F0502020204030204" pitchFamily="34" charset="0"/>
              <a:cs typeface="Times New Roman (Body CS)"/>
            </a:endParaRPr>
          </a:p>
          <a:p>
            <a:pPr marL="347663" indent="-347663">
              <a:spcBef>
                <a:spcPts val="0"/>
              </a:spcBef>
              <a:spcAft>
                <a:spcPts val="0"/>
              </a:spcAft>
            </a:pPr>
            <a:endParaRPr lang="en-US" i="1" kern="100" dirty="0">
              <a:effectLst/>
              <a:latin typeface="Times New Roman" panose="02020603050405020304" pitchFamily="18" charset="0"/>
              <a:ea typeface="Calibri" panose="020F0502020204030204" pitchFamily="34" charset="0"/>
              <a:cs typeface="Times New Roman (Body CS)"/>
            </a:endParaRPr>
          </a:p>
        </p:txBody>
      </p:sp>
      <p:sp>
        <p:nvSpPr>
          <p:cNvPr id="3" name="TextBox 2">
            <a:extLst>
              <a:ext uri="{FF2B5EF4-FFF2-40B4-BE49-F238E27FC236}">
                <a16:creationId xmlns:a16="http://schemas.microsoft.com/office/drawing/2014/main" id="{250BA44F-2886-22E0-AB51-332042F979BB}"/>
              </a:ext>
            </a:extLst>
          </p:cNvPr>
          <p:cNvSpPr txBox="1"/>
          <p:nvPr/>
        </p:nvSpPr>
        <p:spPr>
          <a:xfrm>
            <a:off x="533400" y="5791200"/>
            <a:ext cx="4587240" cy="646331"/>
          </a:xfrm>
          <a:prstGeom prst="rect">
            <a:avLst/>
          </a:prstGeom>
          <a:noFill/>
        </p:spPr>
        <p:txBody>
          <a:bodyPr wrap="square">
            <a:spAutoFit/>
          </a:bodyPr>
          <a:lstStyle/>
          <a:p>
            <a:r>
              <a:rPr lang="en-US" sz="1800" dirty="0">
                <a:hlinkClick r:id="rId3">
                  <a:extLst>
                    <a:ext uri="{A12FA001-AC4F-418D-AE19-62706E023703}">
                      <ahyp:hlinkClr xmlns:ahyp="http://schemas.microsoft.com/office/drawing/2018/hyperlinkcolor" val="tx"/>
                    </a:ext>
                  </a:extLst>
                </a:hlinkClick>
              </a:rPr>
              <a:t>Credit: Wellcome blog post</a:t>
            </a:r>
            <a:r>
              <a:rPr lang="en-US" sz="1800" dirty="0"/>
              <a:t> (</a:t>
            </a:r>
            <a:r>
              <a:rPr lang="en-US" sz="1800" dirty="0">
                <a:hlinkClick r:id="rId4">
                  <a:extLst>
                    <a:ext uri="{A12FA001-AC4F-418D-AE19-62706E023703}">
                      <ahyp:hlinkClr xmlns:ahyp="http://schemas.microsoft.com/office/drawing/2018/hyperlinkcolor" val="tx"/>
                    </a:ext>
                  </a:extLst>
                </a:hlinkClick>
              </a:rPr>
              <a:t>archive</a:t>
            </a:r>
            <a:r>
              <a:rPr lang="en-US" sz="1800" dirty="0"/>
              <a:t>) Wikimedia Commons, no changes</a:t>
            </a:r>
          </a:p>
        </p:txBody>
      </p:sp>
      <p:pic>
        <p:nvPicPr>
          <p:cNvPr id="5" name="Picture 4" descr="A person in a white shirt&#10;&#10;Description automatically generated">
            <a:extLst>
              <a:ext uri="{FF2B5EF4-FFF2-40B4-BE49-F238E27FC236}">
                <a16:creationId xmlns:a16="http://schemas.microsoft.com/office/drawing/2014/main" id="{6C5FCF7D-2BA4-958D-6656-D19486B26BAF}"/>
              </a:ext>
            </a:extLst>
          </p:cNvPr>
          <p:cNvPicPr>
            <a:picLocks noChangeAspect="1"/>
          </p:cNvPicPr>
          <p:nvPr/>
        </p:nvPicPr>
        <p:blipFill>
          <a:blip r:embed="rId5"/>
          <a:stretch>
            <a:fillRect/>
          </a:stretch>
        </p:blipFill>
        <p:spPr>
          <a:xfrm>
            <a:off x="6705600" y="3409002"/>
            <a:ext cx="2362200" cy="3441378"/>
          </a:xfrm>
          <a:prstGeom prst="rect">
            <a:avLst/>
          </a:prstGeom>
        </p:spPr>
      </p:pic>
    </p:spTree>
    <p:extLst>
      <p:ext uri="{BB962C8B-B14F-4D97-AF65-F5344CB8AC3E}">
        <p14:creationId xmlns:p14="http://schemas.microsoft.com/office/powerpoint/2010/main" val="851953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BMI for </a:t>
            </a:r>
            <a:r>
              <a:rPr lang="en-US" altLang="en-US">
                <a:ea typeface="ＭＳ Ｐゴシック" panose="020B0600070205080204" pitchFamily="34" charset="-128"/>
              </a:rPr>
              <a:t>Different Populations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458200" cy="3581400"/>
          </a:xfrm>
        </p:spPr>
        <p:txBody>
          <a:bodyPr/>
          <a:lstStyle/>
          <a:p>
            <a:pPr marL="347663"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The choice of a 95% threshold is related to usefulness, not meaningfulness. </a:t>
            </a:r>
          </a:p>
          <a:p>
            <a:pPr marL="347663"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A 75% threshold could just as easily be used and the resulting class of obese boys of age 12 would be much larger. </a:t>
            </a:r>
          </a:p>
          <a:p>
            <a:pPr marL="347663"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But now the conclusion of obesity might not be as useful since it might not trigger the need for behavioral or medical intervention.</a:t>
            </a:r>
          </a:p>
          <a:p>
            <a:pPr marL="347663" indent="-347663">
              <a:spcBef>
                <a:spcPts val="0"/>
              </a:spcBef>
              <a:spcAft>
                <a:spcPts val="0"/>
              </a:spcAft>
            </a:pP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735656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BMI for </a:t>
            </a:r>
            <a:r>
              <a:rPr lang="en-US" altLang="en-US">
                <a:ea typeface="ＭＳ Ｐゴシック" panose="020B0600070205080204" pitchFamily="34" charset="-128"/>
              </a:rPr>
              <a:t>Different Populations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Concluding that an individual is obese can                                                      lead to behavioral or medical intervention</a:t>
            </a:r>
          </a:p>
          <a:p>
            <a:pPr>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Such medical-based decisions may disregard                                                    cultural factors: In some societies,                                                           obesity has been valued. </a:t>
            </a:r>
          </a:p>
          <a:p>
            <a:pPr>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Historically, some </a:t>
            </a:r>
            <a:r>
              <a:rPr lang="en-US" b="1" i="1" kern="100" dirty="0">
                <a:effectLst/>
                <a:latin typeface="Times New Roman" panose="02020603050405020304" pitchFamily="18" charset="0"/>
                <a:ea typeface="Calibri" panose="020F0502020204030204" pitchFamily="34" charset="0"/>
                <a:cs typeface="Times New Roman (Body CS)"/>
              </a:rPr>
              <a:t>Tahitians</a:t>
            </a:r>
            <a:r>
              <a:rPr lang="en-US" kern="100" dirty="0">
                <a:effectLst/>
                <a:latin typeface="Times New Roman" panose="02020603050405020304" pitchFamily="18" charset="0"/>
                <a:ea typeface="Calibri" panose="020F0502020204030204" pitchFamily="34" charset="0"/>
                <a:cs typeface="Times New Roman (Body CS)"/>
              </a:rPr>
              <a:t> valued obesity                                                                 and fattened up people to make them more                                sexually attractive.</a:t>
            </a:r>
          </a:p>
          <a:p>
            <a:pPr>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Historically, </a:t>
            </a:r>
            <a:r>
              <a:rPr lang="en-US" b="1" i="1" kern="100" dirty="0">
                <a:effectLst/>
                <a:latin typeface="Times New Roman" panose="02020603050405020304" pitchFamily="18" charset="0"/>
                <a:ea typeface="Calibri" panose="020F0502020204030204" pitchFamily="34" charset="0"/>
                <a:cs typeface="Times New Roman (Body CS)"/>
              </a:rPr>
              <a:t>the Nauru </a:t>
            </a:r>
            <a:r>
              <a:rPr lang="en-US" kern="100" dirty="0">
                <a:effectLst/>
                <a:latin typeface="Times New Roman" panose="02020603050405020304" pitchFamily="18" charset="0"/>
                <a:ea typeface="Calibri" panose="020F0502020204030204" pitchFamily="34" charset="0"/>
                <a:cs typeface="Times New Roman (Body CS)"/>
              </a:rPr>
              <a:t>fattened up young women because fat was associated with fertility and beauty.</a:t>
            </a:r>
          </a:p>
          <a:p>
            <a:pPr>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Thus, for some cultures, the conclusion that a person is obese would not lead to medical intervention, but instead might be valued. </a:t>
            </a:r>
            <a:r>
              <a:rPr lang="en-US" b="1" i="1" kern="100" dirty="0">
                <a:solidFill>
                  <a:srgbClr val="FF0000"/>
                </a:solidFill>
                <a:effectLst/>
                <a:latin typeface="Times New Roman" panose="02020603050405020304" pitchFamily="18" charset="0"/>
                <a:ea typeface="Calibri" panose="020F0502020204030204" pitchFamily="34" charset="0"/>
                <a:cs typeface="Times New Roman (Body CS)"/>
              </a:rPr>
              <a:t>For these cultures, the conclusion from use of the BMI is not legitimate. </a:t>
            </a:r>
          </a:p>
          <a:p>
            <a:pPr marL="347663" indent="-347663">
              <a:spcBef>
                <a:spcPts val="0"/>
              </a:spcBef>
              <a:spcAft>
                <a:spcPts val="0"/>
              </a:spcAft>
            </a:pPr>
            <a:endParaRPr lang="en-US" kern="100" dirty="0">
              <a:effectLst/>
              <a:latin typeface="Times New Roman" panose="02020603050405020304" pitchFamily="18" charset="0"/>
              <a:ea typeface="Calibri" panose="020F0502020204030204" pitchFamily="34" charset="0"/>
              <a:cs typeface="Times New Roman (Body CS)"/>
            </a:endParaRPr>
          </a:p>
        </p:txBody>
      </p:sp>
      <p:pic>
        <p:nvPicPr>
          <p:cNvPr id="4" name="Picture 3" descr="A person with a large belly&#10;&#10;Description automatically generated">
            <a:extLst>
              <a:ext uri="{FF2B5EF4-FFF2-40B4-BE49-F238E27FC236}">
                <a16:creationId xmlns:a16="http://schemas.microsoft.com/office/drawing/2014/main" id="{23BF91B4-4876-47D9-5C0C-6B66253E147A}"/>
              </a:ext>
            </a:extLst>
          </p:cNvPr>
          <p:cNvPicPr>
            <a:picLocks noChangeAspect="1"/>
          </p:cNvPicPr>
          <p:nvPr/>
        </p:nvPicPr>
        <p:blipFill>
          <a:blip r:embed="rId3"/>
          <a:stretch>
            <a:fillRect/>
          </a:stretch>
        </p:blipFill>
        <p:spPr>
          <a:xfrm>
            <a:off x="7010486" y="721058"/>
            <a:ext cx="2043662" cy="1984041"/>
          </a:xfrm>
          <a:prstGeom prst="rect">
            <a:avLst/>
          </a:prstGeom>
        </p:spPr>
      </p:pic>
      <p:sp>
        <p:nvSpPr>
          <p:cNvPr id="5" name="TextBox 4">
            <a:extLst>
              <a:ext uri="{FF2B5EF4-FFF2-40B4-BE49-F238E27FC236}">
                <a16:creationId xmlns:a16="http://schemas.microsoft.com/office/drawing/2014/main" id="{7595FA52-9898-6507-C3D8-7F0B1185A4FC}"/>
              </a:ext>
            </a:extLst>
          </p:cNvPr>
          <p:cNvSpPr txBox="1"/>
          <p:nvPr/>
        </p:nvSpPr>
        <p:spPr>
          <a:xfrm>
            <a:off x="6781800" y="2740357"/>
            <a:ext cx="2438399" cy="1292662"/>
          </a:xfrm>
          <a:prstGeom prst="rect">
            <a:avLst/>
          </a:prstGeom>
          <a:noFill/>
        </p:spPr>
        <p:txBody>
          <a:bodyPr wrap="squar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a:t>
            </a:r>
            <a:r>
              <a:rPr lang="en-US" sz="1800" u="sng" dirty="0">
                <a:effectLst/>
                <a:latin typeface="Times New Roman" panose="02020603050405020304" pitchFamily="18" charset="0"/>
                <a:ea typeface="Calibri" panose="020F0502020204030204" pitchFamily="34" charset="0"/>
                <a:cs typeface="Times New Roman (Body CS)"/>
                <a:hlinkClick r:id="rId4" tooltip="User:FatM1ke">
                  <a:extLst>
                    <a:ext uri="{A12FA001-AC4F-418D-AE19-62706E023703}">
                      <ahyp:hlinkClr xmlns:ahyp="http://schemas.microsoft.com/office/drawing/2018/hyperlinkcolor" val="tx"/>
                    </a:ext>
                  </a:extLst>
                </a:hlinkClick>
              </a:rPr>
              <a:t>FatM1ke</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 (no changes)</a:t>
            </a:r>
          </a:p>
          <a:p>
            <a:endParaRPr lang="en-US" dirty="0"/>
          </a:p>
        </p:txBody>
      </p:sp>
    </p:spTree>
    <p:extLst>
      <p:ext uri="{BB962C8B-B14F-4D97-AF65-F5344CB8AC3E}">
        <p14:creationId xmlns:p14="http://schemas.microsoft.com/office/powerpoint/2010/main" val="4142500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Index Numbers and Decisions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342900" y="762000"/>
            <a:ext cx="8458200" cy="3776663"/>
          </a:xfrm>
        </p:spPr>
        <p:txBody>
          <a:bodyPr/>
          <a:lstStyle/>
          <a:p>
            <a:pPr>
              <a:buFont typeface="Arial" panose="020B0604020202020204" pitchFamily="34" charset="0"/>
              <a:buChar char="•"/>
              <a:defRPr/>
            </a:pPr>
            <a:r>
              <a:rPr lang="en-US" altLang="en-US" sz="3200" dirty="0">
                <a:ea typeface="ＭＳ Ｐゴシック" panose="020B0600070205080204" pitchFamily="34" charset="-128"/>
              </a:rPr>
              <a:t>Often decisions are driven by information summarized in an index number.</a:t>
            </a:r>
          </a:p>
          <a:p>
            <a:pPr>
              <a:buFont typeface="Arial" panose="020B0604020202020204" pitchFamily="34" charset="0"/>
              <a:buChar char="•"/>
              <a:defRPr/>
            </a:pPr>
            <a:r>
              <a:rPr lang="en-US" altLang="en-US" sz="3200" dirty="0">
                <a:ea typeface="ＭＳ Ｐゴシック" panose="020B0600070205080204" pitchFamily="34" charset="-128"/>
              </a:rPr>
              <a:t>Under what conditions can we trust and use the information contained in an index number?</a:t>
            </a:r>
          </a:p>
          <a:p>
            <a:pPr>
              <a:buFont typeface="Arial" panose="020B0604020202020204" pitchFamily="34" charset="0"/>
              <a:buChar char="•"/>
              <a:defRPr/>
            </a:pPr>
            <a:r>
              <a:rPr lang="en-US" altLang="en-US" sz="3200" dirty="0">
                <a:ea typeface="ＭＳ Ｐゴシック" panose="020B0600070205080204" pitchFamily="34" charset="-128"/>
              </a:rPr>
              <a:t>Will explore this with two examples:</a:t>
            </a:r>
          </a:p>
          <a:p>
            <a:pPr lvl="1">
              <a:buFont typeface="System Font Regular"/>
              <a:buChar char="−"/>
              <a:defRPr/>
            </a:pPr>
            <a:r>
              <a:rPr lang="en-US" altLang="en-US" sz="2800" dirty="0">
                <a:ea typeface="ＭＳ Ｐゴシック" panose="020B0600070205080204" pitchFamily="34" charset="-128"/>
              </a:rPr>
              <a:t>Body mass indices</a:t>
            </a:r>
          </a:p>
          <a:p>
            <a:pPr lvl="1">
              <a:buFont typeface="System Font Regular"/>
              <a:buChar char="−"/>
              <a:defRPr/>
            </a:pPr>
            <a:r>
              <a:rPr lang="en-US" altLang="en-US" sz="2800" dirty="0">
                <a:ea typeface="ＭＳ Ｐゴシック" panose="020B0600070205080204" pitchFamily="34" charset="-128"/>
              </a:rPr>
              <a:t>Air pollution indices</a:t>
            </a:r>
          </a:p>
          <a:p>
            <a:pPr>
              <a:buFont typeface="Arial" panose="020B0604020202020204" pitchFamily="34" charset="0"/>
              <a:buChar char="•"/>
              <a:defRPr/>
            </a:pPr>
            <a:endParaRPr lang="en-US" altLang="en-US" sz="3600" dirty="0">
              <a:ea typeface="ＭＳ Ｐゴシック" panose="020B0600070205080204" pitchFamily="34" charset="-128"/>
            </a:endParaRPr>
          </a:p>
          <a:p>
            <a:pPr marL="457200" lvl="1" indent="0" algn="ctr">
              <a:buFontTx/>
              <a:buNone/>
              <a:defRPr/>
            </a:pPr>
            <a:endParaRPr lang="en-US" altLang="en-US" sz="3200" dirty="0">
              <a:ea typeface="ＭＳ Ｐゴシック" panose="020B0600070205080204" pitchFamily="34" charset="-128"/>
            </a:endParaRPr>
          </a:p>
        </p:txBody>
      </p:sp>
      <p:pic>
        <p:nvPicPr>
          <p:cNvPr id="5" name="Picture 4" descr="A person's stomach and belly&#10;&#10;Description automatically generated">
            <a:extLst>
              <a:ext uri="{FF2B5EF4-FFF2-40B4-BE49-F238E27FC236}">
                <a16:creationId xmlns:a16="http://schemas.microsoft.com/office/drawing/2014/main" id="{BF461A30-752D-0156-BDD4-27AA7319A27E}"/>
              </a:ext>
            </a:extLst>
          </p:cNvPr>
          <p:cNvPicPr>
            <a:picLocks noChangeAspect="1"/>
          </p:cNvPicPr>
          <p:nvPr/>
        </p:nvPicPr>
        <p:blipFill>
          <a:blip r:embed="rId3"/>
          <a:stretch>
            <a:fillRect/>
          </a:stretch>
        </p:blipFill>
        <p:spPr>
          <a:xfrm>
            <a:off x="1406524" y="4544881"/>
            <a:ext cx="4038600" cy="1932119"/>
          </a:xfrm>
          <a:prstGeom prst="rect">
            <a:avLst/>
          </a:prstGeom>
        </p:spPr>
      </p:pic>
      <p:pic>
        <p:nvPicPr>
          <p:cNvPr id="7" name="Picture 6" descr="Smoke coming out of a factory&#10;&#10;Description automatically generated">
            <a:extLst>
              <a:ext uri="{FF2B5EF4-FFF2-40B4-BE49-F238E27FC236}">
                <a16:creationId xmlns:a16="http://schemas.microsoft.com/office/drawing/2014/main" id="{53983ED1-12B4-80BC-E6D9-E13311E34834}"/>
              </a:ext>
            </a:extLst>
          </p:cNvPr>
          <p:cNvPicPr>
            <a:picLocks noChangeAspect="1"/>
          </p:cNvPicPr>
          <p:nvPr/>
        </p:nvPicPr>
        <p:blipFill>
          <a:blip r:embed="rId4"/>
          <a:stretch>
            <a:fillRect/>
          </a:stretch>
        </p:blipFill>
        <p:spPr>
          <a:xfrm>
            <a:off x="5713412" y="3557571"/>
            <a:ext cx="3200400" cy="2133600"/>
          </a:xfrm>
          <a:prstGeom prst="rect">
            <a:avLst/>
          </a:prstGeom>
        </p:spPr>
      </p:pic>
      <p:sp>
        <p:nvSpPr>
          <p:cNvPr id="8" name="TextBox 7">
            <a:extLst>
              <a:ext uri="{FF2B5EF4-FFF2-40B4-BE49-F238E27FC236}">
                <a16:creationId xmlns:a16="http://schemas.microsoft.com/office/drawing/2014/main" id="{6C4F2142-64A4-A04D-B975-08DAD3852A26}"/>
              </a:ext>
            </a:extLst>
          </p:cNvPr>
          <p:cNvSpPr txBox="1"/>
          <p:nvPr/>
        </p:nvSpPr>
        <p:spPr>
          <a:xfrm>
            <a:off x="1219200" y="6477000"/>
            <a:ext cx="3742756" cy="738664"/>
          </a:xfrm>
          <a:prstGeom prst="rect">
            <a:avLst/>
          </a:prstGeom>
          <a:noFill/>
        </p:spPr>
        <p:txBody>
          <a:bodyPr wrap="none" rtlCol="0">
            <a:spAutoFit/>
          </a:bodyPr>
          <a:lstStyle/>
          <a:p>
            <a:r>
              <a:rPr lang="en-US" sz="1800" dirty="0">
                <a:effectLst/>
                <a:latin typeface="Times New Roman" panose="02020603050405020304" pitchFamily="18" charset="0"/>
                <a:ea typeface="Times New Roman" panose="02020603050405020304" pitchFamily="18" charset="0"/>
              </a:rPr>
              <a:t>credit: </a:t>
            </a:r>
            <a:r>
              <a:rPr lang="en-US" sz="1800" u="sng" dirty="0">
                <a:effectLst/>
                <a:latin typeface="Times New Roman" panose="02020603050405020304" pitchFamily="18" charset="0"/>
                <a:ea typeface="Times New Roman" panose="02020603050405020304" pitchFamily="18" charset="0"/>
                <a:hlinkClick r:id="rId5" tooltip="User:FatM1ke">
                  <a:extLst>
                    <a:ext uri="{A12FA001-AC4F-418D-AE19-62706E023703}">
                      <ahyp:hlinkClr xmlns:ahyp="http://schemas.microsoft.com/office/drawing/2018/hyperlinkcolor" val="tx"/>
                    </a:ext>
                  </a:extLst>
                </a:hlinkClick>
              </a:rPr>
              <a:t>FatM1ke</a:t>
            </a:r>
            <a:r>
              <a:rPr lang="en-US" sz="1800" dirty="0">
                <a:effectLst/>
                <a:latin typeface="Times New Roman" panose="02020603050405020304" pitchFamily="18" charset="0"/>
                <a:ea typeface="Times New Roman" panose="02020603050405020304" pitchFamily="18" charset="0"/>
              </a:rPr>
              <a:t> Wikimedia Commons</a:t>
            </a:r>
          </a:p>
          <a:p>
            <a:endParaRPr lang="en-US" dirty="0"/>
          </a:p>
        </p:txBody>
      </p:sp>
      <p:sp>
        <p:nvSpPr>
          <p:cNvPr id="9" name="TextBox 8">
            <a:extLst>
              <a:ext uri="{FF2B5EF4-FFF2-40B4-BE49-F238E27FC236}">
                <a16:creationId xmlns:a16="http://schemas.microsoft.com/office/drawing/2014/main" id="{386A4177-84CA-A767-8593-CE3AA856BE0C}"/>
              </a:ext>
            </a:extLst>
          </p:cNvPr>
          <p:cNvSpPr txBox="1"/>
          <p:nvPr/>
        </p:nvSpPr>
        <p:spPr>
          <a:xfrm>
            <a:off x="5715000" y="5943600"/>
            <a:ext cx="3086100" cy="1015663"/>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credit: National Park Service, Wikimedia Commons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BMI for </a:t>
            </a:r>
            <a:r>
              <a:rPr lang="en-US" altLang="en-US">
                <a:ea typeface="ＭＳ Ｐゴシック" panose="020B0600070205080204" pitchFamily="34" charset="-128"/>
              </a:rPr>
              <a:t>Different Populations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3676650" y="609600"/>
            <a:ext cx="5391150" cy="2514600"/>
          </a:xfrm>
        </p:spPr>
        <p:txBody>
          <a:bodyPr/>
          <a:lstStyle/>
          <a:p>
            <a:pPr marL="347663" marR="0" indent="-347663">
              <a:spcBef>
                <a:spcPts val="0"/>
              </a:spcBef>
              <a:spcAft>
                <a:spcPts val="0"/>
              </a:spcAft>
            </a:pPr>
            <a:r>
              <a:rPr lang="en-US" b="1" i="1" kern="100" dirty="0">
                <a:effectLst/>
                <a:latin typeface="Times New Roman" panose="02020603050405020304" pitchFamily="18" charset="0"/>
                <a:ea typeface="Calibri" panose="020F0502020204030204" pitchFamily="34" charset="0"/>
                <a:cs typeface="Times New Roman (Body CS)"/>
              </a:rPr>
              <a:t>Christian Scientists </a:t>
            </a:r>
            <a:r>
              <a:rPr lang="en-US" kern="100" dirty="0">
                <a:effectLst/>
                <a:latin typeface="Times New Roman" panose="02020603050405020304" pitchFamily="18" charset="0"/>
                <a:ea typeface="Calibri" panose="020F0502020204030204" pitchFamily="34" charset="0"/>
                <a:cs typeface="Times New Roman (Body CS)"/>
              </a:rPr>
              <a:t>generally view disease and illness as a mental issue, not a physical one, and so resort to prayer rather than medicine to cure disease.</a:t>
            </a:r>
          </a:p>
          <a:p>
            <a:pPr marL="347663" marR="0" indent="-347663">
              <a:spcBef>
                <a:spcPts val="0"/>
              </a:spcBef>
              <a:spcAft>
                <a:spcPts val="0"/>
              </a:spcAft>
            </a:pPr>
            <a:r>
              <a:rPr lang="en-US" i="1" kern="100" dirty="0">
                <a:effectLst/>
                <a:latin typeface="Times New Roman" panose="02020603050405020304" pitchFamily="18" charset="0"/>
                <a:ea typeface="Calibri" panose="020F0502020204030204" pitchFamily="34" charset="0"/>
                <a:cs typeface="Times New Roman (Body CS)"/>
              </a:rPr>
              <a:t>Some believe that prayer will help in weight los</a:t>
            </a:r>
            <a:r>
              <a:rPr lang="en-US" i="1" kern="100" dirty="0">
                <a:latin typeface="Times New Roman" panose="02020603050405020304" pitchFamily="18" charset="0"/>
                <a:ea typeface="Calibri" panose="020F0502020204030204" pitchFamily="34" charset="0"/>
                <a:cs typeface="Times New Roman (Body CS)"/>
              </a:rPr>
              <a:t>s.</a:t>
            </a:r>
          </a:p>
          <a:p>
            <a:pPr marL="347663" marR="0" indent="-347663">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H</a:t>
            </a:r>
            <a:r>
              <a:rPr lang="en-US" kern="100" dirty="0">
                <a:effectLst/>
                <a:latin typeface="Times New Roman" panose="02020603050405020304" pitchFamily="18" charset="0"/>
                <a:ea typeface="Calibri" panose="020F0502020204030204" pitchFamily="34" charset="0"/>
                <a:cs typeface="Times New Roman (Body CS)"/>
              </a:rPr>
              <a:t>owever, this does not make the conclusion that they are obese illegitimate. </a:t>
            </a:r>
          </a:p>
          <a:p>
            <a:pPr marL="347663" marR="0" indent="-347663">
              <a:spcBef>
                <a:spcPts val="0"/>
              </a:spcBef>
              <a:spcAft>
                <a:spcPts val="0"/>
              </a:spcAft>
            </a:pPr>
            <a:r>
              <a:rPr lang="en-US" b="1" i="1" kern="100" dirty="0">
                <a:solidFill>
                  <a:srgbClr val="FF0000"/>
                </a:solidFill>
                <a:effectLst/>
                <a:latin typeface="Times New Roman" panose="02020603050405020304" pitchFamily="18" charset="0"/>
                <a:ea typeface="Calibri" panose="020F0502020204030204" pitchFamily="34" charset="0"/>
                <a:cs typeface="Times New Roman (Body CS)"/>
              </a:rPr>
              <a:t>But it does make the resulting recommendation to use medicine illegitimate, because it violates religious principles. </a:t>
            </a:r>
          </a:p>
          <a:p>
            <a:pPr marL="347663" indent="-347663">
              <a:spcBef>
                <a:spcPts val="0"/>
              </a:spcBef>
              <a:spcAft>
                <a:spcPts val="0"/>
              </a:spcAft>
            </a:pPr>
            <a:endParaRPr lang="en-US" kern="100" dirty="0">
              <a:effectLst/>
              <a:latin typeface="Times New Roman" panose="02020603050405020304" pitchFamily="18" charset="0"/>
              <a:ea typeface="Calibri" panose="020F0502020204030204" pitchFamily="34" charset="0"/>
              <a:cs typeface="Times New Roman (Body CS)"/>
            </a:endParaRPr>
          </a:p>
        </p:txBody>
      </p:sp>
      <p:pic>
        <p:nvPicPr>
          <p:cNvPr id="3" name="Picture 2" descr="A building with a sign on the front&#10;&#10;Description automatically generated">
            <a:extLst>
              <a:ext uri="{FF2B5EF4-FFF2-40B4-BE49-F238E27FC236}">
                <a16:creationId xmlns:a16="http://schemas.microsoft.com/office/drawing/2014/main" id="{C1B75A0E-7A4A-27A3-4551-029C65933FF1}"/>
              </a:ext>
            </a:extLst>
          </p:cNvPr>
          <p:cNvPicPr>
            <a:picLocks noChangeAspect="1"/>
          </p:cNvPicPr>
          <p:nvPr/>
        </p:nvPicPr>
        <p:blipFill>
          <a:blip r:embed="rId3"/>
          <a:stretch>
            <a:fillRect/>
          </a:stretch>
        </p:blipFill>
        <p:spPr>
          <a:xfrm>
            <a:off x="88900" y="762000"/>
            <a:ext cx="3562350" cy="3886200"/>
          </a:xfrm>
          <a:prstGeom prst="rect">
            <a:avLst/>
          </a:prstGeom>
        </p:spPr>
      </p:pic>
    </p:spTree>
    <p:extLst>
      <p:ext uri="{BB962C8B-B14F-4D97-AF65-F5344CB8AC3E}">
        <p14:creationId xmlns:p14="http://schemas.microsoft.com/office/powerpoint/2010/main" val="2042419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Sensitivity/Specificity</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b="1" i="1" kern="0" dirty="0">
                <a:effectLst/>
                <a:latin typeface="Times New Roman" panose="02020603050405020304" pitchFamily="18" charset="0"/>
                <a:ea typeface="Times New Roman" panose="02020603050405020304" pitchFamily="18" charset="0"/>
                <a:cs typeface="Times New Roman" panose="02020603050405020304" pitchFamily="18" charset="0"/>
              </a:rPr>
              <a:t>sensitivity</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of a test </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number of true positives (number correctly identified as positive) over the number of positives.</a:t>
            </a:r>
          </a:p>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i="1" kern="0" dirty="0">
                <a:effectLst/>
                <a:latin typeface="Times New Roman" panose="02020603050405020304" pitchFamily="18" charset="0"/>
                <a:ea typeface="Times New Roman" panose="02020603050405020304" pitchFamily="18" charset="0"/>
                <a:cs typeface="Times New Roman" panose="02020603050405020304" pitchFamily="18" charset="0"/>
              </a:rPr>
              <a:t>specificity</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 the number of true negatives (number correctly identified as negative) over the number of negatives. </a:t>
            </a:r>
          </a:p>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Smalley, et al. (1990): For men,  if % body fat  = %BF is accurate, the sensitivity of the BMI index = 44.3%. </a:t>
            </a:r>
          </a:p>
          <a:p>
            <a:pPr lvl="1">
              <a:spcBef>
                <a:spcPts val="0"/>
              </a:spcBef>
              <a:spcAft>
                <a:spcPts val="0"/>
              </a:spcAft>
            </a:pPr>
            <a:r>
              <a:rPr lang="en-US" b="1" i="1" dirty="0">
                <a:latin typeface="Times New Roman" panose="02020603050405020304" pitchFamily="18" charset="0"/>
                <a:ea typeface="Times New Roman" panose="02020603050405020304" pitchFamily="18" charset="0"/>
                <a:cs typeface="Times New Roman" panose="02020603050405020304" pitchFamily="18" charset="0"/>
              </a:rPr>
              <a:t>L</a:t>
            </a:r>
            <a:r>
              <a:rPr lang="en-US" b="1" i="1" kern="0" dirty="0">
                <a:effectLst/>
                <a:latin typeface="Times New Roman" panose="02020603050405020304" pitchFamily="18" charset="0"/>
                <a:ea typeface="Times New Roman" panose="02020603050405020304" pitchFamily="18" charset="0"/>
                <a:cs typeface="Times New Roman" panose="02020603050405020304" pitchFamily="18" charset="0"/>
              </a:rPr>
              <a:t>ess than half of the men identified as obese in terms of %BF were identified as obese by BMI. </a:t>
            </a:r>
          </a:p>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For men, the specificity of BMI = 90.1%.</a:t>
            </a:r>
          </a:p>
          <a:p>
            <a:pPr lvl="1">
              <a:spcBef>
                <a:spcPts val="0"/>
              </a:spcBef>
              <a:spcAft>
                <a:spcPts val="0"/>
              </a:spcAft>
            </a:pPr>
            <a:r>
              <a:rPr lang="en-US" b="1" i="1" kern="0" dirty="0">
                <a:effectLst/>
                <a:latin typeface="Times New Roman" panose="02020603050405020304" pitchFamily="18" charset="0"/>
                <a:ea typeface="Times New Roman" panose="02020603050405020304" pitchFamily="18" charset="0"/>
                <a:cs typeface="Times New Roman" panose="02020603050405020304" pitchFamily="18" charset="0"/>
              </a:rPr>
              <a:t>90.1% of men not obese were correctly identified as not obese by BMI. </a:t>
            </a:r>
          </a:p>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These conclusions are certainly meaningful. </a:t>
            </a: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222171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Sensitivity/Specificity</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914400"/>
            <a:ext cx="8673148" cy="3581400"/>
          </a:xfrm>
        </p:spPr>
        <p:txBody>
          <a:bodyPr/>
          <a:lstStyle/>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The suggestion is that BMI is not very useful in identifying men who are actually obese, but quite useful in identifying men who are not obese. </a:t>
            </a:r>
          </a:p>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So, while it is meaningful to say that a man is obese or that a man is not obese, the usefulness of these two conclusions differs. </a:t>
            </a:r>
          </a:p>
          <a:p>
            <a:pPr>
              <a:spcBef>
                <a:spcPts val="0"/>
              </a:spcBef>
              <a:spcAft>
                <a:spcPts val="0"/>
              </a:spcAft>
            </a:pP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It is another peculiarity of the concept of usefulness that a conclusion and its negation, while both meaningful, can differ in terms of usefulness.</a:t>
            </a:r>
            <a:r>
              <a:rPr lang="en-US"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b="1" kern="100" dirty="0">
              <a:solidFill>
                <a:srgbClr val="FF0000"/>
              </a:solidFill>
              <a:effectLst/>
              <a:latin typeface="Times New Roman" panose="02020603050405020304" pitchFamily="18" charset="0"/>
              <a:ea typeface="Calibri" panose="020F0502020204030204" pitchFamily="34" charset="0"/>
              <a:cs typeface="Times New Roman (Body CS)"/>
            </a:endParaRPr>
          </a:p>
          <a:p>
            <a:pPr marL="0" marR="0" indent="0">
              <a:spcBef>
                <a:spcPts val="0"/>
              </a:spcBef>
              <a:spcAft>
                <a:spcPts val="0"/>
              </a:spcAft>
              <a:buNone/>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2223170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Relationship between BMI and Other Metrics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1219200"/>
            <a:ext cx="8673148" cy="3581400"/>
          </a:xfrm>
        </p:spPr>
        <p:txBody>
          <a:bodyPr/>
          <a:lstStyle/>
          <a:p>
            <a:pPr marL="347663"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If BMI is going to be useful as a measure of obesity, it will need to be closely related to %BF.</a:t>
            </a:r>
          </a:p>
          <a:p>
            <a:pPr marL="347663" indent="-347663">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One way to test this is to see if they are </a:t>
            </a:r>
            <a:r>
              <a:rPr lang="en-US" b="1" i="1" kern="100" dirty="0">
                <a:latin typeface="Times New Roman" panose="02020603050405020304" pitchFamily="18" charset="0"/>
                <a:ea typeface="Calibri" panose="020F0502020204030204" pitchFamily="34" charset="0"/>
                <a:cs typeface="Times New Roman (Body CS)"/>
              </a:rPr>
              <a:t>correlated</a:t>
            </a:r>
            <a:r>
              <a:rPr lang="en-US" kern="100" dirty="0">
                <a:latin typeface="Times New Roman" panose="02020603050405020304" pitchFamily="18" charset="0"/>
                <a:ea typeface="Calibri" panose="020F0502020204030204" pitchFamily="34" charset="0"/>
                <a:cs typeface="Times New Roman (Body CS)"/>
              </a:rPr>
              <a:t>.</a:t>
            </a:r>
          </a:p>
          <a:p>
            <a:pPr marL="347663" indent="-347663">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For the widely-used correlation coefficients, since BMI and %BF are both measured on ratio scales, the correlation between them doesn’t change under admissible transformations. </a:t>
            </a:r>
          </a:p>
          <a:p>
            <a:pPr marL="347663"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So, it is meaningful to say that the                                                            correlation between BMI and %BF                                                                      is a given number.</a:t>
            </a:r>
          </a:p>
          <a:p>
            <a:pPr marL="347663" indent="-347663">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However, is it useful?</a:t>
            </a:r>
            <a:endParaRPr lang="en-US" kern="100" dirty="0">
              <a:effectLst/>
              <a:latin typeface="Times New Roman" panose="02020603050405020304" pitchFamily="18" charset="0"/>
              <a:ea typeface="Calibri" panose="020F0502020204030204" pitchFamily="34" charset="0"/>
              <a:cs typeface="Times New Roman (Body CS)"/>
            </a:endParaRPr>
          </a:p>
        </p:txBody>
      </p:sp>
      <p:pic>
        <p:nvPicPr>
          <p:cNvPr id="3" name="Picture 2" descr="A graph with orange dots&#10;&#10;Description automatically generated">
            <a:extLst>
              <a:ext uri="{FF2B5EF4-FFF2-40B4-BE49-F238E27FC236}">
                <a16:creationId xmlns:a16="http://schemas.microsoft.com/office/drawing/2014/main" id="{7CB389CA-7C3C-4416-85AF-5BBCDA2BD6DE}"/>
              </a:ext>
            </a:extLst>
          </p:cNvPr>
          <p:cNvPicPr>
            <a:picLocks noChangeAspect="1"/>
          </p:cNvPicPr>
          <p:nvPr/>
        </p:nvPicPr>
        <p:blipFill>
          <a:blip r:embed="rId3"/>
          <a:stretch>
            <a:fillRect/>
          </a:stretch>
        </p:blipFill>
        <p:spPr>
          <a:xfrm>
            <a:off x="5776864" y="3886200"/>
            <a:ext cx="3138535" cy="2971800"/>
          </a:xfrm>
          <a:prstGeom prst="rect">
            <a:avLst/>
          </a:prstGeom>
        </p:spPr>
      </p:pic>
      <p:sp>
        <p:nvSpPr>
          <p:cNvPr id="4" name="TextBox 3">
            <a:extLst>
              <a:ext uri="{FF2B5EF4-FFF2-40B4-BE49-F238E27FC236}">
                <a16:creationId xmlns:a16="http://schemas.microsoft.com/office/drawing/2014/main" id="{7387AE60-8E6E-B505-9DC1-52513E3A1F50}"/>
              </a:ext>
            </a:extLst>
          </p:cNvPr>
          <p:cNvSpPr txBox="1"/>
          <p:nvPr/>
        </p:nvSpPr>
        <p:spPr>
          <a:xfrm>
            <a:off x="1143000" y="6324600"/>
            <a:ext cx="5000087" cy="738664"/>
          </a:xfrm>
          <a:prstGeom prst="rect">
            <a:avLst/>
          </a:prstGeom>
          <a:noFill/>
        </p:spPr>
        <p:txBody>
          <a:bodyPr wrap="non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a:t>
            </a:r>
            <a:r>
              <a:rPr lang="en-US" sz="1800" u="sng" dirty="0">
                <a:effectLst/>
                <a:latin typeface="Times New Roman" panose="02020603050405020304" pitchFamily="18" charset="0"/>
                <a:ea typeface="Calibri" panose="020F0502020204030204" pitchFamily="34" charset="0"/>
                <a:cs typeface="Times New Roman (Body CS)"/>
                <a:hlinkClick r:id="rId4" tooltip="User talk:Skbkekas">
                  <a:extLst>
                    <a:ext uri="{A12FA001-AC4F-418D-AE19-62706E023703}">
                      <ahyp:hlinkClr xmlns:ahyp="http://schemas.microsoft.com/office/drawing/2018/hyperlinkcolor" val="tx"/>
                    </a:ext>
                  </a:extLst>
                </a:hlinkClick>
              </a:rPr>
              <a:t>Skbkekas</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 (no changes)</a:t>
            </a:r>
          </a:p>
          <a:p>
            <a:endParaRPr lang="en-US" dirty="0"/>
          </a:p>
        </p:txBody>
      </p:sp>
    </p:spTree>
    <p:extLst>
      <p:ext uri="{BB962C8B-B14F-4D97-AF65-F5344CB8AC3E}">
        <p14:creationId xmlns:p14="http://schemas.microsoft.com/office/powerpoint/2010/main" val="2368716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0"/>
            <a:ext cx="8839200" cy="1371600"/>
          </a:xfrm>
        </p:spPr>
        <p:txBody>
          <a:bodyPr/>
          <a:lstStyle/>
          <a:p>
            <a:r>
              <a:rPr lang="en-US" altLang="en-US" dirty="0">
                <a:ea typeface="ＭＳ Ｐゴシック" panose="020B0600070205080204" pitchFamily="34" charset="-128"/>
              </a:rPr>
              <a:t>Relationship between BMI and Other Metrics</a:t>
            </a:r>
            <a:endParaRPr lang="en-US" altLang="en-US" sz="4000" dirty="0">
              <a:ea typeface="ＭＳ Ｐゴシック" panose="020B0600070205080204" pitchFamily="34" charset="-128"/>
            </a:endParaRPr>
          </a:p>
        </p:txBody>
      </p:sp>
      <mc:AlternateContent xmlns:mc="http://schemas.openxmlformats.org/markup-compatibility/2006" xmlns:a14="http://schemas.microsoft.com/office/drawing/2010/main">
        <mc:Choice Requires="a14">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1219200"/>
                <a:ext cx="8673148" cy="3581400"/>
              </a:xfrm>
            </p:spPr>
            <p:txBody>
              <a:bodyPr/>
              <a:lstStyle/>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Wellens, et al. (1996) compared BMI to %BF, using Spearman rank correlation </a:t>
                </a:r>
                <a14:m>
                  <m:oMath xmlns:m="http://schemas.openxmlformats.org/officeDocument/2006/math">
                    <m:r>
                      <a:rPr lang="en-US" i="1" kern="0" smtClean="0">
                        <a:effectLst/>
                        <a:latin typeface="Cambria Math" panose="02040503050406030204" pitchFamily="18" charset="0"/>
                        <a:ea typeface="Cambria Math" panose="02040503050406030204" pitchFamily="18" charset="0"/>
                        <a:cs typeface="Times New Roman" panose="02020603050405020304" pitchFamily="18" charset="0"/>
                      </a:rPr>
                      <m:t>𝜌</m:t>
                    </m:r>
                  </m:oMath>
                </a14:m>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They calculated </a:t>
                </a:r>
                <a14:m>
                  <m:oMath xmlns:m="http://schemas.openxmlformats.org/officeDocument/2006/math">
                    <m:r>
                      <a:rPr lang="en-US" i="1" kern="0" dirty="0" smtClean="0">
                        <a:effectLst/>
                        <a:latin typeface="Cambria Math" panose="02040503050406030204" pitchFamily="18" charset="0"/>
                        <a:ea typeface="Cambria Math" panose="02040503050406030204" pitchFamily="18" charset="0"/>
                        <a:cs typeface="Times New Roman" panose="02020603050405020304" pitchFamily="18" charset="0"/>
                      </a:rPr>
                      <m:t>𝜌</m:t>
                    </m:r>
                    <m:r>
                      <a:rPr lang="en-US" b="0" i="1" kern="0" dirty="0" smtClean="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0.79 for women, </a:t>
                </a:r>
                <a14:m>
                  <m:oMath xmlns:m="http://schemas.openxmlformats.org/officeDocument/2006/math">
                    <m:r>
                      <a:rPr lang="en-US" i="1" kern="0" smtClean="0">
                        <a:effectLst/>
                        <a:latin typeface="Cambria Math" panose="02040503050406030204" pitchFamily="18" charset="0"/>
                        <a:ea typeface="Cambria Math" panose="02040503050406030204" pitchFamily="18" charset="0"/>
                        <a:cs typeface="Times New Roman" panose="02020603050405020304" pitchFamily="18" charset="0"/>
                      </a:rPr>
                      <m:t>𝜌</m:t>
                    </m:r>
                    <m:r>
                      <a:rPr lang="en-US" b="0" i="1" kern="0" smtClean="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0.65 for men. </a:t>
                </a:r>
              </a:p>
              <a:p>
                <a:pPr>
                  <a:spcBef>
                    <a:spcPts val="0"/>
                  </a:spcBef>
                  <a:spcAft>
                    <a:spcPts val="0"/>
                  </a:spcAft>
                </a:pPr>
                <a:r>
                  <a:rPr lang="en-US" b="1" i="1" dirty="0">
                    <a:latin typeface="Times New Roman" panose="02020603050405020304" pitchFamily="18" charset="0"/>
                    <a:ea typeface="Times New Roman" panose="02020603050405020304" pitchFamily="18" charset="0"/>
                    <a:cs typeface="Times New Roman" panose="02020603050405020304" pitchFamily="18" charset="0"/>
                  </a:rPr>
                  <a:t>Since correlation is invariant under admissible transformations, it is</a:t>
                </a:r>
                <a:r>
                  <a:rPr lang="en-US" b="1" i="1" kern="0" dirty="0">
                    <a:effectLst/>
                    <a:latin typeface="Times New Roman" panose="02020603050405020304" pitchFamily="18" charset="0"/>
                    <a:ea typeface="Times New Roman" panose="02020603050405020304" pitchFamily="18" charset="0"/>
                    <a:cs typeface="Times New Roman" panose="02020603050405020304" pitchFamily="18" charset="0"/>
                  </a:rPr>
                  <a:t> meaningful to say that the correlation for women is higher than for men. </a:t>
                </a:r>
              </a:p>
              <a:p>
                <a:pPr>
                  <a:spcBef>
                    <a:spcPts val="0"/>
                  </a:spcBef>
                  <a:spcAft>
                    <a:spcPts val="0"/>
                  </a:spcAft>
                </a:pP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But is a correlation of 0.65 </a:t>
                </a:r>
                <a:r>
                  <a:rPr lang="en-US" b="1" i="1" dirty="0">
                    <a:solidFill>
                      <a:srgbClr val="FF0000"/>
                    </a:solidFill>
                    <a:effectLst/>
                    <a:latin typeface="Times New Roman" panose="02020603050405020304" pitchFamily="18" charset="0"/>
                    <a:ea typeface="Calibri" panose="020F0502020204030204" pitchFamily="34" charset="0"/>
                    <a:cs typeface="Times New Roman (Body CS)"/>
                  </a:rPr>
                  <a:t>high enough to be able to conclude that BMI is a useful proxy for %BF?</a:t>
                </a:r>
              </a:p>
              <a:p>
                <a:pPr>
                  <a:spcBef>
                    <a:spcPts val="0"/>
                  </a:spcBef>
                  <a:spcAft>
                    <a:spcPts val="0"/>
                  </a:spcAft>
                </a:pPr>
                <a:r>
                  <a:rPr lang="en-US" kern="0" dirty="0">
                    <a:effectLst/>
                    <a:latin typeface="Times New Roman" panose="02020603050405020304" pitchFamily="18" charset="0"/>
                    <a:ea typeface="Times New Roman" panose="02020603050405020304" pitchFamily="18" charset="0"/>
                  </a:rPr>
                  <a:t>Might there be different thresholds for “high” for different populations, e.g., adults vs. children? </a:t>
                </a:r>
                <a:endParaRPr lang="en-US" dirty="0">
                  <a:effectLst/>
                  <a:latin typeface="Times New Roman" panose="02020603050405020304" pitchFamily="18" charset="0"/>
                  <a:ea typeface="Calibri" panose="020F0502020204030204" pitchFamily="34" charset="0"/>
                  <a:cs typeface="Times New Roman (Body CS)"/>
                </a:endParaRPr>
              </a:p>
              <a:p>
                <a:pPr>
                  <a:spcBef>
                    <a:spcPts val="0"/>
                  </a:spcBef>
                  <a:spcAft>
                    <a:spcPts val="0"/>
                  </a:spcAft>
                </a:pPr>
                <a:endParaRPr lang="en-US" dirty="0">
                  <a:effectLst/>
                  <a:latin typeface="Times New Roman" panose="02020603050405020304" pitchFamily="18" charset="0"/>
                  <a:ea typeface="Calibri" panose="020F0502020204030204" pitchFamily="34" charset="0"/>
                  <a:cs typeface="Times New Roman (Body CS)"/>
                </a:endParaRPr>
              </a:p>
              <a:p>
                <a:pPr>
                  <a:spcBef>
                    <a:spcPts val="0"/>
                  </a:spcBef>
                  <a:spcAft>
                    <a:spcPts val="0"/>
                  </a:spcAft>
                </a:pPr>
                <a:endParaRPr lang="en-US" kern="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0722" name="Content Placeholder 2">
                <a:extLst>
                  <a:ext uri="{FF2B5EF4-FFF2-40B4-BE49-F238E27FC236}">
                    <a16:creationId xmlns:a16="http://schemas.microsoft.com/office/drawing/2014/main" id="{A7F83F5E-CE2C-98A0-6292-C300F92D591D}"/>
                  </a:ext>
                </a:extLst>
              </p:cNvPr>
              <p:cNvSpPr>
                <a:spLocks noGrp="1" noRot="1" noChangeAspect="1" noMove="1" noResize="1" noEditPoints="1" noAdjustHandles="1" noChangeArrowheads="1" noChangeShapeType="1" noTextEdit="1"/>
              </p:cNvSpPr>
              <p:nvPr>
                <p:ph idx="1"/>
              </p:nvPr>
            </p:nvSpPr>
            <p:spPr>
              <a:xfrm>
                <a:off x="89852" y="1219200"/>
                <a:ext cx="8673148" cy="3581400"/>
              </a:xfrm>
              <a:blipFill>
                <a:blip r:embed="rId3"/>
                <a:stretch>
                  <a:fillRect l="-1316" t="-2120" r="-731" b="-26148"/>
                </a:stretch>
              </a:blipFill>
            </p:spPr>
            <p:txBody>
              <a:bodyPr/>
              <a:lstStyle/>
              <a:p>
                <a:r>
                  <a:rPr lang="en-US">
                    <a:noFill/>
                  </a:rPr>
                  <a:t> </a:t>
                </a:r>
              </a:p>
            </p:txBody>
          </p:sp>
        </mc:Fallback>
      </mc:AlternateContent>
    </p:spTree>
    <p:extLst>
      <p:ext uri="{BB962C8B-B14F-4D97-AF65-F5344CB8AC3E}">
        <p14:creationId xmlns:p14="http://schemas.microsoft.com/office/powerpoint/2010/main" val="29552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0"/>
            <a:ext cx="8839200" cy="1371600"/>
          </a:xfrm>
        </p:spPr>
        <p:txBody>
          <a:bodyPr/>
          <a:lstStyle/>
          <a:p>
            <a:r>
              <a:rPr lang="en-US" altLang="en-US" dirty="0">
                <a:ea typeface="ＭＳ Ｐゴシック" panose="020B0600070205080204" pitchFamily="34" charset="-128"/>
              </a:rPr>
              <a:t>Relationship between BMI and Other Metrics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166052" y="1143000"/>
            <a:ext cx="8673148" cy="3581400"/>
          </a:xfrm>
        </p:spPr>
        <p:txBody>
          <a:bodyPr/>
          <a:lstStyle/>
          <a:p>
            <a:pPr>
              <a:spcBef>
                <a:spcPts val="0"/>
              </a:spcBef>
              <a:spcAft>
                <a:spcPts val="0"/>
              </a:spcAft>
            </a:pPr>
            <a:r>
              <a:rPr lang="en-US" dirty="0">
                <a:effectLst/>
                <a:latin typeface="Times New Roman" panose="02020603050405020304" pitchFamily="18" charset="0"/>
                <a:ea typeface="Calibri" panose="020F0502020204030204" pitchFamily="34" charset="0"/>
                <a:cs typeface="Times New Roman (Body CS)"/>
              </a:rPr>
              <a:t>Some feel that in physics, a correlation must be at least 0.95 or at most -0.95 to be useful, in chemistry at least 0.9 or at most -0.9, in biology at least 0.7 or at most -0.7, and the social sciences at least 0.6 or at most -0.6. </a:t>
            </a:r>
          </a:p>
          <a:p>
            <a:pPr>
              <a:spcBef>
                <a:spcPts val="0"/>
              </a:spcBef>
              <a:spcAft>
                <a:spcPts val="0"/>
              </a:spcAft>
            </a:pPr>
            <a:r>
              <a:rPr lang="en-US" dirty="0">
                <a:effectLst/>
                <a:latin typeface="Times New Roman" panose="02020603050405020304" pitchFamily="18" charset="0"/>
                <a:ea typeface="Calibri" panose="020F0502020204030204" pitchFamily="34" charset="0"/>
                <a:cs typeface="Times New Roman (Body CS)"/>
              </a:rPr>
              <a:t>Is medicine more like physics?</a:t>
            </a:r>
          </a:p>
          <a:p>
            <a:pPr>
              <a:spcBef>
                <a:spcPts val="0"/>
              </a:spcBef>
              <a:spcAft>
                <a:spcPts val="0"/>
              </a:spcAft>
            </a:pPr>
            <a:r>
              <a:rPr lang="en-US" i="1" kern="0" dirty="0">
                <a:effectLst/>
                <a:latin typeface="Times New Roman" panose="02020603050405020304" pitchFamily="18" charset="0"/>
                <a:ea typeface="Calibri" panose="020F0502020204030204" pitchFamily="34" charset="0"/>
                <a:cs typeface="Times New Roman" panose="02020603050405020304" pitchFamily="18" charset="0"/>
              </a:rPr>
              <a:t>Deciding on a medical treatment may require a correlation of 0.9, whereas deciding on what telephone to buy may only require a correlation of 0.4. </a:t>
            </a:r>
          </a:p>
          <a:p>
            <a:pPr>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One of the challenges is to understand what correlations are high enough to make a correlation useful in different applications.</a:t>
            </a:r>
          </a:p>
          <a:p>
            <a:pPr>
              <a:spcBef>
                <a:spcPts val="0"/>
              </a:spcBef>
              <a:spcAft>
                <a:spcPts val="0"/>
              </a:spcAft>
            </a:pPr>
            <a:r>
              <a:rPr lang="en-US" b="1" i="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Usefulness of a conclusion involving index numbers can depend on the decision the conclusion is used for.</a:t>
            </a:r>
          </a:p>
          <a:p>
            <a:pPr>
              <a:spcBef>
                <a:spcPts val="0"/>
              </a:spcBef>
              <a:spcAft>
                <a:spcPts val="0"/>
              </a:spcAft>
            </a:pPr>
            <a:endParaRPr lang="en-US" i="1" kern="100" dirty="0">
              <a:solidFill>
                <a:srgbClr val="FF0000"/>
              </a:solidFill>
              <a:effectLst/>
              <a:latin typeface="Times New Roman" panose="02020603050405020304" pitchFamily="18" charset="0"/>
              <a:ea typeface="Calibri" panose="020F0502020204030204" pitchFamily="34" charset="0"/>
              <a:cs typeface="Times New Roman (Body CS)"/>
            </a:endParaRPr>
          </a:p>
          <a:p>
            <a:pPr marL="0" marR="0">
              <a:spcBef>
                <a:spcPts val="0"/>
              </a:spcBef>
              <a:spcAft>
                <a:spcPts val="0"/>
              </a:spcAft>
            </a:pPr>
            <a:endParaRPr lang="en-US" sz="1800" kern="100" dirty="0">
              <a:solidFill>
                <a:srgbClr val="FF0000"/>
              </a:solidFill>
              <a:effectLst/>
              <a:latin typeface="Times New Roman" panose="02020603050405020304" pitchFamily="18" charset="0"/>
              <a:ea typeface="Calibri" panose="020F0502020204030204" pitchFamily="34" charset="0"/>
              <a:cs typeface="Times New Roman (Body CS)"/>
            </a:endParaRPr>
          </a:p>
          <a:p>
            <a:pPr>
              <a:spcBef>
                <a:spcPts val="0"/>
              </a:spcBef>
              <a:spcAft>
                <a:spcPts val="0"/>
              </a:spcAft>
            </a:pPr>
            <a:endParaRPr lang="en-US" kern="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721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BMI as a Predictor of Disease</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839200" cy="3581400"/>
          </a:xfrm>
        </p:spPr>
        <p:txBody>
          <a:bodyPr/>
          <a:lstStyle/>
          <a:p>
            <a:pPr marL="347663" indent="-347663">
              <a:spcBef>
                <a:spcPts val="0"/>
              </a:spcBef>
              <a:spcAft>
                <a:spcPts val="0"/>
              </a:spcAft>
            </a:pPr>
            <a:r>
              <a:rPr lang="en-US" b="1" i="1" dirty="0">
                <a:latin typeface="Times New Roman" panose="02020603050405020304" pitchFamily="18" charset="0"/>
                <a:ea typeface="Times New Roman" panose="02020603050405020304" pitchFamily="18" charset="0"/>
                <a:cs typeface="Times New Roman" panose="02020603050405020304" pitchFamily="18" charset="0"/>
              </a:rPr>
              <a:t>B</a:t>
            </a:r>
            <a:r>
              <a:rPr lang="en-US" b="1" i="1" kern="0" dirty="0">
                <a:effectLst/>
                <a:latin typeface="Times New Roman" panose="02020603050405020304" pitchFamily="18" charset="0"/>
                <a:ea typeface="Times New Roman" panose="02020603050405020304" pitchFamily="18" charset="0"/>
                <a:cs typeface="Times New Roman" panose="02020603050405020304" pitchFamily="18" charset="0"/>
              </a:rPr>
              <a:t>iomarkers</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are thought to be predictive of disease. </a:t>
            </a:r>
          </a:p>
          <a:p>
            <a:pPr marL="747713" lvl="1" indent="-347663">
              <a:spcBef>
                <a:spcPts val="0"/>
              </a:spcBef>
              <a:spcAft>
                <a:spcPts val="0"/>
              </a:spcAft>
            </a:pPr>
            <a:r>
              <a:rPr lang="en-US" i="1" kern="0" dirty="0">
                <a:effectLst/>
                <a:latin typeface="Times New Roman" panose="02020603050405020304" pitchFamily="18" charset="0"/>
                <a:ea typeface="Calibri" panose="020F0502020204030204" pitchFamily="34" charset="0"/>
                <a:cs typeface="Times New Roman" panose="02020603050405020304" pitchFamily="18" charset="0"/>
              </a:rPr>
              <a:t>FBG</a:t>
            </a:r>
            <a:r>
              <a:rPr lang="en-US" kern="0" dirty="0">
                <a:effectLst/>
                <a:latin typeface="Times New Roman" panose="02020603050405020304" pitchFamily="18" charset="0"/>
                <a:ea typeface="Calibri" panose="020F0502020204030204" pitchFamily="34" charset="0"/>
                <a:cs typeface="Times New Roman" panose="02020603050405020304" pitchFamily="18" charset="0"/>
              </a:rPr>
              <a:t> (fasting blood glucose, which is related to diabetes); </a:t>
            </a:r>
            <a:r>
              <a:rPr lang="en-US" i="1" kern="0" dirty="0">
                <a:effectLst/>
                <a:latin typeface="Times New Roman" panose="02020603050405020304" pitchFamily="18" charset="0"/>
                <a:ea typeface="Calibri" panose="020F0502020204030204" pitchFamily="34" charset="0"/>
                <a:cs typeface="Times New Roman" panose="02020603050405020304" pitchFamily="18" charset="0"/>
              </a:rPr>
              <a:t>HDL</a:t>
            </a:r>
            <a:r>
              <a:rPr lang="en-US" kern="0" dirty="0">
                <a:effectLst/>
                <a:latin typeface="Times New Roman" panose="02020603050405020304" pitchFamily="18" charset="0"/>
                <a:ea typeface="Calibri" panose="020F0502020204030204" pitchFamily="34" charset="0"/>
                <a:cs typeface="Times New Roman" panose="02020603050405020304" pitchFamily="18" charset="0"/>
              </a:rPr>
              <a:t> (high-density lipoprotein cholesterol, which is connected to heart disease); </a:t>
            </a:r>
            <a:r>
              <a:rPr lang="en-US" i="1" kern="0" dirty="0">
                <a:effectLst/>
                <a:latin typeface="Times New Roman" panose="02020603050405020304" pitchFamily="18" charset="0"/>
                <a:ea typeface="Calibri" panose="020F0502020204030204" pitchFamily="34" charset="0"/>
                <a:cs typeface="Times New Roman" panose="02020603050405020304" pitchFamily="18" charset="0"/>
              </a:rPr>
              <a:t>SBP</a:t>
            </a:r>
            <a:r>
              <a:rPr lang="en-US" kern="0" dirty="0">
                <a:effectLst/>
                <a:latin typeface="Times New Roman" panose="02020603050405020304" pitchFamily="18" charset="0"/>
                <a:ea typeface="Calibri" panose="020F0502020204030204" pitchFamily="34" charset="0"/>
                <a:cs typeface="Times New Roman" panose="02020603050405020304" pitchFamily="18" charset="0"/>
              </a:rPr>
              <a:t> (systolic blood pressure); </a:t>
            </a:r>
            <a:r>
              <a:rPr lang="en-US" i="1" kern="0" dirty="0">
                <a:effectLst/>
                <a:latin typeface="Times New Roman" panose="02020603050405020304" pitchFamily="18" charset="0"/>
                <a:ea typeface="Calibri" panose="020F0502020204030204" pitchFamily="34" charset="0"/>
                <a:cs typeface="Times New Roman" panose="02020603050405020304" pitchFamily="18" charset="0"/>
              </a:rPr>
              <a:t>TG</a:t>
            </a:r>
            <a:r>
              <a:rPr lang="en-US" kern="0" dirty="0">
                <a:effectLst/>
                <a:latin typeface="Times New Roman" panose="02020603050405020304" pitchFamily="18" charset="0"/>
                <a:ea typeface="Calibri" panose="020F0502020204030204" pitchFamily="34" charset="0"/>
                <a:cs typeface="Times New Roman" panose="02020603050405020304" pitchFamily="18" charset="0"/>
              </a:rPr>
              <a:t> (triglyceride).</a:t>
            </a:r>
          </a:p>
          <a:p>
            <a:pPr marL="747713" lvl="1" indent="-347663">
              <a:spcBef>
                <a:spcPts val="0"/>
              </a:spcBef>
              <a:spcAft>
                <a:spcPts val="0"/>
              </a:spcAft>
            </a:pPr>
            <a:r>
              <a:rPr lang="en-US" kern="0" dirty="0">
                <a:effectLst/>
                <a:latin typeface="Times New Roman" panose="02020603050405020304" pitchFamily="18" charset="0"/>
                <a:ea typeface="Calibri" panose="020F0502020204030204" pitchFamily="34" charset="0"/>
                <a:cs typeface="Times New Roman" panose="02020603050405020304" pitchFamily="18" charset="0"/>
              </a:rPr>
              <a:t>Changes in the levels of these biomarkers are four of the most important physiological consequences of obesity. </a:t>
            </a:r>
          </a:p>
          <a:p>
            <a:pPr marL="347663" indent="-347663">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Willet, et al. (2006) calculated Pearson correlation </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between BMI and such biomarkers.</a:t>
            </a:r>
          </a:p>
          <a:p>
            <a:pPr marL="347663" indent="-347663">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kern="0" dirty="0">
                <a:effectLst/>
                <a:latin typeface="Times New Roman" panose="02020603050405020304" pitchFamily="18" charset="0"/>
                <a:ea typeface="Calibri" panose="020F0502020204030204" pitchFamily="34" charset="0"/>
                <a:cs typeface="Times New Roman" panose="02020603050405020304" pitchFamily="18" charset="0"/>
              </a:rPr>
              <a:t>or men, for HDL vs. BMI, </a:t>
            </a:r>
            <a:r>
              <a:rPr lang="en-US" i="1" kern="0" dirty="0">
                <a:effectLst/>
                <a:latin typeface="Times New Roman" panose="02020603050405020304" pitchFamily="18" charset="0"/>
                <a:ea typeface="Calibri" panose="020F0502020204030204" pitchFamily="34" charset="0"/>
                <a:cs typeface="Times New Roman" panose="02020603050405020304" pitchFamily="18" charset="0"/>
              </a:rPr>
              <a:t>r</a:t>
            </a:r>
            <a:r>
              <a:rPr lang="en-US" kern="0" dirty="0">
                <a:effectLst/>
                <a:latin typeface="Times New Roman" panose="02020603050405020304" pitchFamily="18" charset="0"/>
                <a:ea typeface="Calibri" panose="020F0502020204030204" pitchFamily="34" charset="0"/>
                <a:cs typeface="Times New Roman" panose="02020603050405020304" pitchFamily="18" charset="0"/>
              </a:rPr>
              <a:t> = –0.32, for FBG v</a:t>
            </a:r>
            <a:r>
              <a:rPr lang="en-US" dirty="0">
                <a:latin typeface="Times New Roman" panose="02020603050405020304" pitchFamily="18" charset="0"/>
                <a:ea typeface="Calibri" panose="020F0502020204030204" pitchFamily="34" charset="0"/>
                <a:cs typeface="Times New Roman" panose="02020603050405020304" pitchFamily="18" charset="0"/>
              </a:rPr>
              <a:t>s.</a:t>
            </a:r>
            <a:r>
              <a:rPr lang="en-US" kern="0" dirty="0">
                <a:effectLst/>
                <a:latin typeface="Times New Roman" panose="02020603050405020304" pitchFamily="18" charset="0"/>
                <a:ea typeface="Calibri" panose="020F0502020204030204" pitchFamily="34" charset="0"/>
                <a:cs typeface="Times New Roman" panose="02020603050405020304" pitchFamily="18" charset="0"/>
              </a:rPr>
              <a:t> BMI,</a:t>
            </a:r>
            <a:r>
              <a:rPr lang="en-US" i="1" kern="0" dirty="0">
                <a:effectLst/>
                <a:latin typeface="Times New Roman" panose="02020603050405020304" pitchFamily="18" charset="0"/>
                <a:ea typeface="Calibri" panose="020F0502020204030204" pitchFamily="34" charset="0"/>
                <a:cs typeface="Times New Roman" panose="02020603050405020304" pitchFamily="18" charset="0"/>
              </a:rPr>
              <a:t> r </a:t>
            </a:r>
            <a:r>
              <a:rPr lang="en-US" kern="0" dirty="0">
                <a:effectLst/>
                <a:latin typeface="Times New Roman" panose="02020603050405020304" pitchFamily="18" charset="0"/>
                <a:ea typeface="Calibri" panose="020F0502020204030204" pitchFamily="34" charset="0"/>
                <a:cs typeface="Times New Roman" panose="02020603050405020304" pitchFamily="18" charset="0"/>
              </a:rPr>
              <a:t>= 0.19</a:t>
            </a:r>
          </a:p>
          <a:p>
            <a:pPr marL="747713" lvl="1" indent="-347663">
              <a:spcBef>
                <a:spcPts val="0"/>
              </a:spcBef>
              <a:spcAft>
                <a:spcPts val="0"/>
              </a:spcAft>
            </a:pPr>
            <a:r>
              <a:rPr lang="en-US" i="1" dirty="0">
                <a:latin typeface="Times New Roman" panose="02020603050405020304" pitchFamily="18" charset="0"/>
                <a:ea typeface="Calibri" panose="020F0502020204030204" pitchFamily="34" charset="0"/>
                <a:cs typeface="Times New Roman" panose="02020603050405020304" pitchFamily="18" charset="0"/>
              </a:rPr>
              <a:t>An </a:t>
            </a:r>
            <a:r>
              <a:rPr lang="en-US" i="1" kern="0" dirty="0">
                <a:effectLst/>
                <a:latin typeface="Times New Roman" panose="02020603050405020304" pitchFamily="18" charset="0"/>
                <a:ea typeface="Calibri" panose="020F0502020204030204" pitchFamily="34" charset="0"/>
                <a:cs typeface="Times New Roman" panose="02020603050405020304" pitchFamily="18" charset="0"/>
              </a:rPr>
              <a:t>increase in BMI was (weakly) correlated                                                                      with decrease in HDL (higher HDL is better).</a:t>
            </a:r>
          </a:p>
          <a:p>
            <a:pPr marL="747713" lvl="1" indent="-347663">
              <a:spcBef>
                <a:spcPts val="0"/>
              </a:spcBef>
              <a:spcAft>
                <a:spcPts val="0"/>
              </a:spcAft>
            </a:pPr>
            <a:r>
              <a:rPr lang="en-US" i="1" kern="0" dirty="0">
                <a:effectLst/>
                <a:latin typeface="Times New Roman" panose="02020603050405020304" pitchFamily="18" charset="0"/>
                <a:ea typeface="Calibri" panose="020F0502020204030204" pitchFamily="34" charset="0"/>
                <a:cs typeface="Times New Roman" panose="02020603050405020304" pitchFamily="18" charset="0"/>
              </a:rPr>
              <a:t>An increase in BMI was (weakly) correlated                                                       with an increase in FBG. </a:t>
            </a:r>
          </a:p>
        </p:txBody>
      </p:sp>
      <p:pic>
        <p:nvPicPr>
          <p:cNvPr id="3" name="Picture 2" descr="An old person with his chest pain&#10;&#10;Description automatically generated">
            <a:extLst>
              <a:ext uri="{FF2B5EF4-FFF2-40B4-BE49-F238E27FC236}">
                <a16:creationId xmlns:a16="http://schemas.microsoft.com/office/drawing/2014/main" id="{4E823A19-D773-05F7-BCC0-E7147659CDA7}"/>
              </a:ext>
            </a:extLst>
          </p:cNvPr>
          <p:cNvPicPr>
            <a:picLocks noChangeAspect="1"/>
          </p:cNvPicPr>
          <p:nvPr/>
        </p:nvPicPr>
        <p:blipFill>
          <a:blip r:embed="rId3"/>
          <a:stretch>
            <a:fillRect/>
          </a:stretch>
        </p:blipFill>
        <p:spPr>
          <a:xfrm>
            <a:off x="6591144" y="4495800"/>
            <a:ext cx="2568096" cy="1638498"/>
          </a:xfrm>
          <a:prstGeom prst="rect">
            <a:avLst/>
          </a:prstGeom>
        </p:spPr>
      </p:pic>
      <p:sp>
        <p:nvSpPr>
          <p:cNvPr id="4" name="TextBox 3">
            <a:extLst>
              <a:ext uri="{FF2B5EF4-FFF2-40B4-BE49-F238E27FC236}">
                <a16:creationId xmlns:a16="http://schemas.microsoft.com/office/drawing/2014/main" id="{8F4056E1-2D01-41F4-31C3-7A5DFFA0B55D}"/>
              </a:ext>
            </a:extLst>
          </p:cNvPr>
          <p:cNvSpPr txBox="1"/>
          <p:nvPr/>
        </p:nvSpPr>
        <p:spPr>
          <a:xfrm>
            <a:off x="5486400" y="6172200"/>
            <a:ext cx="3733800" cy="1015663"/>
          </a:xfrm>
          <a:prstGeom prst="rect">
            <a:avLst/>
          </a:prstGeom>
          <a:noFill/>
        </p:spPr>
        <p:txBody>
          <a:bodyPr wrap="squar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a:t>
            </a:r>
            <a:r>
              <a:rPr lang="en-US" sz="1800" u="sng" dirty="0">
                <a:effectLst/>
                <a:latin typeface="Times New Roman" panose="02020603050405020304" pitchFamily="18" charset="0"/>
                <a:ea typeface="Calibri" panose="020F0502020204030204" pitchFamily="34" charset="0"/>
                <a:cs typeface="Times New Roman (Body CS)"/>
                <a:hlinkClick r:id="rId4">
                  <a:extLst>
                    <a:ext uri="{A12FA001-AC4F-418D-AE19-62706E023703}">
                      <ahyp:hlinkClr xmlns:ahyp="http://schemas.microsoft.com/office/drawing/2018/hyperlinkcolor" val="tx"/>
                    </a:ext>
                  </a:extLst>
                </a:hlinkClick>
              </a:rPr>
              <a:t>https://www.myupchar.com/en</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 (no changes)</a:t>
            </a:r>
          </a:p>
          <a:p>
            <a:endParaRPr lang="en-US" dirty="0"/>
          </a:p>
        </p:txBody>
      </p:sp>
    </p:spTree>
    <p:extLst>
      <p:ext uri="{BB962C8B-B14F-4D97-AF65-F5344CB8AC3E}">
        <p14:creationId xmlns:p14="http://schemas.microsoft.com/office/powerpoint/2010/main" val="358853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BMI as a Predictor of Disease</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762000"/>
            <a:ext cx="8673148" cy="3581400"/>
          </a:xfrm>
        </p:spPr>
        <p:txBody>
          <a:bodyPr/>
          <a:lstStyle/>
          <a:p>
            <a:pPr marL="347663" indent="-347663">
              <a:spcBef>
                <a:spcPts val="0"/>
              </a:spcBef>
              <a:spcAft>
                <a:spcPts val="0"/>
              </a:spcAft>
            </a:pPr>
            <a:r>
              <a:rPr lang="en-US" kern="0" dirty="0">
                <a:effectLst/>
                <a:latin typeface="Times New Roman" panose="02020603050405020304" pitchFamily="18" charset="0"/>
                <a:ea typeface="Calibri" panose="020F0502020204030204" pitchFamily="34" charset="0"/>
                <a:cs typeface="Times New Roman" panose="02020603050405020304" pitchFamily="18" charset="0"/>
              </a:rPr>
              <a:t>So, would your physician suggest you lower your BMI because of these </a:t>
            </a:r>
            <a:r>
              <a:rPr lang="en-US" dirty="0">
                <a:latin typeface="Times New Roman" panose="02020603050405020304" pitchFamily="18" charset="0"/>
                <a:ea typeface="Calibri" panose="020F0502020204030204" pitchFamily="34" charset="0"/>
                <a:cs typeface="Times New Roman" panose="02020603050405020304" pitchFamily="18" charset="0"/>
              </a:rPr>
              <a:t>calculations?</a:t>
            </a:r>
          </a:p>
          <a:p>
            <a:pPr marL="347663" indent="-347663">
              <a:spcBef>
                <a:spcPts val="0"/>
              </a:spcBef>
              <a:spcAft>
                <a:spcPts val="0"/>
              </a:spcAft>
            </a:pPr>
            <a:r>
              <a:rPr lang="en-US" kern="0" dirty="0">
                <a:effectLst/>
                <a:latin typeface="Times New Roman" panose="02020603050405020304" pitchFamily="18" charset="0"/>
                <a:ea typeface="Calibri" panose="020F0502020204030204" pitchFamily="34" charset="0"/>
                <a:cs typeface="Times New Roman" panose="02020603050405020304" pitchFamily="18" charset="0"/>
              </a:rPr>
              <a:t>How useful these conclusions are will depend on assumptions about your behavior, priorities, etc.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7663" indent="-347663">
              <a:spcBef>
                <a:spcPts val="0"/>
              </a:spcBef>
              <a:spcAft>
                <a:spcPts val="0"/>
              </a:spcAft>
            </a:pPr>
            <a:r>
              <a:rPr lang="en-US" kern="0" dirty="0">
                <a:effectLst/>
                <a:latin typeface="Times New Roman" panose="02020603050405020304" pitchFamily="18" charset="0"/>
                <a:ea typeface="Calibri" panose="020F0502020204030204" pitchFamily="34" charset="0"/>
                <a:cs typeface="Times New Roman" panose="02020603050405020304" pitchFamily="18" charset="0"/>
              </a:rPr>
              <a:t>In both cases it could depend on the level of your BMI (and other medical conditions).</a:t>
            </a:r>
          </a:p>
          <a:p>
            <a:pPr marL="347663" indent="-347663">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Or on how results will be applied: Change your diet? Start you on medication? </a:t>
            </a:r>
          </a:p>
          <a:p>
            <a:pPr marL="747713" lvl="1" indent="-347663">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Correlation may be high enough to suggest the former but not the latter.</a:t>
            </a:r>
            <a:endParaRPr lang="en-US" kern="0" dirty="0">
              <a:effectLst/>
              <a:latin typeface="Times New Roman" panose="02020603050405020304" pitchFamily="18" charset="0"/>
              <a:ea typeface="Calibri" panose="020F0502020204030204" pitchFamily="34" charset="0"/>
              <a:cs typeface="Times New Roman" panose="02020603050405020304" pitchFamily="18" charset="0"/>
            </a:endParaRPr>
          </a:p>
          <a:p>
            <a:pPr marL="347663" indent="-347663">
              <a:spcBef>
                <a:spcPts val="0"/>
              </a:spcBef>
              <a:spcAft>
                <a:spcPts val="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 resulting decision </a:t>
            </a:r>
            <a:r>
              <a:rPr lang="en-US" b="1" i="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depends not on the meaningfulness of the results, but on some judgments of usefulness of the results and</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about how the results will be applied.</a:t>
            </a:r>
            <a:endParaRPr lang="en-US" b="1" i="1" kern="100" dirty="0">
              <a:solidFill>
                <a:srgbClr val="FF0000"/>
              </a:solidFill>
              <a:effectLst/>
              <a:latin typeface="Times New Roman" panose="02020603050405020304" pitchFamily="18" charset="0"/>
              <a:ea typeface="Calibri" panose="020F0502020204030204" pitchFamily="34" charset="0"/>
              <a:cs typeface="Times New Roman (Body CS)"/>
            </a:endParaRPr>
          </a:p>
          <a:p>
            <a:pPr marL="347663" indent="-347663">
              <a:spcBef>
                <a:spcPts val="0"/>
              </a:spcBef>
              <a:spcAft>
                <a:spcPts val="0"/>
              </a:spcAft>
            </a:pP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45458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BMI as a Predictor of Disease</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914400"/>
            <a:ext cx="8673148" cy="3581400"/>
          </a:xfrm>
        </p:spPr>
        <p:txBody>
          <a:bodyPr/>
          <a:lstStyle/>
          <a:p>
            <a:pPr marL="347663" marR="0" indent="-347663">
              <a:spcBef>
                <a:spcPts val="0"/>
              </a:spcBef>
              <a:spcAft>
                <a:spcPts val="0"/>
              </a:spcAft>
            </a:pPr>
            <a:r>
              <a:rPr lang="en-US" sz="2600" kern="0" dirty="0">
                <a:effectLst/>
                <a:latin typeface="Times New Roman" panose="02020603050405020304" pitchFamily="18" charset="0"/>
                <a:ea typeface="Calibri" panose="020F0502020204030204" pitchFamily="34" charset="0"/>
                <a:cs typeface="Times New Roman" panose="02020603050405020304" pitchFamily="18" charset="0"/>
              </a:rPr>
              <a:t>Willet, et al. (2006) studied use of </a:t>
            </a:r>
            <a:r>
              <a:rPr lang="en-US" sz="2600" b="1" i="1" kern="0" dirty="0">
                <a:effectLst/>
                <a:latin typeface="Times New Roman" panose="02020603050405020304" pitchFamily="18" charset="0"/>
                <a:ea typeface="Calibri" panose="020F0502020204030204" pitchFamily="34" charset="0"/>
                <a:cs typeface="Times New Roman" panose="02020603050405020304" pitchFamily="18" charset="0"/>
              </a:rPr>
              <a:t>bioelectrical impedance analysis (BIA) </a:t>
            </a:r>
            <a:r>
              <a:rPr lang="en-US" sz="2600" kern="0" dirty="0">
                <a:effectLst/>
                <a:latin typeface="Times New Roman" panose="02020603050405020304" pitchFamily="18" charset="0"/>
                <a:ea typeface="Calibri" panose="020F0502020204030204" pitchFamily="34" charset="0"/>
                <a:cs typeface="Times New Roman" panose="02020603050405020304" pitchFamily="18" charset="0"/>
              </a:rPr>
              <a:t>as a way to obtain %BF and compared it to BMI as predictor of biomarkers FBG, HDL, SBP, and TG. </a:t>
            </a:r>
          </a:p>
          <a:p>
            <a:pPr marL="347663" marR="0" indent="-347663">
              <a:spcBef>
                <a:spcPts val="0"/>
              </a:spcBef>
              <a:spcAft>
                <a:spcPts val="0"/>
              </a:spcAft>
            </a:pPr>
            <a:r>
              <a:rPr lang="en-US" sz="2600" kern="0" dirty="0">
                <a:effectLst/>
                <a:latin typeface="Times New Roman" panose="02020603050405020304" pitchFamily="18" charset="0"/>
                <a:ea typeface="Calibri" panose="020F0502020204030204" pitchFamily="34" charset="0"/>
                <a:cs typeface="Times New Roman" panose="02020603050405020304" pitchFamily="18" charset="0"/>
              </a:rPr>
              <a:t>They concluded that BMI is a better, cheaper, and easier measure to use and its correlations with these biomarkers were comparable to those of BIA. </a:t>
            </a:r>
          </a:p>
          <a:p>
            <a:pPr marL="347663" marR="0" indent="-347663">
              <a:spcBef>
                <a:spcPts val="0"/>
              </a:spcBef>
              <a:spcAft>
                <a:spcPts val="0"/>
              </a:spcAft>
            </a:pPr>
            <a:r>
              <a:rPr lang="en-US" sz="2600" b="1" i="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Using BMI would be much more useful because of ease of calculation though not because of usefulness in terms of correlation with a metric – there are a variety of interpretations of usefulness.</a:t>
            </a:r>
          </a:p>
          <a:p>
            <a:pPr marL="347663" marR="0" indent="-347663">
              <a:spcBef>
                <a:spcPts val="0"/>
              </a:spcBef>
              <a:spcAft>
                <a:spcPts val="0"/>
              </a:spcAft>
            </a:pPr>
            <a:r>
              <a:rPr lang="en-US" sz="2600" kern="0" dirty="0">
                <a:effectLst/>
                <a:latin typeface="Times New Roman" panose="02020603050405020304" pitchFamily="18" charset="0"/>
                <a:ea typeface="Calibri" panose="020F0502020204030204" pitchFamily="34" charset="0"/>
                <a:cs typeface="Times New Roman" panose="02020603050405020304" pitchFamily="18" charset="0"/>
              </a:rPr>
              <a:t>As observed before: Ways to measure                                                    degree of usefulness may be worth                                          developing.</a:t>
            </a:r>
            <a:endParaRPr lang="en-US" sz="2600" kern="100" dirty="0">
              <a:effectLst/>
              <a:latin typeface="Times New Roman" panose="02020603050405020304" pitchFamily="18" charset="0"/>
              <a:ea typeface="Calibri" panose="020F0502020204030204" pitchFamily="34" charset="0"/>
              <a:cs typeface="Times New Roman (Body CS)"/>
            </a:endParaRPr>
          </a:p>
        </p:txBody>
      </p:sp>
      <p:sp>
        <p:nvSpPr>
          <p:cNvPr id="2" name="TextBox 1">
            <a:extLst>
              <a:ext uri="{FF2B5EF4-FFF2-40B4-BE49-F238E27FC236}">
                <a16:creationId xmlns:a16="http://schemas.microsoft.com/office/drawing/2014/main" id="{A9854096-03A9-165D-A800-845C445EDE3A}"/>
              </a:ext>
            </a:extLst>
          </p:cNvPr>
          <p:cNvSpPr txBox="1"/>
          <p:nvPr/>
        </p:nvSpPr>
        <p:spPr>
          <a:xfrm>
            <a:off x="1295400" y="6477000"/>
            <a:ext cx="6564618" cy="738664"/>
          </a:xfrm>
          <a:prstGeom prst="rect">
            <a:avLst/>
          </a:prstGeom>
          <a:noFill/>
        </p:spPr>
        <p:txBody>
          <a:bodyPr wrap="non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Department of Defense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 (public domain)</a:t>
            </a:r>
          </a:p>
          <a:p>
            <a:endParaRPr lang="en-US" dirty="0"/>
          </a:p>
        </p:txBody>
      </p:sp>
      <p:pic>
        <p:nvPicPr>
          <p:cNvPr id="4" name="Picture 3" descr="A person and person playing video games&#10;&#10;Description automatically generated">
            <a:extLst>
              <a:ext uri="{FF2B5EF4-FFF2-40B4-BE49-F238E27FC236}">
                <a16:creationId xmlns:a16="http://schemas.microsoft.com/office/drawing/2014/main" id="{B8A1C798-F9B6-EE0F-5F07-B375E432A7A5}"/>
              </a:ext>
            </a:extLst>
          </p:cNvPr>
          <p:cNvPicPr>
            <a:picLocks noChangeAspect="1"/>
          </p:cNvPicPr>
          <p:nvPr/>
        </p:nvPicPr>
        <p:blipFill>
          <a:blip r:embed="rId3"/>
          <a:stretch>
            <a:fillRect/>
          </a:stretch>
        </p:blipFill>
        <p:spPr>
          <a:xfrm flipH="1">
            <a:off x="6248400" y="4640104"/>
            <a:ext cx="2653348" cy="1770005"/>
          </a:xfrm>
          <a:prstGeom prst="rect">
            <a:avLst/>
          </a:prstGeom>
        </p:spPr>
      </p:pic>
      <p:sp>
        <p:nvSpPr>
          <p:cNvPr id="5" name="TextBox 4">
            <a:extLst>
              <a:ext uri="{FF2B5EF4-FFF2-40B4-BE49-F238E27FC236}">
                <a16:creationId xmlns:a16="http://schemas.microsoft.com/office/drawing/2014/main" id="{ACECA627-9462-D8F0-2737-BE2A9A69786C}"/>
              </a:ext>
            </a:extLst>
          </p:cNvPr>
          <p:cNvSpPr txBox="1"/>
          <p:nvPr/>
        </p:nvSpPr>
        <p:spPr>
          <a:xfrm>
            <a:off x="3505200" y="6000690"/>
            <a:ext cx="2703241" cy="400110"/>
          </a:xfrm>
          <a:prstGeom prst="rect">
            <a:avLst/>
          </a:prstGeom>
          <a:noFill/>
        </p:spPr>
        <p:txBody>
          <a:bodyPr wrap="none" rtlCol="0">
            <a:spAutoFit/>
          </a:bodyPr>
          <a:lstStyle/>
          <a:p>
            <a:r>
              <a:rPr lang="en-US" sz="2000" dirty="0"/>
              <a:t>BIA to measure body fat</a:t>
            </a:r>
          </a:p>
        </p:txBody>
      </p:sp>
    </p:spTree>
    <p:extLst>
      <p:ext uri="{BB962C8B-B14F-4D97-AF65-F5344CB8AC3E}">
        <p14:creationId xmlns:p14="http://schemas.microsoft.com/office/powerpoint/2010/main" val="4038349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AIR POLLUTION INDICES</a:t>
            </a:r>
            <a:endParaRPr lang="en-US" altLang="en-US" sz="4000" dirty="0">
              <a:ea typeface="ＭＳ Ｐゴシック" panose="020B0600070205080204" pitchFamily="34" charset="-128"/>
            </a:endParaRPr>
          </a:p>
        </p:txBody>
      </p:sp>
      <p:pic>
        <p:nvPicPr>
          <p:cNvPr id="4" name="Content Placeholder 3" descr="A city with buildings in the background&#10;&#10;Description automatically generated">
            <a:extLst>
              <a:ext uri="{FF2B5EF4-FFF2-40B4-BE49-F238E27FC236}">
                <a16:creationId xmlns:a16="http://schemas.microsoft.com/office/drawing/2014/main" id="{80F08101-B68B-3978-3F61-55CF641B77EA}"/>
              </a:ext>
            </a:extLst>
          </p:cNvPr>
          <p:cNvPicPr>
            <a:picLocks noGrp="1" noChangeAspect="1"/>
          </p:cNvPicPr>
          <p:nvPr>
            <p:ph idx="1"/>
          </p:nvPr>
        </p:nvPicPr>
        <p:blipFill>
          <a:blip r:embed="rId3"/>
          <a:stretch>
            <a:fillRect/>
          </a:stretch>
        </p:blipFill>
        <p:spPr>
          <a:xfrm>
            <a:off x="1943969" y="1264966"/>
            <a:ext cx="5523631" cy="3688034"/>
          </a:xfrm>
        </p:spPr>
      </p:pic>
      <p:sp>
        <p:nvSpPr>
          <p:cNvPr id="5" name="TextBox 4">
            <a:extLst>
              <a:ext uri="{FF2B5EF4-FFF2-40B4-BE49-F238E27FC236}">
                <a16:creationId xmlns:a16="http://schemas.microsoft.com/office/drawing/2014/main" id="{DBF399DF-84D2-A93A-D65A-BEC80AD46A0A}"/>
              </a:ext>
            </a:extLst>
          </p:cNvPr>
          <p:cNvSpPr txBox="1"/>
          <p:nvPr/>
        </p:nvSpPr>
        <p:spPr>
          <a:xfrm>
            <a:off x="695862" y="5638800"/>
            <a:ext cx="7752276" cy="369332"/>
          </a:xfrm>
          <a:prstGeom prst="rect">
            <a:avLst/>
          </a:prstGeom>
          <a:noFill/>
        </p:spPr>
        <p:txBody>
          <a:bodyPr wrap="square" rtlCol="0">
            <a:spAutoFit/>
          </a:bodyPr>
          <a:lstStyle/>
          <a:p>
            <a:r>
              <a:rPr lang="en-US" sz="1800" dirty="0"/>
              <a:t>Credit: </a:t>
            </a:r>
            <a:r>
              <a:rPr lang="en-US" sz="1800" u="sng" dirty="0">
                <a:effectLst/>
                <a:latin typeface="Times New Roman" panose="02020603050405020304" pitchFamily="18" charset="0"/>
                <a:ea typeface="Calibri" panose="020F0502020204030204" pitchFamily="34" charset="0"/>
                <a:cs typeface="Times New Roman (Body CS)"/>
                <a:hlinkClick r:id="rId4">
                  <a:extLst>
                    <a:ext uri="{A12FA001-AC4F-418D-AE19-62706E023703}">
                      <ahyp:hlinkClr xmlns:ahyp="http://schemas.microsoft.com/office/drawing/2018/hyperlinkcolor" val="tx"/>
                    </a:ext>
                  </a:extLst>
                </a:hlinkClick>
              </a:rPr>
              <a:t>Kentaro IEMOTO</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a:ea typeface="Calibri" panose="020F0502020204030204" pitchFamily="34" charset="0"/>
                <a:cs typeface="Times New Roman (Body CS)"/>
              </a:rPr>
              <a:t>W</a:t>
            </a:r>
            <a:r>
              <a:rPr lang="en-US" sz="1800" dirty="0">
                <a:effectLst/>
                <a:latin typeface="Times New Roman" panose="02020603050405020304" pitchFamily="18" charset="0"/>
                <a:ea typeface="Calibri" panose="020F0502020204030204" pitchFamily="34" charset="0"/>
                <a:cs typeface="Times New Roman (Body CS)"/>
              </a:rPr>
              <a:t>ikimedia commons no changes</a:t>
            </a:r>
            <a:r>
              <a:rPr lang="en-US" sz="1800" dirty="0">
                <a:effectLst/>
              </a:rPr>
              <a:t> </a:t>
            </a:r>
            <a:endParaRPr lang="en-US" sz="1800" dirty="0"/>
          </a:p>
        </p:txBody>
      </p:sp>
    </p:spTree>
    <p:extLst>
      <p:ext uri="{BB962C8B-B14F-4D97-AF65-F5344CB8AC3E}">
        <p14:creationId xmlns:p14="http://schemas.microsoft.com/office/powerpoint/2010/main" val="294723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Meaningfulness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245428" y="838200"/>
            <a:ext cx="8458200" cy="6172200"/>
          </a:xfrm>
        </p:spPr>
        <p:txBody>
          <a:bodyPr/>
          <a:lstStyle/>
          <a:p>
            <a:pPr>
              <a:buFont typeface="Arial" panose="020B0604020202020204" pitchFamily="34" charset="0"/>
              <a:buChar char="•"/>
              <a:defRPr/>
            </a:pPr>
            <a:r>
              <a:rPr lang="en-US" sz="2400" dirty="0" err="1">
                <a:effectLst/>
                <a:ea typeface="Calibri" panose="020F0502020204030204" pitchFamily="34" charset="0"/>
                <a:cs typeface="Times New Roman (Body CS)"/>
              </a:rPr>
              <a:t>Suppes</a:t>
            </a:r>
            <a:r>
              <a:rPr lang="en-US" sz="2400" dirty="0">
                <a:effectLst/>
                <a:ea typeface="Calibri" panose="020F0502020204030204" pitchFamily="34" charset="0"/>
                <a:cs typeface="Times New Roman (Body CS)"/>
              </a:rPr>
              <a:t> (</a:t>
            </a:r>
            <a:r>
              <a:rPr lang="en-US" sz="2400" dirty="0">
                <a:ea typeface="Calibri" panose="020F0502020204030204" pitchFamily="34" charset="0"/>
                <a:cs typeface="Times New Roman (Body CS)"/>
              </a:rPr>
              <a:t>1959), </a:t>
            </a:r>
            <a:r>
              <a:rPr lang="en-US" sz="2400" dirty="0" err="1">
                <a:ea typeface="Calibri" panose="020F0502020204030204" pitchFamily="34" charset="0"/>
                <a:cs typeface="Times New Roman (Body CS)"/>
              </a:rPr>
              <a:t>Suppes</a:t>
            </a:r>
            <a:r>
              <a:rPr lang="en-US" sz="2400" dirty="0">
                <a:ea typeface="Calibri" panose="020F0502020204030204" pitchFamily="34" charset="0"/>
                <a:cs typeface="Times New Roman (Body CS)"/>
              </a:rPr>
              <a:t> &amp; </a:t>
            </a:r>
            <a:r>
              <a:rPr lang="en-US" sz="2400" dirty="0" err="1">
                <a:ea typeface="Calibri" panose="020F0502020204030204" pitchFamily="34" charset="0"/>
                <a:cs typeface="Times New Roman (Body CS)"/>
              </a:rPr>
              <a:t>Zinnes</a:t>
            </a:r>
            <a:r>
              <a:rPr lang="en-US" sz="2400" dirty="0">
                <a:ea typeface="Calibri" panose="020F0502020204030204" pitchFamily="34" charset="0"/>
                <a:cs typeface="Times New Roman (Body CS)"/>
              </a:rPr>
              <a:t>(1963): A statement using scales of measurement is </a:t>
            </a:r>
            <a:r>
              <a:rPr lang="en-US" sz="2400" b="1" i="1" dirty="0">
                <a:ea typeface="Calibri" panose="020F0502020204030204" pitchFamily="34" charset="0"/>
                <a:cs typeface="Times New Roman (Body CS)"/>
              </a:rPr>
              <a:t>meaningful</a:t>
            </a:r>
            <a:r>
              <a:rPr lang="en-US" sz="2400" dirty="0">
                <a:ea typeface="Calibri" panose="020F0502020204030204" pitchFamily="34" charset="0"/>
                <a:cs typeface="Times New Roman (Body CS)"/>
              </a:rPr>
              <a:t> if t</a:t>
            </a:r>
            <a:r>
              <a:rPr lang="en-US" sz="2400" dirty="0">
                <a:effectLst/>
                <a:ea typeface="Calibri" panose="020F0502020204030204" pitchFamily="34" charset="0"/>
                <a:cs typeface="Times New Roman (Body CS)"/>
              </a:rPr>
              <a:t>he truth or falsity remains unchanged if admissible (allowable) transformations of scale are made.</a:t>
            </a:r>
          </a:p>
          <a:p>
            <a:pPr>
              <a:buFont typeface="Arial" panose="020B0604020202020204" pitchFamily="34" charset="0"/>
              <a:buChar char="•"/>
              <a:defRPr/>
            </a:pPr>
            <a:r>
              <a:rPr lang="en-US" sz="2400" dirty="0">
                <a:ea typeface="Calibri" panose="020F0502020204030204" pitchFamily="34" charset="0"/>
                <a:cs typeface="Times New Roman (Body CS)"/>
              </a:rPr>
              <a:t>Admissible transformations</a:t>
            </a:r>
            <a:r>
              <a:rPr lang="en-US" sz="2400" dirty="0">
                <a:effectLst/>
                <a:ea typeface="Calibri" panose="020F0502020204030204" pitchFamily="34" charset="0"/>
                <a:cs typeface="Times New Roman (Body CS)"/>
              </a:rPr>
              <a:t>: Kilograms to Pounds, degrees Centigrade to degrees Fahrenheit, meters to feet, …</a:t>
            </a:r>
          </a:p>
          <a:p>
            <a:pPr>
              <a:buFont typeface="Arial" panose="020B0604020202020204" pitchFamily="34" charset="0"/>
              <a:buChar char="•"/>
              <a:defRPr/>
            </a:pPr>
            <a:r>
              <a:rPr lang="en-US" sz="2400" dirty="0">
                <a:effectLst/>
                <a:ea typeface="Calibri" panose="020F0502020204030204" pitchFamily="34" charset="0"/>
                <a:cs typeface="Times New Roman (Body CS)"/>
              </a:rPr>
              <a:t>Meaningless statements can be misleading: They depend on a somewhat arbitrary choice of parameters such as unit or zero point. </a:t>
            </a:r>
          </a:p>
          <a:p>
            <a:pPr>
              <a:buFont typeface="Arial" panose="020B0604020202020204" pitchFamily="34" charset="0"/>
              <a:buChar char="•"/>
              <a:defRPr/>
            </a:pPr>
            <a:r>
              <a:rPr lang="en-US" sz="2400" dirty="0">
                <a:ea typeface="Calibri" panose="020F0502020204030204" pitchFamily="34" charset="0"/>
                <a:cs typeface="Times New Roman (Body CS)"/>
              </a:rPr>
              <a:t>Example: T</a:t>
            </a:r>
            <a:r>
              <a:rPr lang="en-US" sz="2400" dirty="0">
                <a:effectLst/>
                <a:ea typeface="Calibri" panose="020F0502020204030204" pitchFamily="34" charset="0"/>
                <a:cs typeface="Times New Roman (Body CS)"/>
              </a:rPr>
              <a:t>oday’s temperature is twic</a:t>
            </a:r>
            <a:r>
              <a:rPr lang="en-US" sz="2400" dirty="0">
                <a:ea typeface="Calibri" panose="020F0502020204030204" pitchFamily="34" charset="0"/>
                <a:cs typeface="Times New Roman (Body CS)"/>
              </a:rPr>
              <a:t>e yesterday’s. This</a:t>
            </a:r>
            <a:r>
              <a:rPr lang="en-US" sz="2400" dirty="0">
                <a:effectLst/>
                <a:ea typeface="Calibri" panose="020F0502020204030204" pitchFamily="34" charset="0"/>
                <a:cs typeface="Times New Roman (Body CS)"/>
              </a:rPr>
              <a:t> may be true in degrees Fahrenheit and false in degrees Centigrade. </a:t>
            </a:r>
          </a:p>
          <a:p>
            <a:pPr>
              <a:buFont typeface="Arial" panose="020B0604020202020204" pitchFamily="34" charset="0"/>
              <a:buChar char="•"/>
              <a:defRPr/>
            </a:pPr>
            <a:r>
              <a:rPr lang="en-US" altLang="en-US" sz="2400" dirty="0">
                <a:ea typeface="ＭＳ Ｐゴシック" panose="020B0600070205080204" pitchFamily="34" charset="-128"/>
              </a:rPr>
              <a:t>There are situations where an alternative definition is needed, for example when not every version of a scale can be obtained from another by an admissible transformation. But we will disregard those subtleties.</a:t>
            </a:r>
          </a:p>
          <a:p>
            <a:pPr marL="457200" lvl="1" indent="0" algn="ctr">
              <a:buFontTx/>
              <a:buNone/>
              <a:defRPr/>
            </a:pPr>
            <a:r>
              <a:rPr lang="en-US" altLang="en-US" sz="3200" dirty="0">
                <a:ea typeface="ＭＳ Ｐゴシック" panose="020B0600070205080204" pitchFamily="34" charset="-128"/>
              </a:rPr>
              <a:t>t</a:t>
            </a:r>
          </a:p>
        </p:txBody>
      </p:sp>
    </p:spTree>
    <p:extLst>
      <p:ext uri="{BB962C8B-B14F-4D97-AF65-F5344CB8AC3E}">
        <p14:creationId xmlns:p14="http://schemas.microsoft.com/office/powerpoint/2010/main" val="3873014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Pollutants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09600"/>
            <a:ext cx="8673148" cy="3581400"/>
          </a:xfrm>
        </p:spPr>
        <p:txBody>
          <a:bodyPr/>
          <a:lstStyle/>
          <a:p>
            <a:pPr marL="347663" marR="0" indent="-347663">
              <a:spcBef>
                <a:spcPts val="0"/>
              </a:spcBef>
              <a:spcAft>
                <a:spcPts val="0"/>
              </a:spcAft>
            </a:pPr>
            <a:r>
              <a:rPr lang="en-US" dirty="0">
                <a:effectLst/>
                <a:ea typeface="Calibri" panose="020F0502020204030204" pitchFamily="34" charset="0"/>
              </a:rPr>
              <a:t>There are a variety of pollutants such as carbon monoxide (CO), hydrocarbons (HC), nitrogen dioxide (NO</a:t>
            </a:r>
            <a:r>
              <a:rPr lang="en-US" baseline="-25000" dirty="0">
                <a:effectLst/>
                <a:ea typeface="Calibri" panose="020F0502020204030204" pitchFamily="34" charset="0"/>
              </a:rPr>
              <a:t>2</a:t>
            </a:r>
            <a:r>
              <a:rPr lang="en-US" dirty="0">
                <a:effectLst/>
                <a:ea typeface="Calibri" panose="020F0502020204030204" pitchFamily="34" charset="0"/>
              </a:rPr>
              <a:t>), sulfur dioxide (SO</a:t>
            </a:r>
            <a:r>
              <a:rPr lang="en-US" baseline="-25000" dirty="0">
                <a:effectLst/>
                <a:ea typeface="Calibri" panose="020F0502020204030204" pitchFamily="34" charset="0"/>
              </a:rPr>
              <a:t>2</a:t>
            </a:r>
            <a:r>
              <a:rPr lang="en-US" dirty="0">
                <a:effectLst/>
                <a:ea typeface="Calibri" panose="020F0502020204030204" pitchFamily="34" charset="0"/>
              </a:rPr>
              <a:t>), ozone (O</a:t>
            </a:r>
            <a:r>
              <a:rPr lang="en-US" baseline="-25000" dirty="0">
                <a:effectLst/>
                <a:ea typeface="Calibri" panose="020F0502020204030204" pitchFamily="34" charset="0"/>
              </a:rPr>
              <a:t>3</a:t>
            </a:r>
            <a:r>
              <a:rPr lang="en-US" dirty="0">
                <a:effectLst/>
                <a:ea typeface="Calibri" panose="020F0502020204030204" pitchFamily="34" charset="0"/>
              </a:rPr>
              <a:t>), and (various kinds of) particulate matter (PM). </a:t>
            </a:r>
          </a:p>
          <a:p>
            <a:pPr marL="347663" marR="0" indent="-347663">
              <a:spcBef>
                <a:spcPts val="0"/>
              </a:spcBef>
              <a:spcAft>
                <a:spcPts val="0"/>
              </a:spcAft>
            </a:pPr>
            <a:r>
              <a:rPr lang="en-US" dirty="0">
                <a:effectLst/>
                <a:ea typeface="Calibri" panose="020F0502020204030204" pitchFamily="34" charset="0"/>
              </a:rPr>
              <a:t>When air pollution measurement was in its infancy, there was a goal of finding a pollution index based on the levels of emissions of different kinds of pollutants. </a:t>
            </a:r>
          </a:p>
          <a:p>
            <a:pPr marL="347663" marR="0" indent="-347663">
              <a:spcBef>
                <a:spcPts val="0"/>
              </a:spcBef>
              <a:spcAft>
                <a:spcPts val="0"/>
              </a:spcAft>
            </a:pPr>
            <a:r>
              <a:rPr lang="en-US" i="1" dirty="0">
                <a:effectLst/>
                <a:ea typeface="Calibri" panose="020F0502020204030204" pitchFamily="34" charset="0"/>
              </a:rPr>
              <a:t>This could help in comparing strategies for pollution control and take into account tradeoffs.</a:t>
            </a:r>
          </a:p>
          <a:p>
            <a:pPr marL="347663" marR="0" indent="-347663">
              <a:spcBef>
                <a:spcPts val="0"/>
              </a:spcBef>
              <a:spcAft>
                <a:spcPts val="0"/>
              </a:spcAft>
            </a:pPr>
            <a:r>
              <a:rPr lang="en-US" i="1" dirty="0">
                <a:ea typeface="Calibri" panose="020F0502020204030204" pitchFamily="34" charset="0"/>
              </a:rPr>
              <a:t>It </a:t>
            </a:r>
            <a:r>
              <a:rPr lang="en-US" i="1" dirty="0">
                <a:effectLst/>
                <a:ea typeface="Calibri" panose="020F0502020204030204" pitchFamily="34" charset="0"/>
              </a:rPr>
              <a:t>might also help in making recommendations for individual behavioral responses to different pollution conditions. </a:t>
            </a:r>
          </a:p>
          <a:p>
            <a:pPr marL="347663" marR="0" indent="-347663">
              <a:spcBef>
                <a:spcPts val="0"/>
              </a:spcBef>
              <a:spcAft>
                <a:spcPts val="0"/>
              </a:spcAft>
            </a:pPr>
            <a:r>
              <a:rPr lang="en-US" dirty="0">
                <a:effectLst/>
                <a:ea typeface="Calibri" panose="020F0502020204030204" pitchFamily="34" charset="0"/>
              </a:rPr>
              <a:t>The issues were and still are rather complex.</a:t>
            </a:r>
            <a:r>
              <a:rPr lang="en-US" dirty="0">
                <a:effectLst/>
              </a:rPr>
              <a:t> </a:t>
            </a:r>
            <a:endParaRPr lang="en-US" kern="100"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3739107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Using Weight of Pollutants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marL="347663" marR="0" indent="-347663">
              <a:spcBef>
                <a:spcPts val="0"/>
              </a:spcBef>
              <a:spcAft>
                <a:spcPts val="0"/>
              </a:spcAft>
            </a:pPr>
            <a:r>
              <a:rPr lang="en-US" b="1" i="1" kern="0" dirty="0">
                <a:solidFill>
                  <a:srgbClr val="000000"/>
                </a:solidFill>
                <a:effectLst/>
                <a:ea typeface="Times New Roman" panose="02020603050405020304" pitchFamily="18" charset="0"/>
              </a:rPr>
              <a:t>Simple idea: measure total weight of emissions of pollutant </a:t>
            </a:r>
            <a:r>
              <a:rPr lang="en-US" b="1" i="1" kern="0" dirty="0" err="1">
                <a:solidFill>
                  <a:srgbClr val="000000"/>
                </a:solidFill>
                <a:effectLst/>
                <a:ea typeface="Times New Roman" panose="02020603050405020304" pitchFamily="18" charset="0"/>
              </a:rPr>
              <a:t>i</a:t>
            </a:r>
            <a:r>
              <a:rPr lang="en-US" b="1" i="1" kern="0" dirty="0">
                <a:solidFill>
                  <a:srgbClr val="000000"/>
                </a:solidFill>
                <a:effectLst/>
                <a:ea typeface="Times New Roman" panose="02020603050405020304" pitchFamily="18" charset="0"/>
              </a:rPr>
              <a:t> over a fixed period of time in a given volume of air and sum over </a:t>
            </a:r>
            <a:r>
              <a:rPr lang="en-US" b="1" i="1" kern="0" dirty="0" err="1">
                <a:solidFill>
                  <a:srgbClr val="000000"/>
                </a:solidFill>
                <a:effectLst/>
                <a:ea typeface="Times New Roman" panose="02020603050405020304" pitchFamily="18" charset="0"/>
              </a:rPr>
              <a:t>i</a:t>
            </a:r>
            <a:r>
              <a:rPr lang="en-US" b="1" i="1" kern="0" dirty="0">
                <a:solidFill>
                  <a:srgbClr val="000000"/>
                </a:solidFill>
                <a:effectLst/>
                <a:ea typeface="Times New Roman" panose="02020603050405020304" pitchFamily="18" charset="0"/>
              </a:rPr>
              <a:t> to define a pollution index. </a:t>
            </a:r>
          </a:p>
          <a:p>
            <a:pPr marL="747713" lvl="1" indent="-347663">
              <a:spcBef>
                <a:spcPts val="0"/>
              </a:spcBef>
              <a:spcAft>
                <a:spcPts val="0"/>
              </a:spcAft>
            </a:pPr>
            <a:r>
              <a:rPr lang="en-US" kern="0" dirty="0">
                <a:solidFill>
                  <a:srgbClr val="000000"/>
                </a:solidFill>
                <a:effectLst/>
                <a:ea typeface="Times New Roman" panose="02020603050405020304" pitchFamily="18" charset="0"/>
              </a:rPr>
              <a:t>The pollutant concentration is measured in units such as milligrams per cubic meter (which is usually used for particulate matter) or parts per million by volume (ppm) (which is usually used for CO or O</a:t>
            </a:r>
            <a:r>
              <a:rPr lang="en-US" kern="0" baseline="-25000" dirty="0">
                <a:solidFill>
                  <a:srgbClr val="000000"/>
                </a:solidFill>
                <a:effectLst/>
                <a:ea typeface="Times New Roman" panose="02020603050405020304" pitchFamily="18" charset="0"/>
              </a:rPr>
              <a:t>3</a:t>
            </a:r>
            <a:r>
              <a:rPr lang="en-US" kern="0" dirty="0">
                <a:solidFill>
                  <a:srgbClr val="000000"/>
                </a:solidFill>
                <a:effectLst/>
                <a:ea typeface="Times New Roman" panose="02020603050405020304" pitchFamily="18" charset="0"/>
              </a:rPr>
              <a:t>) or parts per billion by volume (ppb) (which is usually used for NO</a:t>
            </a:r>
            <a:r>
              <a:rPr lang="en-US" kern="0" baseline="-25000" dirty="0">
                <a:solidFill>
                  <a:srgbClr val="000000"/>
                </a:solidFill>
                <a:effectLst/>
                <a:ea typeface="Times New Roman" panose="02020603050405020304" pitchFamily="18" charset="0"/>
              </a:rPr>
              <a:t>2</a:t>
            </a:r>
            <a:r>
              <a:rPr lang="en-US" kern="0" dirty="0">
                <a:solidFill>
                  <a:srgbClr val="000000"/>
                </a:solidFill>
                <a:effectLst/>
                <a:ea typeface="Times New Roman" panose="02020603050405020304" pitchFamily="18" charset="0"/>
              </a:rPr>
              <a:t> and SO</a:t>
            </a:r>
            <a:r>
              <a:rPr lang="en-US" kern="0" baseline="-25000" dirty="0">
                <a:solidFill>
                  <a:srgbClr val="000000"/>
                </a:solidFill>
                <a:effectLst/>
                <a:ea typeface="Times New Roman" panose="02020603050405020304" pitchFamily="18" charset="0"/>
              </a:rPr>
              <a:t>2</a:t>
            </a:r>
            <a:r>
              <a:rPr lang="en-US" kern="0" dirty="0">
                <a:solidFill>
                  <a:srgbClr val="000000"/>
                </a:solidFill>
                <a:effectLst/>
                <a:ea typeface="Times New Roman" panose="02020603050405020304" pitchFamily="18" charset="0"/>
              </a:rPr>
              <a:t>). (There are conversions that take the metric in milligrams per cubic meter and change it to ppm by volume, and vice versa.0</a:t>
            </a:r>
          </a:p>
          <a:p>
            <a:pPr marL="347663" indent="-347663">
              <a:spcBef>
                <a:spcPts val="0"/>
              </a:spcBef>
              <a:spcAft>
                <a:spcPts val="0"/>
              </a:spcAft>
            </a:pPr>
            <a:r>
              <a:rPr lang="en-US" kern="0" dirty="0">
                <a:solidFill>
                  <a:srgbClr val="000000"/>
                </a:solidFill>
                <a:effectLst/>
                <a:ea typeface="Times New Roman" panose="02020603050405020304" pitchFamily="18" charset="0"/>
              </a:rPr>
              <a:t>Let </a:t>
            </a:r>
            <a:r>
              <a:rPr lang="en-US" b="1" i="1" kern="0" dirty="0">
                <a:solidFill>
                  <a:schemeClr val="accent2"/>
                </a:solidFill>
                <a:effectLst/>
                <a:ea typeface="Times New Roman" panose="02020603050405020304" pitchFamily="18" charset="0"/>
              </a:rPr>
              <a:t>e(</a:t>
            </a:r>
            <a:r>
              <a:rPr lang="en-US" b="1" i="1" kern="0" dirty="0" err="1">
                <a:solidFill>
                  <a:schemeClr val="accent2"/>
                </a:solidFill>
                <a:effectLst/>
                <a:ea typeface="Times New Roman" panose="02020603050405020304" pitchFamily="18" charset="0"/>
              </a:rPr>
              <a:t>i,t,k</a:t>
            </a:r>
            <a:r>
              <a:rPr lang="en-US" b="1" i="1" kern="0" dirty="0">
                <a:solidFill>
                  <a:schemeClr val="accent2"/>
                </a:solidFill>
                <a:effectLst/>
                <a:ea typeface="Times New Roman" panose="02020603050405020304" pitchFamily="18" charset="0"/>
              </a:rPr>
              <a:t>)</a:t>
            </a:r>
            <a:r>
              <a:rPr lang="en-US" kern="0" dirty="0">
                <a:solidFill>
                  <a:srgbClr val="000000"/>
                </a:solidFill>
                <a:effectLst/>
                <a:ea typeface="Times New Roman" panose="02020603050405020304" pitchFamily="18" charset="0"/>
              </a:rPr>
              <a:t> = total weight of emissions of pollutant</a:t>
            </a:r>
            <a:r>
              <a:rPr lang="en-US" i="1" kern="0" dirty="0">
                <a:solidFill>
                  <a:srgbClr val="000000"/>
                </a:solidFill>
                <a:effectLst/>
                <a:ea typeface="Times New Roman" panose="02020603050405020304" pitchFamily="18" charset="0"/>
              </a:rPr>
              <a:t> </a:t>
            </a:r>
            <a:r>
              <a:rPr lang="en-US" i="1" kern="0" dirty="0" err="1">
                <a:solidFill>
                  <a:srgbClr val="000000"/>
                </a:solidFill>
                <a:effectLst/>
                <a:ea typeface="Times New Roman" panose="02020603050405020304" pitchFamily="18" charset="0"/>
              </a:rPr>
              <a:t>i</a:t>
            </a:r>
            <a:r>
              <a:rPr lang="en-US" kern="0" dirty="0">
                <a:solidFill>
                  <a:srgbClr val="000000"/>
                </a:solidFill>
                <a:effectLst/>
                <a:ea typeface="Times New Roman" panose="02020603050405020304" pitchFamily="18" charset="0"/>
              </a:rPr>
              <a:t> over the </a:t>
            </a:r>
            <a:r>
              <a:rPr lang="en-US" i="1" kern="0" dirty="0" err="1">
                <a:solidFill>
                  <a:srgbClr val="000000"/>
                </a:solidFill>
                <a:effectLst/>
                <a:ea typeface="Times New Roman" panose="02020603050405020304" pitchFamily="18" charset="0"/>
              </a:rPr>
              <a:t>t</a:t>
            </a:r>
            <a:r>
              <a:rPr lang="en-US" kern="0" dirty="0" err="1">
                <a:solidFill>
                  <a:srgbClr val="000000"/>
                </a:solidFill>
                <a:effectLst/>
                <a:ea typeface="Times New Roman" panose="02020603050405020304" pitchFamily="18" charset="0"/>
              </a:rPr>
              <a:t>th</a:t>
            </a:r>
            <a:r>
              <a:rPr lang="en-US" kern="0" dirty="0">
                <a:solidFill>
                  <a:srgbClr val="000000"/>
                </a:solidFill>
                <a:effectLst/>
                <a:ea typeface="Times New Roman" panose="02020603050405020304" pitchFamily="18" charset="0"/>
              </a:rPr>
              <a:t> time period and due to the </a:t>
            </a:r>
            <a:r>
              <a:rPr lang="en-US" i="1" kern="0" dirty="0">
                <a:solidFill>
                  <a:srgbClr val="000000"/>
                </a:solidFill>
                <a:effectLst/>
                <a:ea typeface="Times New Roman" panose="02020603050405020304" pitchFamily="18" charset="0"/>
              </a:rPr>
              <a:t>k</a:t>
            </a:r>
            <a:r>
              <a:rPr lang="en-US" kern="0" dirty="0">
                <a:solidFill>
                  <a:srgbClr val="000000"/>
                </a:solidFill>
                <a:effectLst/>
                <a:ea typeface="Times New Roman" panose="02020603050405020304" pitchFamily="18" charset="0"/>
              </a:rPr>
              <a:t>th source or measured in the </a:t>
            </a:r>
            <a:r>
              <a:rPr lang="en-US" i="1" kern="0" dirty="0">
                <a:solidFill>
                  <a:srgbClr val="000000"/>
                </a:solidFill>
                <a:effectLst/>
                <a:ea typeface="Times New Roman" panose="02020603050405020304" pitchFamily="18" charset="0"/>
              </a:rPr>
              <a:t>k</a:t>
            </a:r>
            <a:r>
              <a:rPr lang="en-US" kern="0" dirty="0">
                <a:solidFill>
                  <a:srgbClr val="000000"/>
                </a:solidFill>
                <a:effectLst/>
                <a:ea typeface="Times New Roman" panose="02020603050405020304" pitchFamily="18" charset="0"/>
              </a:rPr>
              <a:t>th location. </a:t>
            </a:r>
            <a:endParaRPr lang="en-US" dirty="0">
              <a:solidFill>
                <a:srgbClr val="000000"/>
              </a:solidFill>
              <a:ea typeface="Times New Roman" panose="02020603050405020304" pitchFamily="18" charset="0"/>
            </a:endParaRPr>
          </a:p>
          <a:p>
            <a:pPr marL="347663" indent="-347663">
              <a:spcBef>
                <a:spcPts val="0"/>
              </a:spcBef>
              <a:spcAft>
                <a:spcPts val="0"/>
              </a:spcAft>
            </a:pPr>
            <a:r>
              <a:rPr lang="en-US" kern="0" dirty="0">
                <a:solidFill>
                  <a:srgbClr val="000000"/>
                </a:solidFill>
                <a:effectLst/>
                <a:ea typeface="Times New Roman" panose="02020603050405020304" pitchFamily="18" charset="0"/>
              </a:rPr>
              <a:t>Let </a:t>
            </a:r>
            <a:r>
              <a:rPr lang="en-US" b="1" i="1" kern="0" dirty="0">
                <a:solidFill>
                  <a:schemeClr val="accent2"/>
                </a:solidFill>
                <a:effectLst/>
                <a:ea typeface="Times New Roman" panose="02020603050405020304" pitchFamily="18" charset="0"/>
              </a:rPr>
              <a:t>A(</a:t>
            </a:r>
            <a:r>
              <a:rPr lang="en-US" b="1" i="1" kern="0" dirty="0" err="1">
                <a:solidFill>
                  <a:schemeClr val="accent2"/>
                </a:solidFill>
                <a:effectLst/>
                <a:ea typeface="Times New Roman" panose="02020603050405020304" pitchFamily="18" charset="0"/>
              </a:rPr>
              <a:t>t,k</a:t>
            </a:r>
            <a:r>
              <a:rPr lang="en-US" b="1" i="1" kern="0" dirty="0">
                <a:solidFill>
                  <a:schemeClr val="accent2"/>
                </a:solidFill>
                <a:effectLst/>
                <a:ea typeface="Times New Roman" panose="02020603050405020304" pitchFamily="18" charset="0"/>
              </a:rPr>
              <a:t>)</a:t>
            </a:r>
            <a:r>
              <a:rPr lang="en-US" kern="0" dirty="0">
                <a:solidFill>
                  <a:srgbClr val="000000"/>
                </a:solidFill>
                <a:effectLst/>
                <a:ea typeface="Times New Roman" panose="02020603050405020304" pitchFamily="18" charset="0"/>
              </a:rPr>
              <a:t> be the sum over all </a:t>
            </a:r>
            <a:r>
              <a:rPr lang="en-US" i="1" kern="0" dirty="0" err="1">
                <a:solidFill>
                  <a:srgbClr val="000000"/>
                </a:solidFill>
                <a:effectLst/>
                <a:ea typeface="Times New Roman" panose="02020603050405020304" pitchFamily="18" charset="0"/>
              </a:rPr>
              <a:t>i</a:t>
            </a:r>
            <a:r>
              <a:rPr lang="en-US" kern="0" dirty="0">
                <a:solidFill>
                  <a:srgbClr val="000000"/>
                </a:solidFill>
                <a:effectLst/>
                <a:ea typeface="Times New Roman" panose="02020603050405020304" pitchFamily="18" charset="0"/>
              </a:rPr>
              <a:t> of </a:t>
            </a:r>
            <a:r>
              <a:rPr lang="en-US" i="1" kern="0" dirty="0">
                <a:solidFill>
                  <a:srgbClr val="000000"/>
                </a:solidFill>
                <a:effectLst/>
                <a:ea typeface="Times New Roman" panose="02020603050405020304" pitchFamily="18" charset="0"/>
              </a:rPr>
              <a:t>e(</a:t>
            </a:r>
            <a:r>
              <a:rPr lang="en-US" i="1" kern="0" dirty="0" err="1">
                <a:solidFill>
                  <a:srgbClr val="000000"/>
                </a:solidFill>
                <a:effectLst/>
                <a:ea typeface="Times New Roman" panose="02020603050405020304" pitchFamily="18" charset="0"/>
              </a:rPr>
              <a:t>i,t,k</a:t>
            </a:r>
            <a:r>
              <a:rPr lang="en-US" i="1" kern="0" dirty="0">
                <a:solidFill>
                  <a:srgbClr val="000000"/>
                </a:solidFill>
                <a:effectLst/>
                <a:ea typeface="Times New Roman" panose="02020603050405020304" pitchFamily="18" charset="0"/>
              </a:rPr>
              <a:t>).</a:t>
            </a:r>
            <a:r>
              <a:rPr lang="en-US" dirty="0">
                <a:effectLst/>
              </a:rPr>
              <a:t> </a:t>
            </a:r>
            <a:endParaRPr lang="en-US" kern="100"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3805313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Using Weight of Pollutants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762000"/>
            <a:ext cx="8673148" cy="3581400"/>
          </a:xfrm>
        </p:spPr>
        <p:txBody>
          <a:bodyPr/>
          <a:lstStyle/>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the </a:t>
            </a:r>
            <a:r>
              <a:rPr lang="en-US"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weight-based index</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Walther (1972) concluded things like:</a:t>
            </a:r>
            <a:endParaRPr lang="en-US" kern="100" dirty="0">
              <a:effectLst/>
              <a:latin typeface="Times New Roman" panose="02020603050405020304" pitchFamily="18" charset="0"/>
              <a:ea typeface="Calibri" panose="020F0502020204030204" pitchFamily="34" charset="0"/>
              <a:cs typeface="Times New Roman (Body CS)"/>
            </a:endParaRPr>
          </a:p>
          <a:p>
            <a:pPr marL="0" marR="0" indent="0">
              <a:spcBef>
                <a:spcPts val="0"/>
              </a:spcBef>
              <a:spcAft>
                <a:spcPts val="0"/>
              </a:spcAft>
              <a:buNone/>
            </a:pPr>
            <a:r>
              <a:rPr lang="en-US" sz="1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dirty="0">
              <a:effectLst/>
              <a:latin typeface="Times New Roman" panose="02020603050405020304" pitchFamily="18" charset="0"/>
              <a:ea typeface="Calibri" panose="020F0502020204030204" pitchFamily="34" charset="0"/>
              <a:cs typeface="Times New Roman (Body CS)"/>
            </a:endParaRPr>
          </a:p>
          <a:p>
            <a:pPr marL="342900" marR="0" lvl="0" indent="-342900">
              <a:spcBef>
                <a:spcPts val="0"/>
              </a:spcBef>
              <a:spcAft>
                <a:spcPts val="0"/>
              </a:spcAft>
              <a:buFont typeface="+mj-lt"/>
              <a:buAutoNum type="arabicParenBoth"/>
              <a:tabLst>
                <a:tab pos="457200" algn="l"/>
              </a:tabLs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Transportation is the largest source of air pollution, with stationary fuel combustion (especially by electric power plants) second largest.  </a:t>
            </a:r>
            <a:endParaRPr lang="en-US"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arenBoth"/>
              <a:tabLst>
                <a:tab pos="457200" algn="l"/>
              </a:tabLs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Transportation accounts for over 50% of all air pollution.</a:t>
            </a:r>
            <a:endParaRPr lang="en-US"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arenBoth"/>
              <a:tabLst>
                <a:tab pos="457200" algn="l"/>
              </a:tabLs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 accounts for over half of all emitted                                                             air pollution.</a:t>
            </a:r>
            <a:endParaRPr lang="en-US"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kern="100" dirty="0">
              <a:effectLst/>
              <a:latin typeface="Times New Roman" panose="02020603050405020304" pitchFamily="18" charset="0"/>
              <a:ea typeface="Calibri" panose="020F0502020204030204" pitchFamily="34" charset="0"/>
              <a:cs typeface="Times New Roman (Body CS)"/>
            </a:endParaRP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conclusions such as these                                        meaningful? </a:t>
            </a:r>
            <a:endParaRPr lang="en-US" kern="100" dirty="0">
              <a:effectLst/>
              <a:ea typeface="Calibri" panose="020F0502020204030204" pitchFamily="34" charset="0"/>
              <a:cs typeface="Times New Roman (Body CS)"/>
            </a:endParaRPr>
          </a:p>
        </p:txBody>
      </p:sp>
      <p:pic>
        <p:nvPicPr>
          <p:cNvPr id="6" name="Picture 5" descr="A truck with black smoke coming out of the hood&#10;&#10;Description automatically generated">
            <a:extLst>
              <a:ext uri="{FF2B5EF4-FFF2-40B4-BE49-F238E27FC236}">
                <a16:creationId xmlns:a16="http://schemas.microsoft.com/office/drawing/2014/main" id="{10A6C0F7-ED59-61FA-FE2E-41003ABDF944}"/>
              </a:ext>
            </a:extLst>
          </p:cNvPr>
          <p:cNvPicPr>
            <a:picLocks noChangeAspect="1"/>
          </p:cNvPicPr>
          <p:nvPr/>
        </p:nvPicPr>
        <p:blipFill>
          <a:blip r:embed="rId3"/>
          <a:stretch>
            <a:fillRect/>
          </a:stretch>
        </p:blipFill>
        <p:spPr>
          <a:xfrm>
            <a:off x="6324600" y="3537075"/>
            <a:ext cx="2775268" cy="3168525"/>
          </a:xfrm>
          <a:prstGeom prst="rect">
            <a:avLst/>
          </a:prstGeom>
        </p:spPr>
      </p:pic>
      <p:sp>
        <p:nvSpPr>
          <p:cNvPr id="7" name="TextBox 6">
            <a:extLst>
              <a:ext uri="{FF2B5EF4-FFF2-40B4-BE49-F238E27FC236}">
                <a16:creationId xmlns:a16="http://schemas.microsoft.com/office/drawing/2014/main" id="{9775C880-E81C-F2EF-F384-1AAE4ACFD29F}"/>
              </a:ext>
            </a:extLst>
          </p:cNvPr>
          <p:cNvSpPr txBox="1"/>
          <p:nvPr/>
        </p:nvSpPr>
        <p:spPr>
          <a:xfrm>
            <a:off x="4069674" y="5791200"/>
            <a:ext cx="2469475" cy="1292662"/>
          </a:xfrm>
          <a:prstGeom prst="rect">
            <a:avLst/>
          </a:prstGeom>
          <a:noFill/>
        </p:spPr>
        <p:txBody>
          <a:bodyPr wrap="squar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a:t>
            </a:r>
            <a:r>
              <a:rPr lang="en-US" sz="1800" u="sng" dirty="0">
                <a:effectLst/>
                <a:latin typeface="Times New Roman" panose="02020603050405020304" pitchFamily="18" charset="0"/>
                <a:ea typeface="Calibri" panose="020F0502020204030204" pitchFamily="34" charset="0"/>
                <a:cs typeface="Times New Roman (Body CS)"/>
                <a:hlinkClick r:id="rId4">
                  <a:extLst>
                    <a:ext uri="{A12FA001-AC4F-418D-AE19-62706E023703}">
                      <ahyp:hlinkClr xmlns:ahyp="http://schemas.microsoft.com/office/drawing/2018/hyperlinkcolor" val="tx"/>
                    </a:ext>
                  </a:extLst>
                </a:hlinkClick>
              </a:rPr>
              <a:t>Salvatore Arnone</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 (no changes)</a:t>
            </a:r>
          </a:p>
          <a:p>
            <a:endParaRPr lang="en-US" dirty="0"/>
          </a:p>
        </p:txBody>
      </p:sp>
    </p:spTree>
    <p:extLst>
      <p:ext uri="{BB962C8B-B14F-4D97-AF65-F5344CB8AC3E}">
        <p14:creationId xmlns:p14="http://schemas.microsoft.com/office/powerpoint/2010/main" val="1370156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Using Weight of Pollutants</a:t>
            </a:r>
            <a:endParaRPr lang="en-US" altLang="en-US" sz="4000" dirty="0">
              <a:ea typeface="ＭＳ Ｐゴシック" panose="020B0600070205080204" pitchFamily="34" charset="-128"/>
            </a:endParaRPr>
          </a:p>
        </p:txBody>
      </p:sp>
      <mc:AlternateContent xmlns:mc="http://schemas.openxmlformats.org/markup-compatibility/2006" xmlns:a14="http://schemas.microsoft.com/office/drawing/2010/main">
        <mc:Choice Requires="a14">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Conclusions such as these are meaningful if we use a standard measure of pollutant concentration such as milligrams per cubic meter or ppm or ppb by volume.</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 they can be written as:</a:t>
                </a:r>
                <a:endParaRPr lang="en-US" kern="100" dirty="0">
                  <a:effectLst/>
                  <a:latin typeface="Times New Roman" panose="02020603050405020304" pitchFamily="18" charset="0"/>
                  <a:ea typeface="Calibri" panose="020F0502020204030204" pitchFamily="34" charset="0"/>
                  <a:cs typeface="Times New Roman (Body CS)"/>
                </a:endParaRPr>
              </a:p>
              <a:p>
                <a:pPr marL="0" marR="0">
                  <a:spcBef>
                    <a:spcPts val="0"/>
                  </a:spcBef>
                  <a:spcAft>
                    <a:spcPts val="0"/>
                  </a:spcAft>
                </a:pPr>
                <a:endParaRPr lang="en-US" i="1" kern="0" dirty="0">
                  <a:solidFill>
                    <a:srgbClr val="000000"/>
                  </a:solidFill>
                  <a:effectLst/>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r>
                  <a:rPr lang="en-US" b="1" i="1" kern="0" dirty="0">
                    <a:solidFill>
                      <a:srgbClr val="0070C0"/>
                    </a:solidFill>
                    <a:effectLst/>
                    <a:ea typeface="Times New Roman" panose="02020603050405020304" pitchFamily="18" charset="0"/>
                    <a:cs typeface="Times New Roman" panose="02020603050405020304" pitchFamily="18" charset="0"/>
                  </a:rPr>
                  <a:t>A(</a:t>
                </a:r>
                <a:r>
                  <a:rPr lang="en-US" b="1" i="1" kern="0" dirty="0" err="1">
                    <a:solidFill>
                      <a:srgbClr val="0070C0"/>
                    </a:solidFill>
                    <a:effectLst/>
                    <a:ea typeface="Times New Roman" panose="02020603050405020304" pitchFamily="18" charset="0"/>
                    <a:cs typeface="Times New Roman" panose="02020603050405020304" pitchFamily="18" charset="0"/>
                  </a:rPr>
                  <a:t>t,k</a:t>
                </a:r>
                <a:r>
                  <a:rPr lang="en-US" b="1" i="1" kern="0" dirty="0">
                    <a:solidFill>
                      <a:srgbClr val="0070C0"/>
                    </a:solidFill>
                    <a:effectLst/>
                    <a:ea typeface="Times New Roman" panose="02020603050405020304" pitchFamily="18" charset="0"/>
                    <a:cs typeface="Times New Roman" panose="02020603050405020304" pitchFamily="18" charset="0"/>
                  </a:rPr>
                  <a:t>)</a:t>
                </a:r>
                <a:r>
                  <a:rPr lang="en-US" b="1" kern="0" dirty="0">
                    <a:solidFill>
                      <a:srgbClr val="0070C0"/>
                    </a:solidFill>
                    <a:effectLst/>
                    <a:ea typeface="Times New Roman" panose="02020603050405020304" pitchFamily="18" charset="0"/>
                    <a:cs typeface="Times New Roman" panose="02020603050405020304" pitchFamily="18" charset="0"/>
                  </a:rPr>
                  <a:t> &gt; </a:t>
                </a:r>
                <a:r>
                  <a:rPr lang="en-US" b="1" i="1" kern="0" dirty="0">
                    <a:solidFill>
                      <a:srgbClr val="0070C0"/>
                    </a:solidFill>
                    <a:effectLst/>
                    <a:ea typeface="Times New Roman" panose="02020603050405020304" pitchFamily="18" charset="0"/>
                    <a:cs typeface="Times New Roman" panose="02020603050405020304" pitchFamily="18" charset="0"/>
                  </a:rPr>
                  <a:t>A(t,</a:t>
                </a:r>
                <a14:m>
                  <m:oMath xmlns:m="http://schemas.openxmlformats.org/officeDocument/2006/math">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𝒌</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b="1" i="1" kern="0" dirty="0">
                    <a:solidFill>
                      <a:srgbClr val="0070C0"/>
                    </a:solidFill>
                    <a:effectLst/>
                    <a:ea typeface="Times New Roman" panose="02020603050405020304" pitchFamily="18" charset="0"/>
                    <a:cs typeface="Times New Roman" panose="02020603050405020304" pitchFamily="18" charset="0"/>
                  </a:rPr>
                  <a:t>)</a:t>
                </a:r>
                <a:endParaRPr lang="en-US" b="1" kern="100" dirty="0">
                  <a:solidFill>
                    <a:srgbClr val="0070C0"/>
                  </a:solidFill>
                  <a:effectLst/>
                  <a:ea typeface="Calibri" panose="020F0502020204030204" pitchFamily="34" charset="0"/>
                  <a:cs typeface="Times New Roman (Body CS)"/>
                </a:endParaRPr>
              </a:p>
              <a:p>
                <a:pPr marL="0" marR="0" indent="0" algn="ctr">
                  <a:spcBef>
                    <a:spcPts val="0"/>
                  </a:spcBef>
                  <a:spcAft>
                    <a:spcPts val="0"/>
                  </a:spcAft>
                  <a:buNone/>
                </a:pPr>
                <a:r>
                  <a:rPr lang="en-US" b="1" i="1" kern="0" dirty="0">
                    <a:solidFill>
                      <a:srgbClr val="0070C0"/>
                    </a:solidFill>
                    <a:effectLst/>
                    <a:ea typeface="Times New Roman" panose="02020603050405020304" pitchFamily="18" charset="0"/>
                    <a:cs typeface="Times New Roman" panose="02020603050405020304" pitchFamily="18" charset="0"/>
                  </a:rPr>
                  <a:t>A(</a:t>
                </a:r>
                <a:r>
                  <a:rPr lang="en-US" b="1" i="1" kern="0" dirty="0" err="1">
                    <a:solidFill>
                      <a:srgbClr val="0070C0"/>
                    </a:solidFill>
                    <a:effectLst/>
                    <a:ea typeface="Times New Roman" panose="02020603050405020304" pitchFamily="18" charset="0"/>
                    <a:cs typeface="Times New Roman" panose="02020603050405020304" pitchFamily="18" charset="0"/>
                  </a:rPr>
                  <a:t>t,k</a:t>
                </a:r>
                <a:r>
                  <a:rPr lang="en-US" b="1" i="1" kern="0" baseline="-25000" dirty="0" err="1">
                    <a:solidFill>
                      <a:srgbClr val="0070C0"/>
                    </a:solidFill>
                    <a:effectLst/>
                    <a:ea typeface="Times New Roman" panose="02020603050405020304" pitchFamily="18" charset="0"/>
                    <a:cs typeface="Times New Roman" panose="02020603050405020304" pitchFamily="18" charset="0"/>
                  </a:rPr>
                  <a:t>r</a:t>
                </a:r>
                <a:r>
                  <a:rPr lang="en-US" b="1" i="1" kern="0" baseline="-25000" dirty="0">
                    <a:solidFill>
                      <a:srgbClr val="0070C0"/>
                    </a:solidFill>
                    <a:effectLst/>
                    <a:ea typeface="Times New Roman" panose="02020603050405020304" pitchFamily="18" charset="0"/>
                    <a:cs typeface="Times New Roman" panose="02020603050405020304" pitchFamily="18" charset="0"/>
                  </a:rPr>
                  <a:t>)</a:t>
                </a:r>
                <a:r>
                  <a:rPr lang="en-US" b="1" i="1" kern="0" dirty="0">
                    <a:solidFill>
                      <a:srgbClr val="0070C0"/>
                    </a:solidFill>
                    <a:effectLst/>
                    <a:ea typeface="Times New Roman" panose="02020603050405020304" pitchFamily="18" charset="0"/>
                    <a:cs typeface="Times New Roman" panose="02020603050405020304" pitchFamily="18" charset="0"/>
                  </a:rPr>
                  <a:t> </a:t>
                </a:r>
                <a:r>
                  <a:rPr lang="en-US" b="1" kern="0" dirty="0">
                    <a:solidFill>
                      <a:srgbClr val="0070C0"/>
                    </a:solidFill>
                    <a:effectLst/>
                    <a:ea typeface="Times New Roman" panose="02020603050405020304" pitchFamily="18" charset="0"/>
                    <a:cs typeface="Times New Roman" panose="02020603050405020304" pitchFamily="18" charset="0"/>
                  </a:rPr>
                  <a:t>&gt;</a:t>
                </a:r>
                <a14:m>
                  <m:oMath xmlns:m="http://schemas.openxmlformats.org/officeDocument/2006/math">
                    <m:nary>
                      <m:naryPr>
                        <m:chr m:val="∑"/>
                        <m:limLoc m:val="undOvr"/>
                        <m:supHide m:val="on"/>
                        <m:ctrlPr>
                          <a:rPr lang="en-US" b="1" i="1">
                            <a:solidFill>
                              <a:srgbClr val="0070C0"/>
                            </a:solidFill>
                            <a:latin typeface="Cambria Math" panose="02040503050406030204" pitchFamily="18" charset="0"/>
                          </a:rPr>
                        </m:ctrlPr>
                      </m:naryPr>
                      <m:sub>
                        <m:r>
                          <a:rPr lang="en-US" b="1" i="1">
                            <a:solidFill>
                              <a:srgbClr val="0070C0"/>
                            </a:solidFill>
                            <a:latin typeface="Cambria Math" panose="02040503050406030204" pitchFamily="18" charset="0"/>
                          </a:rPr>
                          <m:t>𝒌</m:t>
                        </m:r>
                        <m:r>
                          <a:rPr lang="en-US" b="1" i="1">
                            <a:solidFill>
                              <a:srgbClr val="0070C0"/>
                            </a:solidFill>
                            <a:latin typeface="Cambria Math" panose="02040503050406030204" pitchFamily="18" charset="0"/>
                          </a:rPr>
                          <m:t>≠</m:t>
                        </m:r>
                        <m:sSub>
                          <m:sSubPr>
                            <m:ctrlPr>
                              <a:rPr lang="en-US" b="1" i="1">
                                <a:solidFill>
                                  <a:srgbClr val="0070C0"/>
                                </a:solidFill>
                                <a:latin typeface="Cambria Math" panose="02040503050406030204" pitchFamily="18" charset="0"/>
                              </a:rPr>
                            </m:ctrlPr>
                          </m:sSubPr>
                          <m:e>
                            <m:r>
                              <a:rPr lang="en-US" b="1" i="1">
                                <a:solidFill>
                                  <a:srgbClr val="0070C0"/>
                                </a:solidFill>
                                <a:latin typeface="Cambria Math" panose="02040503050406030204" pitchFamily="18" charset="0"/>
                              </a:rPr>
                              <m:t>𝒌</m:t>
                            </m:r>
                          </m:e>
                          <m:sub>
                            <m:r>
                              <a:rPr lang="en-US" b="1" i="1">
                                <a:solidFill>
                                  <a:srgbClr val="0070C0"/>
                                </a:solidFill>
                                <a:latin typeface="Cambria Math" panose="02040503050406030204" pitchFamily="18" charset="0"/>
                              </a:rPr>
                              <m:t>𝒓</m:t>
                            </m:r>
                          </m:sub>
                        </m:sSub>
                      </m:sub>
                      <m:sup/>
                      <m:e>
                        <m:r>
                          <a:rPr lang="en-US" b="1" i="1">
                            <a:solidFill>
                              <a:srgbClr val="0070C0"/>
                            </a:solidFill>
                            <a:latin typeface="Cambria Math" panose="02040503050406030204" pitchFamily="18" charset="0"/>
                          </a:rPr>
                          <m:t>𝑨</m:t>
                        </m:r>
                        <m:r>
                          <a:rPr lang="en-US" b="1" i="1">
                            <a:solidFill>
                              <a:srgbClr val="0070C0"/>
                            </a:solidFill>
                            <a:latin typeface="Cambria Math" panose="02040503050406030204" pitchFamily="18" charset="0"/>
                          </a:rPr>
                          <m:t>(</m:t>
                        </m:r>
                        <m:r>
                          <a:rPr lang="en-US" b="1" i="1">
                            <a:solidFill>
                              <a:srgbClr val="0070C0"/>
                            </a:solidFill>
                            <a:latin typeface="Cambria Math" panose="02040503050406030204" pitchFamily="18" charset="0"/>
                          </a:rPr>
                          <m:t>𝒕</m:t>
                        </m:r>
                        <m:r>
                          <a:rPr lang="en-US" b="1" i="1">
                            <a:solidFill>
                              <a:srgbClr val="0070C0"/>
                            </a:solidFill>
                            <a:latin typeface="Cambria Math" panose="02040503050406030204" pitchFamily="18" charset="0"/>
                          </a:rPr>
                          <m:t>,</m:t>
                        </m:r>
                        <m:r>
                          <a:rPr lang="en-US" b="1" i="1">
                            <a:solidFill>
                              <a:srgbClr val="0070C0"/>
                            </a:solidFill>
                            <a:latin typeface="Cambria Math" panose="02040503050406030204" pitchFamily="18" charset="0"/>
                          </a:rPr>
                          <m:t>𝒌</m:t>
                        </m:r>
                        <m:r>
                          <a:rPr lang="en-US" b="1" i="1">
                            <a:solidFill>
                              <a:srgbClr val="0070C0"/>
                            </a:solidFill>
                            <a:latin typeface="Cambria Math" panose="02040503050406030204" pitchFamily="18" charset="0"/>
                          </a:rPr>
                          <m:t>)</m:t>
                        </m:r>
                      </m:e>
                    </m:nary>
                  </m:oMath>
                </a14:m>
                <a:endParaRPr lang="en-US" b="1" kern="100" dirty="0">
                  <a:solidFill>
                    <a:srgbClr val="0070C0"/>
                  </a:solidFill>
                  <a:effectLst/>
                  <a:ea typeface="Calibri" panose="020F0502020204030204" pitchFamily="34" charset="0"/>
                  <a:cs typeface="Times New Roman (Body CS)"/>
                </a:endParaRPr>
              </a:p>
              <a:p>
                <a:pPr marL="0" marR="0" indent="0" algn="ctr">
                  <a:spcBef>
                    <a:spcPts val="0"/>
                  </a:spcBef>
                  <a:spcAft>
                    <a:spcPts val="0"/>
                  </a:spcAft>
                  <a:buNone/>
                </a:pPr>
                <a14:m>
                  <m:oMathPara xmlns:m="http://schemas.openxmlformats.org/officeDocument/2006/math">
                    <m:oMathParaPr>
                      <m:jc m:val="centerGroup"/>
                    </m:oMathParaPr>
                    <m:oMath xmlns:m="http://schemas.openxmlformats.org/officeDocument/2006/math">
                      <m:nary>
                        <m:naryPr>
                          <m:chr m:val="∑"/>
                          <m:limLoc m:val="undOvr"/>
                          <m:supHide m:val="on"/>
                          <m:ctrlP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𝒕</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𝒌</m:t>
                          </m:r>
                        </m:sub>
                        <m:sup/>
                        <m:e>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𝒆</m:t>
                          </m:r>
                          <m:d>
                            <m:dPr>
                              <m:ctrlP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𝒊</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𝒕</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𝒌</m:t>
                              </m:r>
                            </m:e>
                          </m:d>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&gt; </m:t>
                          </m:r>
                          <m:nary>
                            <m:naryPr>
                              <m:chr m:val="∑"/>
                              <m:limLoc m:val="undOvr"/>
                              <m:supHide m:val="on"/>
                              <m:ctrlP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𝒕</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𝒌</m:t>
                              </m:r>
                            </m:sub>
                            <m:sup/>
                            <m:e>
                              <m:nary>
                                <m:naryPr>
                                  <m:chr m:val="∑"/>
                                  <m:limLoc m:val="undOvr"/>
                                  <m:supHide m:val="on"/>
                                  <m:ctrlP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𝒋</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𝒊</m:t>
                                  </m:r>
                                </m:sub>
                                <m:sup/>
                                <m:e>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𝒆</m:t>
                                  </m:r>
                                  <m:d>
                                    <m:dPr>
                                      <m:ctrlP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𝒋</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𝒕</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𝒌</m:t>
                                      </m:r>
                                    </m:e>
                                  </m:d>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e>
                              </m:nary>
                            </m:e>
                          </m:nary>
                        </m:e>
                      </m:nary>
                    </m:oMath>
                  </m:oMathPara>
                </a14:m>
                <a:endParaRPr lang="en-US" b="1" kern="100" dirty="0">
                  <a:effectLst/>
                  <a:ea typeface="Calibri" panose="020F0502020204030204" pitchFamily="34" charset="0"/>
                  <a:cs typeface="Times New Roman (Body CS)"/>
                </a:endParaRPr>
              </a:p>
              <a:p>
                <a:pPr>
                  <a:spcBef>
                    <a:spcPts val="0"/>
                  </a:spcBef>
                  <a:spcAft>
                    <a:spcPts val="0"/>
                  </a:spcAft>
                </a:pPr>
                <a:endParaRPr lang="en-US" sz="1200" dirty="0">
                  <a:solidFill>
                    <a:srgbClr val="000000"/>
                  </a:solidFill>
                  <a:latin typeface="Times New Roman" panose="02020603050405020304" pitchFamily="18" charset="0"/>
                  <a:ea typeface="Times New Roman" panose="02020603050405020304" pitchFamily="18" charset="0"/>
                </a:endParaRP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And all the scales are ratio scales.</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But are they useful? </a:t>
                </a:r>
                <a:r>
                  <a:rPr lang="en-US" kern="100" dirty="0">
                    <a:solidFill>
                      <a:srgbClr val="000000"/>
                    </a:solidFill>
                    <a:latin typeface="Times New Roman" panose="02020603050405020304" pitchFamily="18" charset="0"/>
                    <a:ea typeface="Times New Roman" panose="02020603050405020304" pitchFamily="18" charset="0"/>
                  </a:rPr>
                  <a:t>And legitimate?</a:t>
                </a:r>
                <a:endParaRPr lang="en-US" kern="100" dirty="0">
                  <a:effectLst/>
                  <a:ea typeface="Calibri" panose="020F0502020204030204" pitchFamily="34" charset="0"/>
                  <a:cs typeface="Times New Roman (Body CS)"/>
                </a:endParaRPr>
              </a:p>
            </p:txBody>
          </p:sp>
        </mc:Choice>
        <mc:Fallback xmlns="">
          <p:sp>
            <p:nvSpPr>
              <p:cNvPr id="30722" name="Content Placeholder 2">
                <a:extLst>
                  <a:ext uri="{FF2B5EF4-FFF2-40B4-BE49-F238E27FC236}">
                    <a16:creationId xmlns:a16="http://schemas.microsoft.com/office/drawing/2014/main" id="{A7F83F5E-CE2C-98A0-6292-C300F92D591D}"/>
                  </a:ext>
                </a:extLst>
              </p:cNvPr>
              <p:cNvSpPr>
                <a:spLocks noGrp="1" noRot="1" noChangeAspect="1" noMove="1" noResize="1" noEditPoints="1" noAdjustHandles="1" noChangeArrowheads="1" noChangeShapeType="1" noTextEdit="1"/>
              </p:cNvSpPr>
              <p:nvPr>
                <p:ph idx="1"/>
              </p:nvPr>
            </p:nvSpPr>
            <p:spPr>
              <a:xfrm>
                <a:off x="89852" y="838200"/>
                <a:ext cx="8673148" cy="3581400"/>
              </a:xfrm>
              <a:blipFill>
                <a:blip r:embed="rId3"/>
                <a:stretch>
                  <a:fillRect l="-1316" t="-2128" b="-74823"/>
                </a:stretch>
              </a:blipFill>
            </p:spPr>
            <p:txBody>
              <a:bodyPr/>
              <a:lstStyle/>
              <a:p>
                <a:r>
                  <a:rPr lang="en-US">
                    <a:noFill/>
                  </a:rPr>
                  <a:t> </a:t>
                </a:r>
              </a:p>
            </p:txBody>
          </p:sp>
        </mc:Fallback>
      </mc:AlternateContent>
    </p:spTree>
    <p:extLst>
      <p:ext uri="{BB962C8B-B14F-4D97-AF65-F5344CB8AC3E}">
        <p14:creationId xmlns:p14="http://schemas.microsoft.com/office/powerpoint/2010/main" val="931644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Using Weight of Pollutants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a:spcBef>
                <a:spcPts val="0"/>
              </a:spcBef>
              <a:spcAft>
                <a:spcPts val="0"/>
              </a:spcAft>
            </a:pPr>
            <a:r>
              <a:rPr lang="en-US" b="1" i="1" kern="0" dirty="0">
                <a:solidFill>
                  <a:srgbClr val="000000"/>
                </a:solidFill>
                <a:effectLst/>
                <a:ea typeface="Times New Roman" panose="02020603050405020304" pitchFamily="18" charset="0"/>
              </a:rPr>
              <a:t>A unit of mass of CO is far less harmful than a unit of mass of NO</a:t>
            </a:r>
            <a:r>
              <a:rPr lang="en-US" b="1" i="1" kern="0" baseline="-25000" dirty="0">
                <a:solidFill>
                  <a:srgbClr val="000000"/>
                </a:solidFill>
                <a:effectLst/>
                <a:ea typeface="Times New Roman" panose="02020603050405020304" pitchFamily="18" charset="0"/>
              </a:rPr>
              <a:t>2</a:t>
            </a:r>
            <a:r>
              <a:rPr lang="en-US" b="1" i="1" kern="0" dirty="0">
                <a:solidFill>
                  <a:srgbClr val="000000"/>
                </a:solidFill>
                <a:effectLst/>
                <a:ea typeface="Times New Roman" panose="02020603050405020304" pitchFamily="18" charset="0"/>
              </a:rPr>
              <a:t>. </a:t>
            </a:r>
          </a:p>
          <a:p>
            <a:pPr>
              <a:spcBef>
                <a:spcPts val="0"/>
              </a:spcBef>
              <a:spcAft>
                <a:spcPts val="0"/>
              </a:spcAft>
            </a:pPr>
            <a:r>
              <a:rPr lang="en-US" kern="0" dirty="0">
                <a:solidFill>
                  <a:srgbClr val="000000"/>
                </a:solidFill>
                <a:effectLst/>
                <a:ea typeface="Times New Roman" panose="02020603050405020304" pitchFamily="18" charset="0"/>
              </a:rPr>
              <a:t>This suggests that simply summing as in </a:t>
            </a:r>
            <a:r>
              <a:rPr lang="en-US" i="1" kern="0" dirty="0">
                <a:solidFill>
                  <a:srgbClr val="000000"/>
                </a:solidFill>
                <a:effectLst/>
                <a:ea typeface="Times New Roman" panose="02020603050405020304" pitchFamily="18" charset="0"/>
              </a:rPr>
              <a:t>A(</a:t>
            </a:r>
            <a:r>
              <a:rPr lang="en-US" i="1" kern="0" dirty="0" err="1">
                <a:solidFill>
                  <a:srgbClr val="000000"/>
                </a:solidFill>
                <a:effectLst/>
                <a:ea typeface="Times New Roman" panose="02020603050405020304" pitchFamily="18" charset="0"/>
              </a:rPr>
              <a:t>t,k</a:t>
            </a:r>
            <a:r>
              <a:rPr lang="en-US" i="1" kern="0" dirty="0">
                <a:solidFill>
                  <a:srgbClr val="000000"/>
                </a:solidFill>
                <a:effectLst/>
                <a:ea typeface="Times New Roman" panose="02020603050405020304" pitchFamily="18" charset="0"/>
              </a:rPr>
              <a:t>)</a:t>
            </a:r>
            <a:r>
              <a:rPr lang="en-US" kern="0" dirty="0">
                <a:solidFill>
                  <a:srgbClr val="000000"/>
                </a:solidFill>
                <a:effectLst/>
                <a:ea typeface="Times New Roman" panose="02020603050405020304" pitchFamily="18" charset="0"/>
              </a:rPr>
              <a:t> is not a useful measure of pollution. </a:t>
            </a:r>
          </a:p>
          <a:p>
            <a:pPr>
              <a:spcBef>
                <a:spcPts val="0"/>
              </a:spcBef>
              <a:spcAft>
                <a:spcPts val="0"/>
              </a:spcAft>
            </a:pPr>
            <a:r>
              <a:rPr lang="en-US" kern="0" dirty="0">
                <a:solidFill>
                  <a:srgbClr val="000000"/>
                </a:solidFill>
                <a:effectLst/>
                <a:ea typeface="Times New Roman" panose="02020603050405020304" pitchFamily="18" charset="0"/>
              </a:rPr>
              <a:t>At one point, U.S. Environmental Protection Agency standards based on health effects for a 24-hour period allowed 7800 units of CO, 330 units of NO</a:t>
            </a:r>
            <a:r>
              <a:rPr lang="en-US" kern="0" baseline="-25000" dirty="0">
                <a:solidFill>
                  <a:srgbClr val="000000"/>
                </a:solidFill>
                <a:effectLst/>
                <a:ea typeface="Times New Roman" panose="02020603050405020304" pitchFamily="18" charset="0"/>
              </a:rPr>
              <a:t>2</a:t>
            </a:r>
            <a:r>
              <a:rPr lang="en-US" kern="0" dirty="0">
                <a:solidFill>
                  <a:srgbClr val="000000"/>
                </a:solidFill>
                <a:effectLst/>
                <a:ea typeface="Times New Roman" panose="02020603050405020304" pitchFamily="18" charset="0"/>
              </a:rPr>
              <a:t>, 788 of HC, 266 of SO</a:t>
            </a:r>
            <a:r>
              <a:rPr lang="en-US" kern="0" baseline="-25000" dirty="0">
                <a:solidFill>
                  <a:srgbClr val="000000"/>
                </a:solidFill>
                <a:effectLst/>
                <a:ea typeface="Times New Roman" panose="02020603050405020304" pitchFamily="18" charset="0"/>
              </a:rPr>
              <a:t>2</a:t>
            </a:r>
            <a:r>
              <a:rPr lang="en-US" kern="0" dirty="0">
                <a:solidFill>
                  <a:srgbClr val="000000"/>
                </a:solidFill>
                <a:effectLst/>
                <a:ea typeface="Times New Roman" panose="02020603050405020304" pitchFamily="18" charset="0"/>
              </a:rPr>
              <a:t>, 150 of PM (Environmental Protection Agency, 1971). </a:t>
            </a:r>
          </a:p>
          <a:p>
            <a:pPr>
              <a:spcBef>
                <a:spcPts val="0"/>
              </a:spcBef>
              <a:spcAft>
                <a:spcPts val="0"/>
              </a:spcAft>
            </a:pPr>
            <a:r>
              <a:rPr lang="en-US" kern="0" dirty="0">
                <a:solidFill>
                  <a:srgbClr val="000000"/>
                </a:solidFill>
                <a:effectLst/>
                <a:ea typeface="Times New Roman" panose="02020603050405020304" pitchFamily="18" charset="0"/>
              </a:rPr>
              <a:t>These are </a:t>
            </a:r>
            <a:r>
              <a:rPr lang="en-US" b="1" i="1" kern="0" dirty="0">
                <a:solidFill>
                  <a:srgbClr val="000000"/>
                </a:solidFill>
                <a:effectLst/>
                <a:ea typeface="Times New Roman" panose="02020603050405020304" pitchFamily="18" charset="0"/>
              </a:rPr>
              <a:t>Minimum acute toxicity effluent tolerance factors</a:t>
            </a:r>
            <a:r>
              <a:rPr lang="en-US" kern="0" dirty="0">
                <a:solidFill>
                  <a:srgbClr val="000000"/>
                </a:solidFill>
                <a:effectLst/>
                <a:ea typeface="Times New Roman" panose="02020603050405020304" pitchFamily="18" charset="0"/>
              </a:rPr>
              <a:t> (MATE criteria) or </a:t>
            </a:r>
            <a:r>
              <a:rPr lang="en-US" b="1" i="1" kern="0" dirty="0">
                <a:solidFill>
                  <a:srgbClr val="000000"/>
                </a:solidFill>
                <a:effectLst/>
                <a:ea typeface="Times New Roman" panose="02020603050405020304" pitchFamily="18" charset="0"/>
              </a:rPr>
              <a:t>tolerance factors.</a:t>
            </a:r>
            <a:endParaRPr lang="en-US" b="1" i="1" dirty="0">
              <a:solidFill>
                <a:srgbClr val="000000"/>
              </a:solidFill>
              <a:ea typeface="Times New Roman" panose="02020603050405020304" pitchFamily="18" charset="0"/>
            </a:endParaRPr>
          </a:p>
          <a:p>
            <a:pPr>
              <a:spcBef>
                <a:spcPts val="0"/>
              </a:spcBef>
              <a:spcAft>
                <a:spcPts val="0"/>
              </a:spcAft>
            </a:pPr>
            <a:r>
              <a:rPr lang="en-US" kern="0" dirty="0">
                <a:solidFill>
                  <a:srgbClr val="000000"/>
                </a:solidFill>
                <a:effectLst/>
                <a:ea typeface="Times New Roman" panose="02020603050405020304" pitchFamily="18" charset="0"/>
              </a:rPr>
              <a:t>The tolerance factor is the level at which adverse effects are known or thought to occur. </a:t>
            </a:r>
            <a:r>
              <a:rPr lang="en-US" dirty="0">
                <a:effectLst/>
              </a:rPr>
              <a:t> </a:t>
            </a:r>
            <a:endParaRPr lang="en-US" kern="100"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1147093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Using Weight of Pollutants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There are other issues. </a:t>
            </a:r>
          </a:p>
          <a:p>
            <a:pPr>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rPr>
              <a:t>S</a:t>
            </a:r>
            <a:r>
              <a:rPr lang="en-US" kern="0" dirty="0">
                <a:solidFill>
                  <a:srgbClr val="000000"/>
                </a:solidFill>
                <a:effectLst/>
                <a:latin typeface="Times New Roman" panose="02020603050405020304" pitchFamily="18" charset="0"/>
                <a:ea typeface="Times New Roman" panose="02020603050405020304" pitchFamily="18" charset="0"/>
              </a:rPr>
              <a:t>ome of these pollutants are more serious in the presence of others, e.g., SO</a:t>
            </a:r>
            <a:r>
              <a:rPr lang="en-US" kern="0" baseline="-25000" dirty="0">
                <a:solidFill>
                  <a:srgbClr val="000000"/>
                </a:solidFill>
                <a:effectLst/>
                <a:latin typeface="Times New Roman" panose="02020603050405020304" pitchFamily="18" charset="0"/>
                <a:ea typeface="Times New Roman" panose="02020603050405020304" pitchFamily="18" charset="0"/>
              </a:rPr>
              <a:t>2</a:t>
            </a:r>
            <a:r>
              <a:rPr lang="en-US" kern="0" dirty="0">
                <a:solidFill>
                  <a:srgbClr val="000000"/>
                </a:solidFill>
                <a:effectLst/>
                <a:latin typeface="Times New Roman" panose="02020603050405020304" pitchFamily="18" charset="0"/>
                <a:ea typeface="Times New Roman" panose="02020603050405020304" pitchFamily="18" charset="0"/>
              </a:rPr>
              <a:t> are more harmful in the presence of PM.</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Also, the products of chemical reactions of the different pollutants can be damaging. </a:t>
            </a:r>
            <a:r>
              <a:rPr lang="en-US" kern="0" dirty="0" err="1">
                <a:solidFill>
                  <a:srgbClr val="000000"/>
                </a:solidFill>
                <a:effectLst/>
                <a:latin typeface="Times New Roman" panose="02020603050405020304" pitchFamily="18" charset="0"/>
                <a:ea typeface="Times New Roman" panose="02020603050405020304" pitchFamily="18" charset="0"/>
              </a:rPr>
              <a:t>Oxidents</a:t>
            </a:r>
            <a:r>
              <a:rPr lang="en-US" kern="0" dirty="0">
                <a:solidFill>
                  <a:srgbClr val="000000"/>
                </a:solidFill>
                <a:effectLst/>
                <a:latin typeface="Times New Roman" panose="02020603050405020304" pitchFamily="18" charset="0"/>
                <a:ea typeface="Times New Roman" panose="02020603050405020304" pitchFamily="18" charset="0"/>
              </a:rPr>
              <a:t> such as ozone are produced by HC and NO</a:t>
            </a:r>
            <a:r>
              <a:rPr lang="en-US" kern="0" baseline="-25000" dirty="0">
                <a:solidFill>
                  <a:srgbClr val="000000"/>
                </a:solidFill>
                <a:effectLst/>
                <a:latin typeface="Times New Roman" panose="02020603050405020304" pitchFamily="18" charset="0"/>
                <a:ea typeface="Times New Roman" panose="02020603050405020304" pitchFamily="18" charset="0"/>
              </a:rPr>
              <a:t>2</a:t>
            </a:r>
            <a:r>
              <a:rPr lang="en-US" kern="0" dirty="0">
                <a:solidFill>
                  <a:srgbClr val="000000"/>
                </a:solidFill>
                <a:effectLst/>
                <a:latin typeface="Times New Roman" panose="02020603050405020304" pitchFamily="18" charset="0"/>
                <a:ea typeface="Times New Roman" panose="02020603050405020304" pitchFamily="18" charset="0"/>
              </a:rPr>
              <a:t> reacting in the presence of sunlight. </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These measures disregard both of these complications, which </a:t>
            </a:r>
            <a:r>
              <a:rPr lang="en-US" b="1" i="1" kern="0" dirty="0">
                <a:solidFill>
                  <a:srgbClr val="000000"/>
                </a:solidFill>
                <a:effectLst/>
                <a:latin typeface="Times New Roman" panose="02020603050405020304" pitchFamily="18" charset="0"/>
                <a:ea typeface="Times New Roman" panose="02020603050405020304" pitchFamily="18" charset="0"/>
              </a:rPr>
              <a:t>suggests that using the pollution index A, for example to set standards for emissions or make other air pollution policy decisions, fails the usefulness criterion. </a:t>
            </a:r>
            <a:endParaRPr lang="en-US" b="1" i="1" kern="100"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516785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Using Weight of Pollutants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a:spcBef>
                <a:spcPts val="0"/>
              </a:spcBef>
              <a:spcAft>
                <a:spcPts val="0"/>
              </a:spcAft>
            </a:pPr>
            <a:r>
              <a:rPr lang="en-US" kern="0" dirty="0">
                <a:effectLst/>
                <a:latin typeface="Times New Roman" panose="02020603050405020304" pitchFamily="18" charset="0"/>
                <a:ea typeface="Calibri" panose="020F0502020204030204" pitchFamily="34" charset="0"/>
              </a:rPr>
              <a:t>Using a variety of subindices (as here) is common with index numbers. </a:t>
            </a:r>
          </a:p>
          <a:p>
            <a:pPr>
              <a:spcBef>
                <a:spcPts val="0"/>
              </a:spcBef>
              <a:spcAft>
                <a:spcPts val="0"/>
              </a:spcAft>
            </a:pPr>
            <a:r>
              <a:rPr lang="en-US" b="1" i="1" kern="0" dirty="0">
                <a:solidFill>
                  <a:srgbClr val="FF0000"/>
                </a:solidFill>
                <a:effectLst/>
                <a:latin typeface="Times New Roman" panose="02020603050405020304" pitchFamily="18" charset="0"/>
                <a:ea typeface="Calibri" panose="020F0502020204030204" pitchFamily="34" charset="0"/>
              </a:rPr>
              <a:t>But conclusions from index numbers, though meaningful, can be useless if they disregard the kinds of interactions/interdependencies among the factors measured by the subindices as the ones here. </a:t>
            </a:r>
            <a:endParaRPr lang="en-US" b="1" i="1" kern="100" dirty="0">
              <a:solidFill>
                <a:srgbClr val="FF0000"/>
              </a:solidFill>
              <a:effectLst/>
              <a:ea typeface="Calibri" panose="020F0502020204030204" pitchFamily="34" charset="0"/>
              <a:cs typeface="Times New Roman (Body CS)"/>
            </a:endParaRPr>
          </a:p>
        </p:txBody>
      </p:sp>
      <p:pic>
        <p:nvPicPr>
          <p:cNvPr id="2" name="Picture 1" descr="A car driving on a road with smokestacks&#10;&#10;Description automatically generated">
            <a:extLst>
              <a:ext uri="{FF2B5EF4-FFF2-40B4-BE49-F238E27FC236}">
                <a16:creationId xmlns:a16="http://schemas.microsoft.com/office/drawing/2014/main" id="{0A043F9B-3BF0-D773-E054-54A9C3B2CAA9}"/>
              </a:ext>
            </a:extLst>
          </p:cNvPr>
          <p:cNvPicPr>
            <a:picLocks noChangeAspect="1"/>
          </p:cNvPicPr>
          <p:nvPr/>
        </p:nvPicPr>
        <p:blipFill>
          <a:blip r:embed="rId3"/>
          <a:stretch>
            <a:fillRect/>
          </a:stretch>
        </p:blipFill>
        <p:spPr>
          <a:xfrm>
            <a:off x="4874445" y="3581400"/>
            <a:ext cx="3888555" cy="2583492"/>
          </a:xfrm>
          <a:prstGeom prst="rect">
            <a:avLst/>
          </a:prstGeom>
        </p:spPr>
      </p:pic>
      <p:sp>
        <p:nvSpPr>
          <p:cNvPr id="3" name="TextBox 2">
            <a:extLst>
              <a:ext uri="{FF2B5EF4-FFF2-40B4-BE49-F238E27FC236}">
                <a16:creationId xmlns:a16="http://schemas.microsoft.com/office/drawing/2014/main" id="{CFD4B62A-D410-4FBA-1CE5-2F6AB5877BF0}"/>
              </a:ext>
            </a:extLst>
          </p:cNvPr>
          <p:cNvSpPr txBox="1"/>
          <p:nvPr/>
        </p:nvSpPr>
        <p:spPr>
          <a:xfrm>
            <a:off x="4135231" y="6243935"/>
            <a:ext cx="4932569" cy="461665"/>
          </a:xfrm>
          <a:prstGeom prst="rect">
            <a:avLst/>
          </a:prstGeom>
          <a:noFill/>
        </p:spPr>
        <p:txBody>
          <a:bodyPr wrap="none" rtlCol="0">
            <a:spAutoFit/>
          </a:bodyPr>
          <a:lstStyle/>
          <a:p>
            <a:r>
              <a:rPr lang="en-US" sz="1800" dirty="0"/>
              <a:t>Credit: </a:t>
            </a:r>
            <a:r>
              <a:rPr lang="en-US" sz="1800" u="sng" dirty="0">
                <a:effectLst/>
                <a:latin typeface="Times New Roman" panose="02020603050405020304" pitchFamily="18" charset="0"/>
                <a:ea typeface="Calibri" panose="020F0502020204030204" pitchFamily="34" charset="0"/>
                <a:cs typeface="Times New Roman (Body CS)"/>
                <a:hlinkClick r:id="rId4" tooltip="User:Welp.sk (page does not exist)">
                  <a:extLst>
                    <a:ext uri="{A12FA001-AC4F-418D-AE19-62706E023703}">
                      <ahyp:hlinkClr xmlns:ahyp="http://schemas.microsoft.com/office/drawing/2018/hyperlinkcolor" val="tx"/>
                    </a:ext>
                  </a:extLst>
                </a:hlinkClick>
              </a:rPr>
              <a:t>Welp.sk</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 (no changes)</a:t>
            </a:r>
            <a:r>
              <a:rPr lang="en-US" dirty="0">
                <a:effectLst/>
              </a:rPr>
              <a:t> </a:t>
            </a:r>
            <a:endParaRPr lang="en-US" dirty="0"/>
          </a:p>
        </p:txBody>
      </p:sp>
    </p:spTree>
    <p:extLst>
      <p:ext uri="{BB962C8B-B14F-4D97-AF65-F5344CB8AC3E}">
        <p14:creationId xmlns:p14="http://schemas.microsoft.com/office/powerpoint/2010/main" val="736304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Using Weight of Pollutants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marL="347663" marR="0" indent="-347663">
              <a:spcBef>
                <a:spcPts val="0"/>
              </a:spcBef>
              <a:spcAft>
                <a:spcPts val="0"/>
              </a:spcAft>
            </a:pPr>
            <a:r>
              <a:rPr lang="en-US" kern="0" dirty="0">
                <a:effectLst/>
                <a:latin typeface="Times New Roman" panose="02020603050405020304" pitchFamily="18" charset="0"/>
                <a:ea typeface="Calibri" panose="020F0502020204030204" pitchFamily="34" charset="0"/>
                <a:cs typeface="Times New Roman" panose="02020603050405020304" pitchFamily="18" charset="0"/>
              </a:rPr>
              <a:t>What about legitimacy? </a:t>
            </a:r>
          </a:p>
          <a:p>
            <a:pPr marL="347663" marR="0" indent="-347663">
              <a:spcBef>
                <a:spcPts val="0"/>
              </a:spcBef>
              <a:spcAft>
                <a:spcPts val="0"/>
              </a:spcAft>
            </a:pPr>
            <a:r>
              <a:rPr lang="en-US"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While the conclusions we have discussed are useless, they </a:t>
            </a:r>
            <a:r>
              <a:rPr lang="en-US"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seem to be</a:t>
            </a:r>
            <a:r>
              <a:rPr lang="en-US"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legitimate: </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way they are obtained doesn’t seem to violate cultural, historical, organizational, or legal constraints.</a:t>
            </a:r>
            <a:endParaRPr lang="en-US" kern="100" dirty="0">
              <a:effectLst/>
              <a:latin typeface="Times New Roman" panose="02020603050405020304" pitchFamily="18" charset="0"/>
              <a:ea typeface="Calibri" panose="020F0502020204030204" pitchFamily="34" charset="0"/>
              <a:cs typeface="Times New Roman (Body CS)"/>
            </a:endParaRPr>
          </a:p>
        </p:txBody>
      </p:sp>
      <p:pic>
        <p:nvPicPr>
          <p:cNvPr id="3" name="Picture 2" descr="A factory with smoke coming out of it&#10;&#10;Description automatically generated">
            <a:extLst>
              <a:ext uri="{FF2B5EF4-FFF2-40B4-BE49-F238E27FC236}">
                <a16:creationId xmlns:a16="http://schemas.microsoft.com/office/drawing/2014/main" id="{7787DBCC-E2D7-B9F0-BBA2-969F635E3235}"/>
              </a:ext>
            </a:extLst>
          </p:cNvPr>
          <p:cNvPicPr>
            <a:picLocks noChangeAspect="1"/>
          </p:cNvPicPr>
          <p:nvPr/>
        </p:nvPicPr>
        <p:blipFill>
          <a:blip r:embed="rId3"/>
          <a:stretch>
            <a:fillRect/>
          </a:stretch>
        </p:blipFill>
        <p:spPr>
          <a:xfrm>
            <a:off x="762000" y="3046286"/>
            <a:ext cx="5370423" cy="3581400"/>
          </a:xfrm>
          <a:prstGeom prst="rect">
            <a:avLst/>
          </a:prstGeom>
        </p:spPr>
      </p:pic>
      <p:sp>
        <p:nvSpPr>
          <p:cNvPr id="4" name="TextBox 3">
            <a:extLst>
              <a:ext uri="{FF2B5EF4-FFF2-40B4-BE49-F238E27FC236}">
                <a16:creationId xmlns:a16="http://schemas.microsoft.com/office/drawing/2014/main" id="{6CBB948B-0E66-F0A8-8519-BA35CD5DDC8A}"/>
              </a:ext>
            </a:extLst>
          </p:cNvPr>
          <p:cNvSpPr txBox="1"/>
          <p:nvPr/>
        </p:nvSpPr>
        <p:spPr>
          <a:xfrm>
            <a:off x="6705601" y="4876800"/>
            <a:ext cx="2057400" cy="1292662"/>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credit Wikimedia Commons (public domain)</a:t>
            </a:r>
          </a:p>
          <a:p>
            <a:endParaRPr lang="en-US" dirty="0"/>
          </a:p>
        </p:txBody>
      </p:sp>
    </p:spTree>
    <p:extLst>
      <p:ext uri="{BB962C8B-B14F-4D97-AF65-F5344CB8AC3E}">
        <p14:creationId xmlns:p14="http://schemas.microsoft.com/office/powerpoint/2010/main" val="1785493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An Index that Considers Health Effects</a:t>
            </a:r>
            <a:endParaRPr lang="en-US" altLang="en-US" sz="4000" dirty="0">
              <a:ea typeface="ＭＳ Ｐゴシック" panose="020B0600070205080204" pitchFamily="34" charset="-128"/>
            </a:endParaRPr>
          </a:p>
        </p:txBody>
      </p:sp>
      <mc:AlternateContent xmlns:mc="http://schemas.openxmlformats.org/markup-compatibility/2006" xmlns:a14="http://schemas.microsoft.com/office/drawing/2010/main">
        <mc:Choice Requires="a14">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1219200"/>
                <a:ext cx="8673148" cy="3581400"/>
              </a:xfrm>
            </p:spPr>
            <p:txBody>
              <a:bodyPr/>
              <a:lstStyle/>
              <a:p>
                <a:pPr>
                  <a:spcBef>
                    <a:spcPts val="0"/>
                  </a:spcBef>
                  <a:spcAft>
                    <a:spcPts val="0"/>
                  </a:spcAft>
                </a:pPr>
                <a14:m>
                  <m:oMath xmlns:m="http://schemas.openxmlformats.org/officeDocument/2006/math">
                    <m:r>
                      <a:rPr lang="en-US" b="0" i="1" kern="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kern="0" dirty="0">
                    <a:solidFill>
                      <a:srgbClr val="000000"/>
                    </a:solidFill>
                    <a:effectLst/>
                    <a:ea typeface="Times New Roman" panose="02020603050405020304" pitchFamily="18" charset="0"/>
                    <a:cs typeface="Times New Roman" panose="02020603050405020304" pitchFamily="18" charset="0"/>
                  </a:rPr>
                  <a:t>Let </a:t>
                </a:r>
                <a:r>
                  <a:rPr lang="en-US" i="1" kern="0" dirty="0">
                    <a:solidFill>
                      <a:srgbClr val="000000"/>
                    </a:solidFill>
                    <a:effectLst/>
                    <a:ea typeface="Times New Roman" panose="02020603050405020304" pitchFamily="18" charset="0"/>
                    <a:cs typeface="Times New Roman" panose="02020603050405020304" pitchFamily="18" charset="0"/>
                    <a:sym typeface="Symbol" pitchFamily="2" charset="2"/>
                  </a:rPr>
                  <a:t></a:t>
                </a:r>
                <a:r>
                  <a:rPr lang="en-US" i="1" kern="0" dirty="0">
                    <a:solidFill>
                      <a:srgbClr val="000000"/>
                    </a:solidFill>
                    <a:effectLst/>
                    <a:ea typeface="Times New Roman" panose="02020603050405020304" pitchFamily="18" charset="0"/>
                    <a:cs typeface="Times New Roman" panose="02020603050405020304" pitchFamily="18" charset="0"/>
                  </a:rPr>
                  <a:t>(</a:t>
                </a:r>
                <a:r>
                  <a:rPr lang="en-US" i="1" kern="0" dirty="0" err="1">
                    <a:solidFill>
                      <a:srgbClr val="000000"/>
                    </a:solidFill>
                    <a:effectLst/>
                    <a:ea typeface="Times New Roman" panose="02020603050405020304" pitchFamily="18" charset="0"/>
                    <a:cs typeface="Times New Roman" panose="02020603050405020304" pitchFamily="18" charset="0"/>
                  </a:rPr>
                  <a:t>i</a:t>
                </a:r>
                <a:r>
                  <a:rPr lang="en-US" i="1" kern="0" dirty="0">
                    <a:solidFill>
                      <a:srgbClr val="000000"/>
                    </a:solidFill>
                    <a:effectLst/>
                    <a:ea typeface="Times New Roman" panose="02020603050405020304" pitchFamily="18" charset="0"/>
                    <a:cs typeface="Times New Roman" panose="02020603050405020304" pitchFamily="18" charset="0"/>
                  </a:rPr>
                  <a:t>)</a:t>
                </a:r>
                <a:r>
                  <a:rPr lang="en-US" kern="0" dirty="0">
                    <a:solidFill>
                      <a:srgbClr val="000000"/>
                    </a:solidFill>
                    <a:effectLst/>
                    <a:ea typeface="Times New Roman" panose="02020603050405020304" pitchFamily="18" charset="0"/>
                    <a:cs typeface="Times New Roman" panose="02020603050405020304" pitchFamily="18" charset="0"/>
                  </a:rPr>
                  <a:t> be the tolerance factor for the </a:t>
                </a:r>
                <a:r>
                  <a:rPr lang="en-US" i="1" kern="0" dirty="0" err="1">
                    <a:solidFill>
                      <a:srgbClr val="000000"/>
                    </a:solidFill>
                    <a:effectLst/>
                    <a:ea typeface="Times New Roman" panose="02020603050405020304" pitchFamily="18" charset="0"/>
                    <a:cs typeface="Times New Roman" panose="02020603050405020304" pitchFamily="18" charset="0"/>
                  </a:rPr>
                  <a:t>i</a:t>
                </a:r>
                <a:r>
                  <a:rPr lang="en-US" kern="0" baseline="30000" dirty="0" err="1">
                    <a:solidFill>
                      <a:srgbClr val="000000"/>
                    </a:solidFill>
                    <a:effectLst/>
                    <a:ea typeface="Times New Roman" panose="02020603050405020304" pitchFamily="18" charset="0"/>
                    <a:cs typeface="Times New Roman" panose="02020603050405020304" pitchFamily="18" charset="0"/>
                  </a:rPr>
                  <a:t>th</a:t>
                </a:r>
                <a:r>
                  <a:rPr lang="en-US" kern="0" baseline="30000" dirty="0">
                    <a:solidFill>
                      <a:srgbClr val="000000"/>
                    </a:solidFill>
                    <a:effectLst/>
                    <a:ea typeface="Times New Roman" panose="02020603050405020304" pitchFamily="18" charset="0"/>
                    <a:cs typeface="Times New Roman" panose="02020603050405020304" pitchFamily="18" charset="0"/>
                  </a:rPr>
                  <a:t> </a:t>
                </a:r>
                <a:r>
                  <a:rPr lang="en-US" kern="0" dirty="0">
                    <a:solidFill>
                      <a:srgbClr val="000000"/>
                    </a:solidFill>
                    <a:effectLst/>
                    <a:ea typeface="Times New Roman" panose="02020603050405020304" pitchFamily="18" charset="0"/>
                    <a:cs typeface="Times New Roman" panose="02020603050405020304" pitchFamily="18" charset="0"/>
                  </a:rPr>
                  <a:t>pollutant. Let the </a:t>
                </a:r>
                <a:r>
                  <a:rPr lang="en-US" b="1" i="1" dirty="0">
                    <a:solidFill>
                      <a:srgbClr val="000000"/>
                    </a:solidFill>
                    <a:ea typeface="Times New Roman" panose="02020603050405020304" pitchFamily="18" charset="0"/>
                    <a:cs typeface="Times New Roman" panose="02020603050405020304" pitchFamily="18" charset="0"/>
                  </a:rPr>
                  <a:t>s</a:t>
                </a:r>
                <a:r>
                  <a:rPr lang="en-US" b="1" i="1" kern="0" dirty="0">
                    <a:solidFill>
                      <a:srgbClr val="000000"/>
                    </a:solidFill>
                    <a:effectLst/>
                    <a:ea typeface="Times New Roman" panose="02020603050405020304" pitchFamily="18" charset="0"/>
                    <a:cs typeface="Times New Roman" panose="02020603050405020304" pitchFamily="18" charset="0"/>
                  </a:rPr>
                  <a:t>everity factor</a:t>
                </a:r>
                <a:r>
                  <a:rPr lang="en-US" kern="0" dirty="0">
                    <a:solidFill>
                      <a:srgbClr val="000000"/>
                    </a:solidFill>
                    <a:effectLst/>
                    <a:ea typeface="Times New Roman" panose="02020603050405020304" pitchFamily="18" charset="0"/>
                    <a:cs typeface="Times New Roman" panose="02020603050405020304" pitchFamily="18" charset="0"/>
                  </a:rPr>
                  <a:t> be 1</a:t>
                </a:r>
                <a:r>
                  <a:rPr lang="en-US" i="1" kern="0" dirty="0">
                    <a:solidFill>
                      <a:srgbClr val="000000"/>
                    </a:solidFill>
                    <a:effectLst/>
                    <a:ea typeface="Times New Roman" panose="02020603050405020304" pitchFamily="18" charset="0"/>
                    <a:cs typeface="Times New Roman" panose="02020603050405020304" pitchFamily="18" charset="0"/>
                  </a:rPr>
                  <a:t>/</a:t>
                </a:r>
                <a:r>
                  <a:rPr lang="en-US" kern="0" dirty="0">
                    <a:solidFill>
                      <a:srgbClr val="000000"/>
                    </a:solidFill>
                    <a:effectLst/>
                    <a:ea typeface="Times New Roman" panose="02020603050405020304" pitchFamily="18" charset="0"/>
                    <a:cs typeface="Times New Roman" panose="02020603050405020304" pitchFamily="18" charset="0"/>
                    <a:sym typeface="Symbol" pitchFamily="2" charset="2"/>
                  </a:rPr>
                  <a:t></a:t>
                </a:r>
                <a:r>
                  <a:rPr lang="en-US" i="1" kern="0" dirty="0">
                    <a:solidFill>
                      <a:srgbClr val="000000"/>
                    </a:solidFill>
                    <a:effectLst/>
                    <a:ea typeface="Times New Roman" panose="02020603050405020304" pitchFamily="18" charset="0"/>
                    <a:cs typeface="Times New Roman" panose="02020603050405020304" pitchFamily="18" charset="0"/>
                  </a:rPr>
                  <a:t>(</a:t>
                </a:r>
                <a:r>
                  <a:rPr lang="en-US" i="1" kern="0" dirty="0" err="1">
                    <a:solidFill>
                      <a:srgbClr val="000000"/>
                    </a:solidFill>
                    <a:effectLst/>
                    <a:ea typeface="Times New Roman" panose="02020603050405020304" pitchFamily="18" charset="0"/>
                    <a:cs typeface="Times New Roman" panose="02020603050405020304" pitchFamily="18" charset="0"/>
                  </a:rPr>
                  <a:t>i</a:t>
                </a:r>
                <a:r>
                  <a:rPr lang="en-US" i="1" kern="0" dirty="0">
                    <a:solidFill>
                      <a:srgbClr val="000000"/>
                    </a:solidFill>
                    <a:effectLst/>
                    <a:ea typeface="Times New Roman" panose="02020603050405020304" pitchFamily="18" charset="0"/>
                    <a:cs typeface="Times New Roman" panose="02020603050405020304" pitchFamily="18" charset="0"/>
                  </a:rPr>
                  <a:t>). </a:t>
                </a:r>
                <a:endParaRPr lang="en-US" i="1" kern="100" dirty="0">
                  <a:ea typeface="Times New Roman" panose="02020603050405020304" pitchFamily="18" charset="0"/>
                  <a:cs typeface="Times New Roman" panose="02020603050405020304" pitchFamily="18" charset="0"/>
                </a:endParaRPr>
              </a:p>
              <a:p>
                <a:pPr>
                  <a:spcBef>
                    <a:spcPts val="0"/>
                  </a:spcBef>
                  <a:spcAft>
                    <a:spcPts val="0"/>
                  </a:spcAft>
                </a:pPr>
                <a:r>
                  <a:rPr lang="en-US" kern="0" dirty="0">
                    <a:solidFill>
                      <a:srgbClr val="000000"/>
                    </a:solidFill>
                    <a:effectLst/>
                    <a:ea typeface="Times New Roman" panose="02020603050405020304" pitchFamily="18" charset="0"/>
                    <a:cs typeface="Times New Roman" panose="02020603050405020304" pitchFamily="18" charset="0"/>
                  </a:rPr>
                  <a:t>One idea is to weight the emission levels (in mass) by the severity factor and get a weighted sum.  </a:t>
                </a:r>
              </a:p>
              <a:p>
                <a:pPr>
                  <a:spcBef>
                    <a:spcPts val="0"/>
                  </a:spcBef>
                  <a:spcAft>
                    <a:spcPts val="0"/>
                  </a:spcAft>
                </a:pPr>
                <a:r>
                  <a:rPr lang="en-US" kern="0" dirty="0">
                    <a:solidFill>
                      <a:srgbClr val="000000"/>
                    </a:solidFill>
                    <a:effectLst/>
                    <a:ea typeface="Times New Roman" panose="02020603050405020304" pitchFamily="18" charset="0"/>
                    <a:cs typeface="Times New Roman" panose="02020603050405020304" pitchFamily="18" charset="0"/>
                  </a:rPr>
                  <a:t>This amounts to using the indices 1</a:t>
                </a:r>
                <a:r>
                  <a:rPr lang="en-US" i="1" kern="0" dirty="0">
                    <a:solidFill>
                      <a:srgbClr val="000000"/>
                    </a:solidFill>
                    <a:effectLst/>
                    <a:ea typeface="Times New Roman" panose="02020603050405020304" pitchFamily="18" charset="0"/>
                    <a:cs typeface="Times New Roman" panose="02020603050405020304" pitchFamily="18" charset="0"/>
                  </a:rPr>
                  <a:t>/</a:t>
                </a:r>
                <a:r>
                  <a:rPr lang="en-US" kern="0" dirty="0">
                    <a:solidFill>
                      <a:srgbClr val="000000"/>
                    </a:solidFill>
                    <a:effectLst/>
                    <a:ea typeface="Times New Roman" panose="02020603050405020304" pitchFamily="18" charset="0"/>
                    <a:cs typeface="Times New Roman" panose="02020603050405020304" pitchFamily="18" charset="0"/>
                    <a:sym typeface="Symbol" pitchFamily="2" charset="2"/>
                  </a:rPr>
                  <a:t></a:t>
                </a:r>
                <a:r>
                  <a:rPr lang="en-US" i="1" kern="0" dirty="0">
                    <a:solidFill>
                      <a:srgbClr val="000000"/>
                    </a:solidFill>
                    <a:effectLst/>
                    <a:ea typeface="Times New Roman" panose="02020603050405020304" pitchFamily="18" charset="0"/>
                    <a:cs typeface="Times New Roman" panose="02020603050405020304" pitchFamily="18" charset="0"/>
                  </a:rPr>
                  <a:t>(</a:t>
                </a:r>
                <a:r>
                  <a:rPr lang="en-US" i="1" kern="0" dirty="0" err="1">
                    <a:solidFill>
                      <a:srgbClr val="000000"/>
                    </a:solidFill>
                    <a:effectLst/>
                    <a:ea typeface="Times New Roman" panose="02020603050405020304" pitchFamily="18" charset="0"/>
                    <a:cs typeface="Times New Roman" panose="02020603050405020304" pitchFamily="18" charset="0"/>
                  </a:rPr>
                  <a:t>i</a:t>
                </a:r>
                <a:r>
                  <a:rPr lang="en-US" i="1" kern="0" dirty="0">
                    <a:solidFill>
                      <a:srgbClr val="000000"/>
                    </a:solidFill>
                    <a:effectLst/>
                    <a:ea typeface="Times New Roman" panose="02020603050405020304" pitchFamily="18" charset="0"/>
                    <a:cs typeface="Times New Roman" panose="02020603050405020304" pitchFamily="18" charset="0"/>
                  </a:rPr>
                  <a:t>)*e(</a:t>
                </a:r>
                <a:r>
                  <a:rPr lang="en-US" i="1" kern="0" dirty="0" err="1">
                    <a:solidFill>
                      <a:srgbClr val="000000"/>
                    </a:solidFill>
                    <a:effectLst/>
                    <a:ea typeface="Times New Roman" panose="02020603050405020304" pitchFamily="18" charset="0"/>
                    <a:cs typeface="Times New Roman" panose="02020603050405020304" pitchFamily="18" charset="0"/>
                  </a:rPr>
                  <a:t>i,t,k</a:t>
                </a:r>
                <a:r>
                  <a:rPr lang="en-US" i="1" kern="0" dirty="0">
                    <a:solidFill>
                      <a:srgbClr val="000000"/>
                    </a:solidFill>
                    <a:effectLst/>
                    <a:ea typeface="Times New Roman" panose="02020603050405020304" pitchFamily="18" charset="0"/>
                    <a:cs typeface="Times New Roman" panose="02020603050405020304" pitchFamily="18" charset="0"/>
                  </a:rPr>
                  <a:t>) </a:t>
                </a:r>
                <a:r>
                  <a:rPr lang="en-US" kern="0" dirty="0">
                    <a:solidFill>
                      <a:srgbClr val="000000"/>
                    </a:solidFill>
                    <a:effectLst/>
                    <a:ea typeface="Times New Roman" panose="02020603050405020304" pitchFamily="18" charset="0"/>
                    <a:cs typeface="Times New Roman" panose="02020603050405020304" pitchFamily="18" charset="0"/>
                  </a:rPr>
                  <a:t>and summing these to get </a:t>
                </a:r>
                <a:r>
                  <a:rPr lang="en-US" i="1" kern="0" dirty="0">
                    <a:solidFill>
                      <a:srgbClr val="000000"/>
                    </a:solidFill>
                    <a:effectLst/>
                    <a:ea typeface="Times New Roman" panose="02020603050405020304" pitchFamily="18" charset="0"/>
                    <a:cs typeface="Times New Roman" panose="02020603050405020304" pitchFamily="18" charset="0"/>
                  </a:rPr>
                  <a:t>B(</a:t>
                </a:r>
                <a:r>
                  <a:rPr lang="en-US" i="1" kern="0" dirty="0" err="1">
                    <a:solidFill>
                      <a:srgbClr val="000000"/>
                    </a:solidFill>
                    <a:effectLst/>
                    <a:ea typeface="Times New Roman" panose="02020603050405020304" pitchFamily="18" charset="0"/>
                    <a:cs typeface="Times New Roman" panose="02020603050405020304" pitchFamily="18" charset="0"/>
                  </a:rPr>
                  <a:t>t,k</a:t>
                </a:r>
                <a:r>
                  <a:rPr lang="en-US" i="1" kern="0" dirty="0">
                    <a:solidFill>
                      <a:srgbClr val="000000"/>
                    </a:solidFill>
                    <a:effectLst/>
                    <a:ea typeface="Times New Roman" panose="02020603050405020304" pitchFamily="18" charset="0"/>
                    <a:cs typeface="Times New Roman" panose="02020603050405020304" pitchFamily="18" charset="0"/>
                  </a:rPr>
                  <a:t>). </a:t>
                </a:r>
              </a:p>
              <a:p>
                <a:pPr>
                  <a:spcBef>
                    <a:spcPts val="0"/>
                  </a:spcBef>
                  <a:spcAft>
                    <a:spcPts val="0"/>
                  </a:spcAft>
                </a:pPr>
                <a:r>
                  <a:rPr lang="en-US" dirty="0">
                    <a:solidFill>
                      <a:srgbClr val="000000"/>
                    </a:solidFill>
                    <a:ea typeface="Times New Roman" panose="02020603050405020304" pitchFamily="18" charset="0"/>
                    <a:cs typeface="Times New Roman" panose="02020603050405020304" pitchFamily="18" charset="0"/>
                  </a:rPr>
                  <a:t>Th</a:t>
                </a:r>
                <a:r>
                  <a:rPr lang="en-US" kern="0" dirty="0">
                    <a:solidFill>
                      <a:srgbClr val="000000"/>
                    </a:solidFill>
                    <a:effectLst/>
                    <a:ea typeface="Times New Roman" panose="02020603050405020304" pitchFamily="18" charset="0"/>
                    <a:cs typeface="Times New Roman" panose="02020603050405020304" pitchFamily="18" charset="0"/>
                  </a:rPr>
                  <a:t>is called </a:t>
                </a:r>
                <a:r>
                  <a:rPr lang="en-US" b="1" i="1" kern="0" dirty="0" err="1">
                    <a:solidFill>
                      <a:srgbClr val="000000"/>
                    </a:solidFill>
                    <a:effectLst/>
                    <a:ea typeface="Times New Roman" panose="02020603050405020304" pitchFamily="18" charset="0"/>
                    <a:cs typeface="Times New Roman" panose="02020603050405020304" pitchFamily="18" charset="0"/>
                  </a:rPr>
                  <a:t>Pindex</a:t>
                </a:r>
                <a:r>
                  <a:rPr lang="en-US" i="1" kern="0" dirty="0">
                    <a:solidFill>
                      <a:srgbClr val="000000"/>
                    </a:solidFill>
                    <a:effectLst/>
                    <a:ea typeface="Times New Roman" panose="02020603050405020304" pitchFamily="18" charset="0"/>
                    <a:cs typeface="Times New Roman" panose="02020603050405020304" pitchFamily="18" charset="0"/>
                  </a:rPr>
                  <a:t>:</a:t>
                </a:r>
                <a:endParaRPr lang="en-US" kern="100" dirty="0">
                  <a:effectLst/>
                  <a:ea typeface="Calibri" panose="020F0502020204030204" pitchFamily="34" charset="0"/>
                  <a:cs typeface="Times New Roman (Body CS)"/>
                </a:endParaRPr>
              </a:p>
              <a:p>
                <a:pPr marL="0" marR="0" indent="0" algn="ctr">
                  <a:spcBef>
                    <a:spcPts val="0"/>
                  </a:spcBef>
                  <a:spcAft>
                    <a:spcPts val="0"/>
                  </a:spcAft>
                  <a:buNone/>
                </a:pPr>
                <a:r>
                  <a:rPr lang="en-US" b="1" i="1" kern="0" dirty="0">
                    <a:solidFill>
                      <a:schemeClr val="accent2"/>
                    </a:solidFill>
                    <a:effectLst/>
                    <a:ea typeface="Times New Roman" panose="02020603050405020304" pitchFamily="18" charset="0"/>
                    <a:cs typeface="Times New Roman" panose="02020603050405020304" pitchFamily="18" charset="0"/>
                  </a:rPr>
                  <a:t>B(</a:t>
                </a:r>
                <a:r>
                  <a:rPr lang="en-US" b="1" i="1" kern="0" dirty="0" err="1">
                    <a:solidFill>
                      <a:schemeClr val="accent2"/>
                    </a:solidFill>
                    <a:effectLst/>
                    <a:ea typeface="Times New Roman" panose="02020603050405020304" pitchFamily="18" charset="0"/>
                    <a:cs typeface="Times New Roman" panose="02020603050405020304" pitchFamily="18" charset="0"/>
                  </a:rPr>
                  <a:t>t,k</a:t>
                </a:r>
                <a:r>
                  <a:rPr lang="en-US" b="1" i="1" kern="0" dirty="0">
                    <a:solidFill>
                      <a:schemeClr val="accent2"/>
                    </a:solidFill>
                    <a:effectLst/>
                    <a:ea typeface="Times New Roman" panose="02020603050405020304" pitchFamily="18" charset="0"/>
                    <a:cs typeface="Times New Roman" panose="02020603050405020304" pitchFamily="18" charset="0"/>
                  </a:rPr>
                  <a:t>)</a:t>
                </a:r>
                <a:r>
                  <a:rPr lang="en-US" b="1" kern="0" dirty="0">
                    <a:solidFill>
                      <a:schemeClr val="accent2"/>
                    </a:solidFill>
                    <a:effectLst/>
                    <a:ea typeface="Times New Roman" panose="02020603050405020304" pitchFamily="18" charset="0"/>
                    <a:cs typeface="Times New Roman" panose="02020603050405020304" pitchFamily="18" charset="0"/>
                  </a:rPr>
                  <a:t> = </a:t>
                </a:r>
                <a14:m>
                  <m:oMath xmlns:m="http://schemas.openxmlformats.org/officeDocument/2006/math">
                    <m:nary>
                      <m:naryPr>
                        <m:chr m:val="∑"/>
                        <m:limLoc m:val="undOvr"/>
                        <m:supHide m:val="on"/>
                        <m:ctrlP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𝒊</m:t>
                        </m:r>
                      </m:sub>
                      <m:sup/>
                      <m:e>
                        <m:f>
                          <m:fPr>
                            <m:ctrlP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𝟏</m:t>
                            </m:r>
                          </m:num>
                          <m:den>
                            <m:r>
                              <a:rPr lang="en-US" b="1" i="1" kern="0" smtClean="0">
                                <a:solidFill>
                                  <a:schemeClr val="accent2"/>
                                </a:solidFill>
                                <a:effectLst/>
                                <a:latin typeface="Cambria Math" panose="02040503050406030204" pitchFamily="18" charset="0"/>
                                <a:ea typeface="Cambria Math" panose="02040503050406030204" pitchFamily="18" charset="0"/>
                                <a:cs typeface="Times New Roman" panose="02020603050405020304" pitchFamily="18" charset="0"/>
                              </a:rPr>
                              <m:t>𝝉</m:t>
                            </m:r>
                            <m:d>
                              <m:dPr>
                                <m:ctrlP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𝒊</m:t>
                                </m:r>
                              </m:e>
                            </m:d>
                          </m:den>
                        </m:f>
                      </m:e>
                    </m:nary>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𝒆</m:t>
                    </m:r>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𝒊</m:t>
                    </m:r>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𝒕</m:t>
                    </m:r>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𝒌</m:t>
                    </m:r>
                    <m:r>
                      <a:rPr lang="en-US" b="1" i="1" kern="0">
                        <a:solidFill>
                          <a:schemeClr val="accent2"/>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b="1" kern="100" dirty="0">
                  <a:solidFill>
                    <a:schemeClr val="accent2"/>
                  </a:solidFill>
                  <a:effectLst/>
                  <a:ea typeface="Calibri" panose="020F0502020204030204" pitchFamily="34" charset="0"/>
                  <a:cs typeface="Times New Roman (Body CS)"/>
                </a:endParaRPr>
              </a:p>
              <a:p>
                <a:pPr>
                  <a:spcBef>
                    <a:spcPts val="0"/>
                  </a:spcBef>
                  <a:spcAft>
                    <a:spcPts val="0"/>
                  </a:spcAft>
                </a:pPr>
                <a:r>
                  <a:rPr lang="en-US" kern="0" dirty="0" err="1">
                    <a:solidFill>
                      <a:srgbClr val="000000"/>
                    </a:solidFill>
                    <a:effectLst/>
                    <a:latin typeface="Times New Roman" panose="02020603050405020304" pitchFamily="18" charset="0"/>
                    <a:ea typeface="Times New Roman" panose="02020603050405020304" pitchFamily="18" charset="0"/>
                  </a:rPr>
                  <a:t>Pindex</a:t>
                </a:r>
                <a:r>
                  <a:rPr lang="en-US" kern="0" dirty="0">
                    <a:solidFill>
                      <a:srgbClr val="000000"/>
                    </a:solidFill>
                    <a:effectLst/>
                    <a:latin typeface="Times New Roman" panose="02020603050405020304" pitchFamily="18" charset="0"/>
                    <a:ea typeface="Times New Roman" panose="02020603050405020304" pitchFamily="18" charset="0"/>
                  </a:rPr>
                  <a:t> was introduced in the San                                                 Francisco Bay Area in the 1960s                                                         when they first tried to seriously                                                 measure pollution </a:t>
                </a:r>
                <a:endParaRPr lang="en-US" kern="100" dirty="0">
                  <a:effectLst/>
                  <a:ea typeface="Calibri" panose="020F0502020204030204" pitchFamily="34" charset="0"/>
                  <a:cs typeface="Times New Roman (Body CS)"/>
                </a:endParaRPr>
              </a:p>
            </p:txBody>
          </p:sp>
        </mc:Choice>
        <mc:Fallback xmlns="">
          <p:sp>
            <p:nvSpPr>
              <p:cNvPr id="30722" name="Content Placeholder 2">
                <a:extLst>
                  <a:ext uri="{FF2B5EF4-FFF2-40B4-BE49-F238E27FC236}">
                    <a16:creationId xmlns:a16="http://schemas.microsoft.com/office/drawing/2014/main" id="{A7F83F5E-CE2C-98A0-6292-C300F92D591D}"/>
                  </a:ext>
                </a:extLst>
              </p:cNvPr>
              <p:cNvSpPr>
                <a:spLocks noGrp="1" noRot="1" noChangeAspect="1" noMove="1" noResize="1" noEditPoints="1" noAdjustHandles="1" noChangeArrowheads="1" noChangeShapeType="1" noTextEdit="1"/>
              </p:cNvSpPr>
              <p:nvPr>
                <p:ph idx="1"/>
              </p:nvPr>
            </p:nvSpPr>
            <p:spPr>
              <a:xfrm>
                <a:off x="89852" y="1219200"/>
                <a:ext cx="8673148" cy="3581400"/>
              </a:xfrm>
              <a:blipFill>
                <a:blip r:embed="rId3"/>
                <a:stretch>
                  <a:fillRect l="-1316" t="-2473" b="-56890"/>
                </a:stretch>
              </a:blipFill>
            </p:spPr>
            <p:txBody>
              <a:bodyPr/>
              <a:lstStyle/>
              <a:p>
                <a:r>
                  <a:rPr lang="en-US">
                    <a:noFill/>
                  </a:rPr>
                  <a:t> </a:t>
                </a:r>
              </a:p>
            </p:txBody>
          </p:sp>
        </mc:Fallback>
      </mc:AlternateContent>
      <p:pic>
        <p:nvPicPr>
          <p:cNvPr id="3" name="Picture 2" descr="A bridge over water with fog&#10;&#10;Description automatically generated">
            <a:extLst>
              <a:ext uri="{FF2B5EF4-FFF2-40B4-BE49-F238E27FC236}">
                <a16:creationId xmlns:a16="http://schemas.microsoft.com/office/drawing/2014/main" id="{F6E55640-E8CE-9AD6-C36C-42B08C2B00A1}"/>
              </a:ext>
            </a:extLst>
          </p:cNvPr>
          <p:cNvPicPr>
            <a:picLocks noChangeAspect="1"/>
          </p:cNvPicPr>
          <p:nvPr/>
        </p:nvPicPr>
        <p:blipFill>
          <a:blip r:embed="rId4"/>
          <a:stretch>
            <a:fillRect/>
          </a:stretch>
        </p:blipFill>
        <p:spPr>
          <a:xfrm>
            <a:off x="6187440" y="3459480"/>
            <a:ext cx="2881948" cy="1922501"/>
          </a:xfrm>
          <a:prstGeom prst="rect">
            <a:avLst/>
          </a:prstGeom>
        </p:spPr>
      </p:pic>
      <p:sp>
        <p:nvSpPr>
          <p:cNvPr id="4" name="TextBox 3">
            <a:extLst>
              <a:ext uri="{FF2B5EF4-FFF2-40B4-BE49-F238E27FC236}">
                <a16:creationId xmlns:a16="http://schemas.microsoft.com/office/drawing/2014/main" id="{6BBB62DE-9136-1457-B8D9-8785542DC001}"/>
              </a:ext>
            </a:extLst>
          </p:cNvPr>
          <p:cNvSpPr txBox="1"/>
          <p:nvPr/>
        </p:nvSpPr>
        <p:spPr>
          <a:xfrm>
            <a:off x="6075292" y="5654040"/>
            <a:ext cx="3068708" cy="1292662"/>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credit Jordan McQueen </a:t>
            </a:r>
            <a:r>
              <a:rPr lang="en-US" sz="1800" u="sng" dirty="0">
                <a:effectLst/>
                <a:latin typeface="Times New Roman" panose="02020603050405020304" pitchFamily="18" charset="0"/>
                <a:ea typeface="Times New Roman" panose="02020603050405020304" pitchFamily="18" charset="0"/>
                <a:hlinkClick r:id="rId5">
                  <a:extLst>
                    <a:ext uri="{A12FA001-AC4F-418D-AE19-62706E023703}">
                      <ahyp:hlinkClr xmlns:ahyp="http://schemas.microsoft.com/office/drawing/2018/hyperlinkcolor" val="tx"/>
                    </a:ext>
                  </a:extLst>
                </a:hlinkClick>
              </a:rPr>
              <a:t>jordanfmcqueen</a:t>
            </a:r>
            <a:r>
              <a:rPr lang="en-US" sz="1800" dirty="0">
                <a:effectLst/>
                <a:latin typeface="Times New Roman" panose="02020603050405020304" pitchFamily="18" charset="0"/>
                <a:ea typeface="Times New Roman" panose="02020603050405020304" pitchFamily="18" charset="0"/>
              </a:rPr>
              <a:t> Wikimedia Commons (public domain)</a:t>
            </a:r>
          </a:p>
          <a:p>
            <a:endParaRPr lang="en-US" dirty="0"/>
          </a:p>
        </p:txBody>
      </p:sp>
    </p:spTree>
    <p:extLst>
      <p:ext uri="{BB962C8B-B14F-4D97-AF65-F5344CB8AC3E}">
        <p14:creationId xmlns:p14="http://schemas.microsoft.com/office/powerpoint/2010/main" val="785136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An Index that Considers Health Effects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1219200"/>
            <a:ext cx="8673148" cy="3581400"/>
          </a:xfrm>
        </p:spPr>
        <p:txBody>
          <a:bodyPr/>
          <a:lstStyle/>
          <a:p>
            <a:pPr>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rPr>
              <a:t>Under </a:t>
            </a:r>
            <a:r>
              <a:rPr lang="en-US" dirty="0" err="1">
                <a:solidFill>
                  <a:srgbClr val="000000"/>
                </a:solidFill>
                <a:latin typeface="Times New Roman" panose="02020603050405020304" pitchFamily="18" charset="0"/>
                <a:ea typeface="Times New Roman" panose="02020603050405020304" pitchFamily="18" charset="0"/>
              </a:rPr>
              <a:t>Pindex</a:t>
            </a:r>
            <a:r>
              <a:rPr lang="en-US" dirty="0">
                <a:solidFill>
                  <a:srgbClr val="000000"/>
                </a:solidFill>
                <a:latin typeface="Times New Roman" panose="02020603050405020304" pitchFamily="18" charset="0"/>
                <a:ea typeface="Times New Roman" panose="02020603050405020304" pitchFamily="18" charset="0"/>
              </a:rPr>
              <a:t>, transportation is still the largest source of pollutants, but now accounting for less than 50%.</a:t>
            </a:r>
          </a:p>
          <a:p>
            <a:pPr>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rPr>
              <a:t>Stationary sources fall to fourth place. </a:t>
            </a:r>
          </a:p>
          <a:p>
            <a:pPr>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rPr>
              <a:t>CO drops to the bottom of the list of pollutants, accounting for just over 2% of the total. </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It is easy to see that these conclusions are again meaningful as long as all emission weights are measured in the same units. </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But, are they useful or legitimate?</a:t>
            </a:r>
            <a:endParaRPr lang="en-US" kern="100" dirty="0">
              <a:effectLst/>
              <a:latin typeface="Times New Roman" panose="02020603050405020304" pitchFamily="18" charset="0"/>
              <a:ea typeface="Calibri" panose="020F0502020204030204" pitchFamily="34" charset="0"/>
              <a:cs typeface="Times New Roman (Body CS)"/>
            </a:endParaRPr>
          </a:p>
          <a:p>
            <a:pPr>
              <a:spcBef>
                <a:spcPts val="0"/>
              </a:spcBef>
              <a:spcAft>
                <a:spcPts val="0"/>
              </a:spcAft>
            </a:pPr>
            <a:endParaRPr lang="en-US" dirty="0">
              <a:solidFill>
                <a:srgbClr val="000000"/>
              </a:solidFill>
              <a:latin typeface="Times New Roman" panose="02020603050405020304" pitchFamily="18" charset="0"/>
              <a:ea typeface="Times New Roman" panose="02020603050405020304" pitchFamily="18" charset="0"/>
            </a:endParaRPr>
          </a:p>
          <a:p>
            <a:pPr>
              <a:spcBef>
                <a:spcPts val="0"/>
              </a:spcBef>
              <a:spcAft>
                <a:spcPts val="0"/>
              </a:spcAft>
            </a:pPr>
            <a:endParaRPr lang="en-US" kern="100" dirty="0">
              <a:ea typeface="Calibri" panose="020F0502020204030204" pitchFamily="34" charset="0"/>
              <a:cs typeface="Times New Roman (Body CS)"/>
            </a:endParaRPr>
          </a:p>
        </p:txBody>
      </p:sp>
      <p:pic>
        <p:nvPicPr>
          <p:cNvPr id="3" name="Picture 2" descr="A traffic on a freeway&#10;&#10;Description automatically generated">
            <a:extLst>
              <a:ext uri="{FF2B5EF4-FFF2-40B4-BE49-F238E27FC236}">
                <a16:creationId xmlns:a16="http://schemas.microsoft.com/office/drawing/2014/main" id="{B8FA5063-0DCA-EA77-61EE-327641149D4E}"/>
              </a:ext>
            </a:extLst>
          </p:cNvPr>
          <p:cNvPicPr>
            <a:picLocks noChangeAspect="1"/>
          </p:cNvPicPr>
          <p:nvPr/>
        </p:nvPicPr>
        <p:blipFill>
          <a:blip r:embed="rId3"/>
          <a:stretch>
            <a:fillRect/>
          </a:stretch>
        </p:blipFill>
        <p:spPr>
          <a:xfrm>
            <a:off x="5683250" y="4248150"/>
            <a:ext cx="3460750" cy="2533650"/>
          </a:xfrm>
          <a:prstGeom prst="rect">
            <a:avLst/>
          </a:prstGeom>
        </p:spPr>
      </p:pic>
      <p:sp>
        <p:nvSpPr>
          <p:cNvPr id="4" name="TextBox 3">
            <a:extLst>
              <a:ext uri="{FF2B5EF4-FFF2-40B4-BE49-F238E27FC236}">
                <a16:creationId xmlns:a16="http://schemas.microsoft.com/office/drawing/2014/main" id="{D025D3C4-497C-E378-E810-73ACF44D7817}"/>
              </a:ext>
            </a:extLst>
          </p:cNvPr>
          <p:cNvSpPr txBox="1"/>
          <p:nvPr/>
        </p:nvSpPr>
        <p:spPr>
          <a:xfrm>
            <a:off x="763588" y="6070937"/>
            <a:ext cx="4951412" cy="1015663"/>
          </a:xfrm>
          <a:prstGeom prst="rect">
            <a:avLst/>
          </a:prstGeom>
          <a:noFill/>
        </p:spPr>
        <p:txBody>
          <a:bodyPr wrap="squar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a:t>
            </a:r>
            <a:r>
              <a:rPr lang="en-US" sz="1800" u="sng" dirty="0">
                <a:effectLst/>
                <a:latin typeface="Times New Roman" panose="02020603050405020304" pitchFamily="18" charset="0"/>
                <a:ea typeface="Calibri" panose="020F0502020204030204" pitchFamily="34" charset="0"/>
                <a:cs typeface="Times New Roman (Body CS)"/>
                <a:hlinkClick r:id="rId4" tooltip="en:User:Downtowngal">
                  <a:extLst>
                    <a:ext uri="{A12FA001-AC4F-418D-AE19-62706E023703}">
                      <ahyp:hlinkClr xmlns:ahyp="http://schemas.microsoft.com/office/drawing/2018/hyperlinkcolor" val="tx"/>
                    </a:ext>
                  </a:extLst>
                </a:hlinkClick>
              </a:rPr>
              <a:t>en:User:Downtowngal</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 (no changes)</a:t>
            </a:r>
          </a:p>
          <a:p>
            <a:endParaRPr lang="en-US" dirty="0"/>
          </a:p>
        </p:txBody>
      </p:sp>
      <p:sp>
        <p:nvSpPr>
          <p:cNvPr id="5" name="TextBox 4">
            <a:extLst>
              <a:ext uri="{FF2B5EF4-FFF2-40B4-BE49-F238E27FC236}">
                <a16:creationId xmlns:a16="http://schemas.microsoft.com/office/drawing/2014/main" id="{68BBFB5A-3725-6050-C2EA-8D816BABAB2E}"/>
              </a:ext>
            </a:extLst>
          </p:cNvPr>
          <p:cNvSpPr txBox="1"/>
          <p:nvPr/>
        </p:nvSpPr>
        <p:spPr>
          <a:xfrm>
            <a:off x="2133600" y="5486400"/>
            <a:ext cx="3531993" cy="400110"/>
          </a:xfrm>
          <a:prstGeom prst="rect">
            <a:avLst/>
          </a:prstGeom>
          <a:noFill/>
        </p:spPr>
        <p:txBody>
          <a:bodyPr wrap="none" rtlCol="0">
            <a:spAutoFit/>
          </a:bodyPr>
          <a:lstStyle/>
          <a:p>
            <a:r>
              <a:rPr lang="en-US" sz="2000" dirty="0"/>
              <a:t>Smog in downtown Los Angeles</a:t>
            </a:r>
          </a:p>
        </p:txBody>
      </p:sp>
    </p:spTree>
    <p:extLst>
      <p:ext uri="{BB962C8B-B14F-4D97-AF65-F5344CB8AC3E}">
        <p14:creationId xmlns:p14="http://schemas.microsoft.com/office/powerpoint/2010/main" val="2108694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Usefulness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342900" y="1143001"/>
            <a:ext cx="8458200" cy="3581400"/>
          </a:xfrm>
        </p:spPr>
        <p:txBody>
          <a:bodyPr/>
          <a:lstStyle/>
          <a:p>
            <a:pPr>
              <a:buFont typeface="Arial" panose="020B0604020202020204" pitchFamily="34" charset="0"/>
              <a:buChar char="•"/>
              <a:defRPr/>
            </a:pPr>
            <a:r>
              <a:rPr lang="en-US" dirty="0">
                <a:effectLst/>
                <a:latin typeface="Times New Roman" panose="02020603050405020304" pitchFamily="18" charset="0"/>
                <a:ea typeface="Calibri" panose="020F0502020204030204" pitchFamily="34" charset="0"/>
                <a:cs typeface="Times New Roman (Body CS)"/>
              </a:rPr>
              <a:t>Information also needs to be </a:t>
            </a:r>
            <a:r>
              <a:rPr lang="en-US" b="1" i="1" dirty="0">
                <a:effectLst/>
                <a:latin typeface="Times New Roman" panose="02020603050405020304" pitchFamily="18" charset="0"/>
                <a:ea typeface="Calibri" panose="020F0502020204030204" pitchFamily="34" charset="0"/>
                <a:cs typeface="Times New Roman (Body CS)"/>
              </a:rPr>
              <a:t>useful</a:t>
            </a:r>
            <a:r>
              <a:rPr lang="en-US" dirty="0">
                <a:effectLst/>
                <a:latin typeface="Times New Roman" panose="02020603050405020304" pitchFamily="18" charset="0"/>
                <a:ea typeface="Calibri" panose="020F0502020204030204" pitchFamily="34" charset="0"/>
                <a:cs typeface="Times New Roman (Body CS)"/>
              </a:rPr>
              <a:t>: It needs to satisfy the demands for which it has been requested and the demands of the person or organization that is expected to use it for some decision purposes. </a:t>
            </a:r>
          </a:p>
          <a:p>
            <a:pPr>
              <a:buFont typeface="Arial" panose="020B0604020202020204" pitchFamily="34" charset="0"/>
              <a:buChar char="•"/>
              <a:defRPr/>
            </a:pPr>
            <a:r>
              <a:rPr lang="en-US" b="1" i="1" dirty="0">
                <a:solidFill>
                  <a:srgbClr val="FF0000"/>
                </a:solidFill>
                <a:effectLst/>
                <a:latin typeface="Times New Roman" panose="02020603050405020304" pitchFamily="18" charset="0"/>
                <a:ea typeface="Calibri" panose="020F0502020204030204" pitchFamily="34" charset="0"/>
                <a:cs typeface="Times New Roman (Body CS)"/>
              </a:rPr>
              <a:t>This introduces a subjective dimension that is not formally captured like meaningfulness.</a:t>
            </a:r>
          </a:p>
          <a:p>
            <a:pPr>
              <a:buFont typeface="Arial" panose="020B0604020202020204" pitchFamily="34" charset="0"/>
              <a:buChar char="•"/>
              <a:defRPr/>
            </a:pPr>
            <a:r>
              <a:rPr lang="en-US" dirty="0">
                <a:latin typeface="Times New Roman" panose="02020603050405020304" pitchFamily="18" charset="0"/>
                <a:ea typeface="Calibri" panose="020F0502020204030204" pitchFamily="34" charset="0"/>
                <a:cs typeface="Times New Roman (Body CS)"/>
              </a:rPr>
              <a:t>We will explore properties of this </a:t>
            </a:r>
            <a:r>
              <a:rPr lang="en-US" dirty="0">
                <a:effectLst/>
                <a:latin typeface="Times New Roman" panose="02020603050405020304" pitchFamily="18" charset="0"/>
                <a:ea typeface="Calibri" panose="020F0502020204030204" pitchFamily="34" charset="0"/>
                <a:cs typeface="Times New Roman (Body CS)"/>
              </a:rPr>
              <a:t>concept that will, hopefully, lay the groundwork to make it more precise. </a:t>
            </a:r>
          </a:p>
          <a:p>
            <a:pPr>
              <a:buFont typeface="Arial" panose="020B0604020202020204" pitchFamily="34" charset="0"/>
              <a:buChar char="•"/>
              <a:defRPr/>
            </a:pPr>
            <a:r>
              <a:rPr lang="en-US" altLang="en-US" dirty="0">
                <a:latin typeface="Times New Roman" panose="02020603050405020304" pitchFamily="18" charset="0"/>
                <a:ea typeface="ＭＳ Ｐゴシック" panose="020B0600070205080204" pitchFamily="34" charset="-128"/>
              </a:rPr>
              <a:t>We will get at this by studying statements using index numbers that are useful and useless.</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20604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An Index that Considers Health Effects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1219200"/>
            <a:ext cx="8673148" cy="3581400"/>
          </a:xfrm>
        </p:spPr>
        <p:txBody>
          <a:bodyPr/>
          <a:lstStyle/>
          <a:p>
            <a:pPr>
              <a:spcBef>
                <a:spcPts val="0"/>
              </a:spcBef>
              <a:spcAft>
                <a:spcPts val="0"/>
              </a:spcAft>
            </a:pPr>
            <a:r>
              <a:rPr lang="en-US" kern="0" dirty="0" err="1">
                <a:solidFill>
                  <a:srgbClr val="000000"/>
                </a:solidFill>
                <a:effectLst/>
                <a:latin typeface="Times New Roman" panose="02020603050405020304" pitchFamily="18" charset="0"/>
                <a:ea typeface="Times New Roman" panose="02020603050405020304" pitchFamily="18" charset="0"/>
              </a:rPr>
              <a:t>Pindex</a:t>
            </a:r>
            <a:r>
              <a:rPr lang="en-US" kern="0" dirty="0">
                <a:solidFill>
                  <a:srgbClr val="000000"/>
                </a:solidFill>
                <a:effectLst/>
                <a:latin typeface="Times New Roman" panose="02020603050405020304" pitchFamily="18" charset="0"/>
                <a:ea typeface="Times New Roman" panose="02020603050405020304" pitchFamily="18" charset="0"/>
              </a:rPr>
              <a:t> amounts to the following:  For a given pollutant, take the percentage of a given harmful level of emissions that is reached in a given period of time, and add up these percentages over all pollutants.</a:t>
            </a:r>
          </a:p>
          <a:p>
            <a:pPr lvl="1">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The sum can be greater than 100% as a result.</a:t>
            </a:r>
          </a:p>
          <a:p>
            <a:pPr>
              <a:spcBef>
                <a:spcPts val="0"/>
              </a:spcBef>
              <a:spcAft>
                <a:spcPts val="0"/>
              </a:spcAft>
            </a:pPr>
            <a:r>
              <a:rPr lang="en-US" i="1" kern="0" dirty="0">
                <a:solidFill>
                  <a:srgbClr val="000000"/>
                </a:solidFill>
                <a:effectLst/>
                <a:latin typeface="Times New Roman" panose="02020603050405020304" pitchFamily="18" charset="0"/>
                <a:ea typeface="Times New Roman" panose="02020603050405020304" pitchFamily="18" charset="0"/>
              </a:rPr>
              <a:t>If 100% of the CO tolerance level is reached, this is known to have some damaging effects. </a:t>
            </a:r>
          </a:p>
          <a:p>
            <a:pPr>
              <a:spcBef>
                <a:spcPts val="0"/>
              </a:spcBef>
              <a:spcAft>
                <a:spcPts val="0"/>
              </a:spcAft>
            </a:pPr>
            <a:r>
              <a:rPr lang="en-US" i="1" kern="0" dirty="0">
                <a:solidFill>
                  <a:srgbClr val="000000"/>
                </a:solidFill>
                <a:effectLst/>
                <a:latin typeface="Times New Roman" panose="02020603050405020304" pitchFamily="18" charset="0"/>
                <a:ea typeface="Times New Roman" panose="02020603050405020304" pitchFamily="18" charset="0"/>
              </a:rPr>
              <a:t>But </a:t>
            </a:r>
            <a:r>
              <a:rPr lang="en-US" i="1" kern="0" dirty="0" err="1">
                <a:solidFill>
                  <a:srgbClr val="000000"/>
                </a:solidFill>
                <a:effectLst/>
                <a:latin typeface="Times New Roman" panose="02020603050405020304" pitchFamily="18" charset="0"/>
                <a:ea typeface="Times New Roman" panose="02020603050405020304" pitchFamily="18" charset="0"/>
              </a:rPr>
              <a:t>Pindex</a:t>
            </a:r>
            <a:r>
              <a:rPr lang="en-US" i="1" kern="0" dirty="0">
                <a:solidFill>
                  <a:srgbClr val="000000"/>
                </a:solidFill>
                <a:effectLst/>
                <a:latin typeface="Times New Roman" panose="02020603050405020304" pitchFamily="18" charset="0"/>
                <a:ea typeface="Times New Roman" panose="02020603050405020304" pitchFamily="18" charset="0"/>
              </a:rPr>
              <a:t> implies that the effects are equally severe if levels of five major pollutants are relatively low, say 20% of their known harmful levels. </a:t>
            </a:r>
          </a:p>
          <a:p>
            <a:pPr>
              <a:spcBef>
                <a:spcPts val="0"/>
              </a:spcBef>
              <a:spcAft>
                <a:spcPts val="0"/>
              </a:spcAft>
            </a:pPr>
            <a:r>
              <a:rPr lang="en-US" b="1" i="1" dirty="0">
                <a:solidFill>
                  <a:srgbClr val="FF0000"/>
                </a:solidFill>
                <a:latin typeface="Times New Roman" panose="02020603050405020304" pitchFamily="18" charset="0"/>
                <a:ea typeface="Times New Roman" panose="02020603050405020304" pitchFamily="18" charset="0"/>
              </a:rPr>
              <a:t>It is therefore doubtful </a:t>
            </a:r>
            <a:r>
              <a:rPr lang="en-US" b="1" i="1" kern="0" dirty="0">
                <a:solidFill>
                  <a:srgbClr val="FF0000"/>
                </a:solidFill>
                <a:effectLst/>
                <a:latin typeface="Times New Roman" panose="02020603050405020304" pitchFamily="18" charset="0"/>
                <a:ea typeface="Times New Roman" panose="02020603050405020304" pitchFamily="18" charset="0"/>
              </a:rPr>
              <a:t>that this index of pollution gives useful results. </a:t>
            </a:r>
          </a:p>
          <a:p>
            <a:pPr>
              <a:spcBef>
                <a:spcPts val="0"/>
              </a:spcBef>
              <a:spcAft>
                <a:spcPts val="0"/>
              </a:spcAft>
            </a:pPr>
            <a:endParaRPr lang="en-US" kern="100" dirty="0">
              <a:ea typeface="Calibri" panose="020F0502020204030204" pitchFamily="34" charset="0"/>
              <a:cs typeface="Times New Roman (Body CS)"/>
            </a:endParaRPr>
          </a:p>
        </p:txBody>
      </p:sp>
    </p:spTree>
    <p:extLst>
      <p:ext uri="{BB962C8B-B14F-4D97-AF65-F5344CB8AC3E}">
        <p14:creationId xmlns:p14="http://schemas.microsoft.com/office/powerpoint/2010/main" val="1637964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An Index that Considers Health Effects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1219200"/>
            <a:ext cx="8673148" cy="3581400"/>
          </a:xfrm>
        </p:spPr>
        <p:txBody>
          <a:bodyPr/>
          <a:lstStyle/>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In the early days of air pollution measurement, reported severity factors differed from study to study. </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One reason was that air quality standards were not all laid out for the same time period; some for one hour, some for eight hours, etc. </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There were differing opinions as to how to extrapolate the standards to the same time period, e.g., 24 hours. </a:t>
            </a:r>
          </a:p>
          <a:p>
            <a:pPr>
              <a:spcBef>
                <a:spcPts val="0"/>
              </a:spcBef>
              <a:spcAft>
                <a:spcPts val="0"/>
              </a:spcAft>
            </a:pPr>
            <a:r>
              <a:rPr lang="en-US" b="1" i="1" kern="0" dirty="0">
                <a:solidFill>
                  <a:srgbClr val="FF0000"/>
                </a:solidFill>
                <a:effectLst/>
                <a:latin typeface="Times New Roman" panose="02020603050405020304" pitchFamily="18" charset="0"/>
                <a:ea typeface="Times New Roman" panose="02020603050405020304" pitchFamily="18" charset="0"/>
              </a:rPr>
              <a:t>Thus, using </a:t>
            </a:r>
            <a:r>
              <a:rPr lang="en-US" b="1" i="1" kern="0" dirty="0" err="1">
                <a:solidFill>
                  <a:srgbClr val="FF0000"/>
                </a:solidFill>
                <a:effectLst/>
                <a:latin typeface="Times New Roman" panose="02020603050405020304" pitchFamily="18" charset="0"/>
                <a:ea typeface="Times New Roman" panose="02020603050405020304" pitchFamily="18" charset="0"/>
              </a:rPr>
              <a:t>Pindex</a:t>
            </a:r>
            <a:r>
              <a:rPr lang="en-US" b="1" i="1" kern="0" dirty="0">
                <a:solidFill>
                  <a:srgbClr val="FF0000"/>
                </a:solidFill>
                <a:effectLst/>
                <a:latin typeface="Times New Roman" panose="02020603050405020304" pitchFamily="18" charset="0"/>
                <a:ea typeface="Times New Roman" panose="02020603050405020304" pitchFamily="18" charset="0"/>
              </a:rPr>
              <a:t> again failed on the usefulness criterion, since the ways it was measured were inconsistent. </a:t>
            </a:r>
            <a:endParaRPr lang="en-US" b="1" i="1" kern="100" dirty="0">
              <a:solidFill>
                <a:srgbClr val="FF0000"/>
              </a:solidFill>
              <a:ea typeface="Calibri" panose="020F0502020204030204" pitchFamily="34" charset="0"/>
              <a:cs typeface="Times New Roman (Body CS)"/>
            </a:endParaRPr>
          </a:p>
        </p:txBody>
      </p:sp>
    </p:spTree>
    <p:extLst>
      <p:ext uri="{BB962C8B-B14F-4D97-AF65-F5344CB8AC3E}">
        <p14:creationId xmlns:p14="http://schemas.microsoft.com/office/powerpoint/2010/main" val="2498882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An Index that Considers Health Effects</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1447800"/>
            <a:ext cx="8673148" cy="3581400"/>
          </a:xfrm>
        </p:spPr>
        <p:txBody>
          <a:bodyPr/>
          <a:lstStyle/>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What about legitimacy?</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 </a:t>
            </a:r>
            <a:r>
              <a:rPr lang="en-US"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Pindex</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does not necessarily seem illegitimate,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just as</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using the weight-based index </a:t>
            </a:r>
            <a:r>
              <a:rPr lang="en-US"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was not.</a:t>
            </a:r>
            <a:endParaRPr lang="en-US" kern="100" dirty="0">
              <a:effectLst/>
              <a:latin typeface="Times New Roman" panose="02020603050405020304" pitchFamily="18" charset="0"/>
              <a:ea typeface="Calibri" panose="020F0502020204030204" pitchFamily="34" charset="0"/>
              <a:cs typeface="Times New Roman (Body CS)"/>
            </a:endParaRPr>
          </a:p>
          <a:p>
            <a:pPr marL="0" marR="0" indent="0">
              <a:spcBef>
                <a:spcPts val="0"/>
              </a:spcBef>
              <a:spcAft>
                <a:spcPts val="0"/>
              </a:spcAft>
              <a:buNone/>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101755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Air Quality Index AQI</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2438400"/>
            <a:ext cx="8673148" cy="2819400"/>
          </a:xfrm>
        </p:spPr>
        <p:txBody>
          <a:bodyPr/>
          <a:lstStyle/>
          <a:p>
            <a:pPr>
              <a:spcBef>
                <a:spcPts val="0"/>
              </a:spcBef>
              <a:spcAft>
                <a:spcPts val="0"/>
              </a:spcAft>
            </a:pPr>
            <a:r>
              <a:rPr lang="en-US" dirty="0">
                <a:effectLst/>
                <a:ea typeface="Calibri" panose="020F0502020204030204" pitchFamily="34" charset="0"/>
                <a:cs typeface="Times New Roman (Body CS)"/>
              </a:rPr>
              <a:t>The AQI has been issued by the U.S. Environmental Protection Agency since 1976.</a:t>
            </a:r>
          </a:p>
          <a:p>
            <a:pPr>
              <a:spcBef>
                <a:spcPts val="0"/>
              </a:spcBef>
              <a:spcAft>
                <a:spcPts val="0"/>
              </a:spcAft>
            </a:pPr>
            <a:r>
              <a:rPr lang="en-US" dirty="0">
                <a:effectLst/>
                <a:ea typeface="Calibri" panose="020F0502020204030204" pitchFamily="34" charset="0"/>
                <a:cs typeface="Times New Roman (Body CS)"/>
              </a:rPr>
              <a:t>Variants of the AQI are now used around the world.</a:t>
            </a:r>
            <a:r>
              <a:rPr lang="en-US" dirty="0">
                <a:effectLst/>
              </a:rPr>
              <a:t> </a:t>
            </a:r>
          </a:p>
          <a:p>
            <a:pPr>
              <a:spcBef>
                <a:spcPts val="0"/>
              </a:spcBef>
              <a:spcAft>
                <a:spcPts val="0"/>
              </a:spcAft>
            </a:pPr>
            <a:r>
              <a:rPr lang="en-US" kern="0" dirty="0">
                <a:effectLst/>
                <a:ea typeface="Calibri" panose="020F0502020204030204" pitchFamily="34" charset="0"/>
              </a:rPr>
              <a:t>The AQI focuses on health effects that an individual might experience within a few hours or days after breathing polluted air. </a:t>
            </a:r>
          </a:p>
          <a:p>
            <a:pPr marL="0" indent="0">
              <a:spcBef>
                <a:spcPts val="0"/>
              </a:spcBef>
              <a:spcAft>
                <a:spcPts val="0"/>
              </a:spcAft>
              <a:buNone/>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Times New Roman" panose="02020603050405020304" pitchFamily="18" charset="0"/>
              <a:ea typeface="Calibri" panose="020F0502020204030204" pitchFamily="34" charset="0"/>
              <a:cs typeface="Times New Roman (Body CS)"/>
            </a:endParaRPr>
          </a:p>
        </p:txBody>
      </p:sp>
      <p:pic>
        <p:nvPicPr>
          <p:cNvPr id="5" name="Picture 4" descr="A logo with a globe and text&#10;&#10;Description automatically generated">
            <a:extLst>
              <a:ext uri="{FF2B5EF4-FFF2-40B4-BE49-F238E27FC236}">
                <a16:creationId xmlns:a16="http://schemas.microsoft.com/office/drawing/2014/main" id="{413BD9C0-6A68-A5F0-510A-BF54DB8DC6DB}"/>
              </a:ext>
            </a:extLst>
          </p:cNvPr>
          <p:cNvPicPr>
            <a:picLocks noChangeAspect="1"/>
          </p:cNvPicPr>
          <p:nvPr/>
        </p:nvPicPr>
        <p:blipFill>
          <a:blip r:embed="rId3"/>
          <a:stretch>
            <a:fillRect/>
          </a:stretch>
        </p:blipFill>
        <p:spPr>
          <a:xfrm>
            <a:off x="5913120" y="1143000"/>
            <a:ext cx="2240280" cy="1066800"/>
          </a:xfrm>
          <a:prstGeom prst="rect">
            <a:avLst/>
          </a:prstGeom>
        </p:spPr>
      </p:pic>
      <p:sp>
        <p:nvSpPr>
          <p:cNvPr id="6" name="TextBox 5">
            <a:extLst>
              <a:ext uri="{FF2B5EF4-FFF2-40B4-BE49-F238E27FC236}">
                <a16:creationId xmlns:a16="http://schemas.microsoft.com/office/drawing/2014/main" id="{5558C038-3A6D-5687-7756-2F75121F44C7}"/>
              </a:ext>
            </a:extLst>
          </p:cNvPr>
          <p:cNvSpPr txBox="1"/>
          <p:nvPr/>
        </p:nvSpPr>
        <p:spPr>
          <a:xfrm>
            <a:off x="1828800" y="6096000"/>
            <a:ext cx="3276600" cy="369332"/>
          </a:xfrm>
          <a:prstGeom prst="rect">
            <a:avLst/>
          </a:prstGeom>
          <a:noFill/>
        </p:spPr>
        <p:txBody>
          <a:bodyPr wrap="square" rtlCol="0">
            <a:spAutoFit/>
          </a:bodyPr>
          <a:lstStyle/>
          <a:p>
            <a:r>
              <a:rPr lang="en-US" sz="1800" dirty="0"/>
              <a:t>Credit: </a:t>
            </a:r>
            <a:r>
              <a:rPr lang="en-US" sz="1800" dirty="0" err="1"/>
              <a:t>AirNow</a:t>
            </a:r>
            <a:endParaRPr lang="en-US" sz="1800" dirty="0"/>
          </a:p>
        </p:txBody>
      </p:sp>
    </p:spTree>
    <p:extLst>
      <p:ext uri="{BB962C8B-B14F-4D97-AF65-F5344CB8AC3E}">
        <p14:creationId xmlns:p14="http://schemas.microsoft.com/office/powerpoint/2010/main" val="2260063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0"/>
            <a:ext cx="8839200" cy="1371600"/>
          </a:xfrm>
        </p:spPr>
        <p:txBody>
          <a:bodyPr/>
          <a:lstStyle/>
          <a:p>
            <a:r>
              <a:rPr lang="en-US" altLang="en-US" dirty="0">
                <a:ea typeface="ＭＳ Ｐゴシック" panose="020B0600070205080204" pitchFamily="34" charset="-128"/>
              </a:rPr>
              <a:t>Air Quality Index AQI</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990600"/>
            <a:ext cx="8673148" cy="3581400"/>
          </a:xfrm>
        </p:spPr>
        <p:txBody>
          <a:bodyPr/>
          <a:lstStyle/>
          <a:p>
            <a:pPr>
              <a:spcBef>
                <a:spcPts val="0"/>
              </a:spcBef>
              <a:spcAft>
                <a:spcPts val="0"/>
              </a:spcAft>
            </a:pPr>
            <a:r>
              <a:rPr lang="en-US" b="1" i="1" kern="100" dirty="0">
                <a:effectLst/>
                <a:latin typeface="Times New Roman" panose="02020603050405020304" pitchFamily="18" charset="0"/>
                <a:ea typeface="Calibri" panose="020F0502020204030204" pitchFamily="34" charset="0"/>
                <a:cs typeface="Times New Roman (Body CS)"/>
              </a:rPr>
              <a:t>The AQI </a:t>
            </a:r>
            <a:r>
              <a:rPr lang="en-US"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assigns a number between 1 and 500 for AQI subindices for each of five pollutants: PM, CO, SO</a:t>
            </a:r>
            <a:r>
              <a:rPr lang="en-US" b="1" i="1"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a:t>
            </a:r>
            <a:r>
              <a:rPr lang="en-US" b="1" i="1"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ozone O</a:t>
            </a:r>
            <a:r>
              <a:rPr lang="en-US" b="1" i="1"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subindices are</a:t>
            </a:r>
            <a:r>
              <a:rPr lang="en-US" kern="0" dirty="0">
                <a:solidFill>
                  <a:srgbClr val="262A2F"/>
                </a:solidFill>
                <a:effectLst/>
                <a:latin typeface="Times New Roman" panose="02020603050405020304" pitchFamily="18" charset="0"/>
                <a:ea typeface="Calibri" panose="020F0502020204030204" pitchFamily="34" charset="0"/>
                <a:cs typeface="Times New Roman" panose="02020603050405020304" pitchFamily="18" charset="0"/>
              </a:rPr>
              <a:t> calculated by converting measured pollutant concentrations (e.g., in micrograms per cubic meter or ppm or ppb) to a uniform index </a:t>
            </a:r>
            <a:r>
              <a:rPr lang="en-US" b="1" i="1" kern="0" dirty="0">
                <a:solidFill>
                  <a:srgbClr val="262A2F"/>
                </a:solidFill>
                <a:effectLst/>
                <a:latin typeface="Times New Roman" panose="02020603050405020304" pitchFamily="18" charset="0"/>
                <a:ea typeface="Calibri" panose="020F0502020204030204" pitchFamily="34" charset="0"/>
                <a:cs typeface="Times New Roman" panose="02020603050405020304" pitchFamily="18" charset="0"/>
              </a:rPr>
              <a:t>based on the health effects associated with a pollutant. </a:t>
            </a:r>
          </a:p>
          <a:p>
            <a:pPr>
              <a:spcBef>
                <a:spcPts val="0"/>
              </a:spcBef>
              <a:spcAft>
                <a:spcPts val="0"/>
              </a:spcAft>
            </a:pPr>
            <a:r>
              <a:rPr lang="en-US" kern="0" dirty="0">
                <a:solidFill>
                  <a:srgbClr val="262A2F"/>
                </a:solidFill>
                <a:effectLst/>
                <a:latin typeface="Times New Roman" panose="02020603050405020304" pitchFamily="18" charset="0"/>
                <a:ea typeface="Calibri" panose="020F0502020204030204" pitchFamily="34" charset="0"/>
                <a:cs typeface="Times New Roman" panose="02020603050405020304" pitchFamily="18" charset="0"/>
              </a:rPr>
              <a:t>Those health benchmarks are established by the Environmental Protection Agency and updated regularly.</a:t>
            </a:r>
          </a:p>
          <a:p>
            <a:pPr>
              <a:spcBef>
                <a:spcPts val="0"/>
              </a:spcBef>
              <a:spcAft>
                <a:spcPts val="0"/>
              </a:spcAft>
            </a:pPr>
            <a:r>
              <a:rPr lang="en-US" b="1" i="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overall AQI is reported as the highest of the AQI subindices. </a:t>
            </a:r>
          </a:p>
          <a:p>
            <a:pPr>
              <a:spcBef>
                <a:spcPts val="0"/>
              </a:spcBef>
              <a:spcAft>
                <a:spcPts val="0"/>
              </a:spcAft>
            </a:pPr>
            <a:r>
              <a:rPr lang="en-US" kern="0" dirty="0">
                <a:solidFill>
                  <a:srgbClr val="262A2F"/>
                </a:solidFill>
                <a:effectLst/>
                <a:latin typeface="Times New Roman" panose="02020603050405020304" pitchFamily="18" charset="0"/>
                <a:ea typeface="Calibri" panose="020F0502020204030204" pitchFamily="34" charset="0"/>
                <a:cs typeface="Times New Roman" panose="02020603050405020304" pitchFamily="18" charset="0"/>
              </a:rPr>
              <a:t>One day (or hour) it could be due to ozone, another to CO.  </a:t>
            </a:r>
            <a:endParaRPr lang="en-US" kern="100" dirty="0">
              <a:effectLst/>
              <a:latin typeface="Times New Roman" panose="02020603050405020304" pitchFamily="18" charset="0"/>
              <a:ea typeface="Calibri" panose="020F0502020204030204" pitchFamily="34" charset="0"/>
              <a:cs typeface="Times New Roman (Body CS)"/>
            </a:endParaRPr>
          </a:p>
          <a:p>
            <a:pPr marL="0" indent="0">
              <a:spcBef>
                <a:spcPts val="0"/>
              </a:spcBef>
              <a:spcAft>
                <a:spcPts val="0"/>
              </a:spcAft>
              <a:buNone/>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3438212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8" name="Rectangle 3175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9" name="Freeform: Shape 3175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685800" y="110926"/>
            <a:ext cx="6633111" cy="692549"/>
          </a:xfrm>
        </p:spPr>
        <p:txBody>
          <a:bodyPr vert="horz" lIns="91440" tIns="45720" rIns="91440" bIns="45720" rtlCol="0" anchor="b">
            <a:normAutofit/>
          </a:bodyPr>
          <a:lstStyle/>
          <a:p>
            <a:pPr eaLnBrk="1" hangingPunct="1">
              <a:lnSpc>
                <a:spcPct val="90000"/>
              </a:lnSpc>
            </a:pPr>
            <a:r>
              <a:rPr lang="en-US" altLang="en-US" sz="3800" kern="1200" dirty="0">
                <a:solidFill>
                  <a:schemeClr val="accent1">
                    <a:lumMod val="50000"/>
                  </a:schemeClr>
                </a:solidFill>
                <a:ea typeface="+mj-ea"/>
                <a:cs typeface="+mj-cs"/>
              </a:rPr>
              <a:t>A</a:t>
            </a:r>
            <a:r>
              <a:rPr lang="en-US" altLang="en-US" sz="3800" kern="1200" dirty="0">
                <a:solidFill>
                  <a:schemeClr val="accent1">
                    <a:lumMod val="50000"/>
                  </a:schemeClr>
                </a:solidFill>
                <a:latin typeface="+mj-lt"/>
                <a:ea typeface="+mj-ea"/>
                <a:cs typeface="+mj-cs"/>
              </a:rPr>
              <a:t>ir Quality Index AQI</a:t>
            </a: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228600" y="1149453"/>
            <a:ext cx="2514600" cy="1136843"/>
          </a:xfrm>
        </p:spPr>
        <p:txBody>
          <a:bodyPr vert="horz" lIns="91440" tIns="45720" rIns="91440" bIns="45720" rtlCol="0">
            <a:noAutofit/>
          </a:bodyPr>
          <a:lstStyle/>
          <a:p>
            <a:pPr eaLnBrk="1" hangingPunct="1">
              <a:lnSpc>
                <a:spcPct val="90000"/>
              </a:lnSpc>
              <a:spcBef>
                <a:spcPts val="1000"/>
              </a:spcBef>
              <a:spcAft>
                <a:spcPts val="0"/>
              </a:spcAft>
            </a:pPr>
            <a:r>
              <a:rPr lang="en-US" kern="1200" dirty="0">
                <a:solidFill>
                  <a:schemeClr val="tx1"/>
                </a:solidFill>
                <a:effectLst/>
                <a:latin typeface="+mn-lt"/>
                <a:ea typeface="+mn-ea"/>
                <a:cs typeface="+mn-cs"/>
              </a:rPr>
              <a:t>The level for each pollutant is reported in one of six categories of increasing seriousness.  </a:t>
            </a:r>
          </a:p>
        </p:txBody>
      </p:sp>
      <p:graphicFrame>
        <p:nvGraphicFramePr>
          <p:cNvPr id="2" name="Table 1">
            <a:extLst>
              <a:ext uri="{FF2B5EF4-FFF2-40B4-BE49-F238E27FC236}">
                <a16:creationId xmlns:a16="http://schemas.microsoft.com/office/drawing/2014/main" id="{65774B17-D572-E8AA-48DF-600A37F30191}"/>
              </a:ext>
            </a:extLst>
          </p:cNvPr>
          <p:cNvGraphicFramePr>
            <a:graphicFrameLocks noGrp="1"/>
          </p:cNvGraphicFramePr>
          <p:nvPr>
            <p:extLst>
              <p:ext uri="{D42A27DB-BD31-4B8C-83A1-F6EECF244321}">
                <p14:modId xmlns:p14="http://schemas.microsoft.com/office/powerpoint/2010/main" val="993602314"/>
              </p:ext>
            </p:extLst>
          </p:nvPr>
        </p:nvGraphicFramePr>
        <p:xfrm>
          <a:off x="2286000" y="914400"/>
          <a:ext cx="6417304" cy="5715000"/>
        </p:xfrm>
        <a:graphic>
          <a:graphicData uri="http://schemas.openxmlformats.org/drawingml/2006/table">
            <a:tbl>
              <a:tblPr firstRow="1" firstCol="1" bandRow="1"/>
              <a:tblGrid>
                <a:gridCol w="1173909">
                  <a:extLst>
                    <a:ext uri="{9D8B030D-6E8A-4147-A177-3AD203B41FA5}">
                      <a16:colId xmlns:a16="http://schemas.microsoft.com/office/drawing/2014/main" val="57241337"/>
                    </a:ext>
                  </a:extLst>
                </a:gridCol>
                <a:gridCol w="1374537">
                  <a:extLst>
                    <a:ext uri="{9D8B030D-6E8A-4147-A177-3AD203B41FA5}">
                      <a16:colId xmlns:a16="http://schemas.microsoft.com/office/drawing/2014/main" val="2629297113"/>
                    </a:ext>
                  </a:extLst>
                </a:gridCol>
                <a:gridCol w="1073595">
                  <a:extLst>
                    <a:ext uri="{9D8B030D-6E8A-4147-A177-3AD203B41FA5}">
                      <a16:colId xmlns:a16="http://schemas.microsoft.com/office/drawing/2014/main" val="968667891"/>
                    </a:ext>
                  </a:extLst>
                </a:gridCol>
                <a:gridCol w="2795263">
                  <a:extLst>
                    <a:ext uri="{9D8B030D-6E8A-4147-A177-3AD203B41FA5}">
                      <a16:colId xmlns:a16="http://schemas.microsoft.com/office/drawing/2014/main" val="1483496820"/>
                    </a:ext>
                  </a:extLst>
                </a:gridCol>
              </a:tblGrid>
              <a:tr h="437062">
                <a:tc>
                  <a:txBody>
                    <a:bodyPr/>
                    <a:lstStyle/>
                    <a:p>
                      <a:pPr marL="0" marR="0" algn="ctr" fontAlgn="t">
                        <a:spcBef>
                          <a:spcPts val="0"/>
                        </a:spcBef>
                        <a:spcAft>
                          <a:spcPts val="0"/>
                        </a:spcAft>
                      </a:pPr>
                      <a:r>
                        <a:rPr lang="en-US" sz="1200" b="1" i="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Daily AQI Color</a:t>
                      </a:r>
                      <a:endParaRPr lang="en-US" sz="1800" b="0" i="0" u="none" strike="noStrike" dirty="0">
                        <a:effectLst/>
                        <a:latin typeface="Arial" panose="020B0604020202020204" pitchFamily="34" charset="0"/>
                      </a:endParaRPr>
                    </a:p>
                  </a:txBody>
                  <a:tcPr marL="9339" marR="9339" marT="9339" marB="9339">
                    <a:lnL>
                      <a:noFill/>
                    </a:lnL>
                    <a:lnR>
                      <a:noFill/>
                    </a:lnR>
                    <a:lnT>
                      <a:noFill/>
                    </a:lnT>
                    <a:lnB>
                      <a:noFill/>
                    </a:lnB>
                    <a:solidFill>
                      <a:srgbClr val="E1EBF4"/>
                    </a:solidFill>
                  </a:tcPr>
                </a:tc>
                <a:tc>
                  <a:txBody>
                    <a:bodyPr/>
                    <a:lstStyle/>
                    <a:p>
                      <a:pPr marL="0" marR="0" algn="ctr" fontAlgn="t">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Levels of Concern</a:t>
                      </a:r>
                      <a:endParaRPr lang="en-US" sz="1800" b="0" i="0" u="none" strike="noStrike">
                        <a:effectLst/>
                        <a:latin typeface="Arial" panose="020B0604020202020204" pitchFamily="34" charset="0"/>
                      </a:endParaRPr>
                    </a:p>
                  </a:txBody>
                  <a:tcPr marL="9339" marR="9339" marT="9339" marB="9339">
                    <a:lnL>
                      <a:noFill/>
                    </a:lnL>
                    <a:lnR>
                      <a:noFill/>
                    </a:lnR>
                    <a:lnT>
                      <a:noFill/>
                    </a:lnT>
                    <a:lnB>
                      <a:noFill/>
                    </a:lnB>
                    <a:solidFill>
                      <a:srgbClr val="E1EBF4"/>
                    </a:solidFill>
                  </a:tcPr>
                </a:tc>
                <a:tc>
                  <a:txBody>
                    <a:bodyPr/>
                    <a:lstStyle/>
                    <a:p>
                      <a:pPr marL="0" marR="0" algn="ctr" fontAlgn="t">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Values of Index</a:t>
                      </a:r>
                      <a:endParaRPr lang="en-US" sz="1800" b="0" i="0" u="none" strike="noStrike">
                        <a:effectLst/>
                        <a:latin typeface="Arial" panose="020B0604020202020204" pitchFamily="34" charset="0"/>
                      </a:endParaRPr>
                    </a:p>
                  </a:txBody>
                  <a:tcPr marL="9339" marR="9339" marT="9339" marB="9339">
                    <a:lnL>
                      <a:noFill/>
                    </a:lnL>
                    <a:lnR>
                      <a:noFill/>
                    </a:lnR>
                    <a:lnT>
                      <a:noFill/>
                    </a:lnT>
                    <a:lnB>
                      <a:noFill/>
                    </a:lnB>
                    <a:solidFill>
                      <a:srgbClr val="E1EBF4"/>
                    </a:solidFill>
                  </a:tcPr>
                </a:tc>
                <a:tc>
                  <a:txBody>
                    <a:bodyPr/>
                    <a:lstStyle/>
                    <a:p>
                      <a:pPr marL="0" marR="0" algn="ctr" fontAlgn="t">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Description of Air Quality</a:t>
                      </a:r>
                      <a:endParaRPr lang="en-US" sz="1800" b="0" i="0" u="none" strike="noStrike">
                        <a:effectLst/>
                        <a:latin typeface="Arial" panose="020B0604020202020204" pitchFamily="34" charset="0"/>
                      </a:endParaRPr>
                    </a:p>
                  </a:txBody>
                  <a:tcPr marL="9339" marR="9339" marT="9339" marB="9339">
                    <a:lnL>
                      <a:noFill/>
                    </a:lnL>
                    <a:lnR>
                      <a:noFill/>
                    </a:lnR>
                    <a:lnT>
                      <a:noFill/>
                    </a:lnT>
                    <a:lnB>
                      <a:noFill/>
                    </a:lnB>
                    <a:solidFill>
                      <a:srgbClr val="E1EBF4"/>
                    </a:solidFill>
                  </a:tcPr>
                </a:tc>
                <a:extLst>
                  <a:ext uri="{0D108BD9-81ED-4DB2-BD59-A6C34878D82A}">
                    <a16:rowId xmlns:a16="http://schemas.microsoft.com/office/drawing/2014/main" val="1757448812"/>
                  </a:ext>
                </a:extLst>
              </a:tr>
              <a:tr h="626746">
                <a:tc>
                  <a:txBody>
                    <a:bodyPr/>
                    <a:lstStyle/>
                    <a:p>
                      <a:pPr marL="0" marR="0" algn="ctr" fontAlgn="ctr">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Green</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00E400"/>
                    </a:solidFill>
                  </a:tcPr>
                </a:tc>
                <a:tc>
                  <a:txBody>
                    <a:bodyPr/>
                    <a:lstStyle/>
                    <a:p>
                      <a:pPr marL="0" marR="0" algn="ctr" fontAlgn="ctr">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Good</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00E400"/>
                    </a:solidFill>
                  </a:tcPr>
                </a:tc>
                <a:tc>
                  <a:txBody>
                    <a:bodyPr/>
                    <a:lstStyle/>
                    <a:p>
                      <a:pPr marL="0" marR="0" algn="ctr" fontAlgn="ctr">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 to 50</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00E400"/>
                    </a:solidFill>
                  </a:tcPr>
                </a:tc>
                <a:tc>
                  <a:txBody>
                    <a:bodyPr/>
                    <a:lstStyle/>
                    <a:p>
                      <a:pPr marL="0" marR="0" algn="l" fontAlgn="ctr">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Air quality is satisfactory, and air pollution poses little or no risk.</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00E400"/>
                    </a:solidFill>
                  </a:tcPr>
                </a:tc>
                <a:extLst>
                  <a:ext uri="{0D108BD9-81ED-4DB2-BD59-A6C34878D82A}">
                    <a16:rowId xmlns:a16="http://schemas.microsoft.com/office/drawing/2014/main" val="700050754"/>
                  </a:ext>
                </a:extLst>
              </a:tr>
              <a:tr h="1195795">
                <a:tc>
                  <a:txBody>
                    <a:bodyPr/>
                    <a:lstStyle/>
                    <a:p>
                      <a:pPr marL="0" marR="0" algn="ctr" fontAlgn="ctr">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Yellow</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FF00"/>
                    </a:solidFill>
                  </a:tcPr>
                </a:tc>
                <a:tc>
                  <a:txBody>
                    <a:bodyPr/>
                    <a:lstStyle/>
                    <a:p>
                      <a:pPr marL="0" marR="0" algn="ctr" fontAlgn="ctr">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FF00"/>
                    </a:solidFill>
                  </a:tcPr>
                </a:tc>
                <a:tc>
                  <a:txBody>
                    <a:bodyPr/>
                    <a:lstStyle/>
                    <a:p>
                      <a:pPr marL="0" marR="0" algn="ctr" fontAlgn="ctr">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 to 100</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FF00"/>
                    </a:solidFill>
                  </a:tcPr>
                </a:tc>
                <a:tc>
                  <a:txBody>
                    <a:bodyPr/>
                    <a:lstStyle/>
                    <a:p>
                      <a:pPr marL="0" marR="0" algn="l" fontAlgn="ctr">
                        <a:spcBef>
                          <a:spcPts val="0"/>
                        </a:spcBef>
                        <a:spcAft>
                          <a:spcPts val="0"/>
                        </a:spcAft>
                      </a:pPr>
                      <a:r>
                        <a:rPr lang="en-US" sz="1200" b="1" i="0" u="none" strike="noStrike">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Air quality is acceptable. However, there may be a risk for some people, particularly those who are unusually sensitive to air pollution.</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FF00"/>
                    </a:solidFill>
                  </a:tcPr>
                </a:tc>
                <a:extLst>
                  <a:ext uri="{0D108BD9-81ED-4DB2-BD59-A6C34878D82A}">
                    <a16:rowId xmlns:a16="http://schemas.microsoft.com/office/drawing/2014/main" val="247084752"/>
                  </a:ext>
                </a:extLst>
              </a:tr>
              <a:tr h="816428">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Orange</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7E00"/>
                    </a:solidFill>
                  </a:tcPr>
                </a:tc>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Unhealthy for Sensitive Groups</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7E00"/>
                    </a:solidFill>
                  </a:tcPr>
                </a:tc>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101 to 150</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7E00"/>
                    </a:solidFill>
                  </a:tcPr>
                </a:tc>
                <a:tc>
                  <a:txBody>
                    <a:bodyPr/>
                    <a:lstStyle/>
                    <a:p>
                      <a:pPr marL="0" marR="0" algn="l" fontAlgn="ctr">
                        <a:spcBef>
                          <a:spcPts val="0"/>
                        </a:spcBef>
                        <a:spcAft>
                          <a:spcPts val="0"/>
                        </a:spcAft>
                      </a:pPr>
                      <a:r>
                        <a:rPr lang="en-US" sz="1200" b="1" i="0" u="none" strike="noStrike"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Members of sensitive groups may experience health effects. The general public is less likely to be affected.</a:t>
                      </a:r>
                      <a:endParaRPr lang="en-US" sz="1800" b="0" i="0" u="none" strike="noStrike" dirty="0">
                        <a:effectLst/>
                        <a:latin typeface="Arial" panose="020B0604020202020204" pitchFamily="34" charset="0"/>
                      </a:endParaRPr>
                    </a:p>
                  </a:txBody>
                  <a:tcPr marL="9339" marR="9339" marT="9339" marB="9339" anchor="ctr">
                    <a:lnL>
                      <a:noFill/>
                    </a:lnL>
                    <a:lnR>
                      <a:noFill/>
                    </a:lnR>
                    <a:lnT>
                      <a:noFill/>
                    </a:lnT>
                    <a:lnB>
                      <a:noFill/>
                    </a:lnB>
                    <a:solidFill>
                      <a:srgbClr val="FF7E00"/>
                    </a:solidFill>
                  </a:tcPr>
                </a:tc>
                <a:extLst>
                  <a:ext uri="{0D108BD9-81ED-4DB2-BD59-A6C34878D82A}">
                    <a16:rowId xmlns:a16="http://schemas.microsoft.com/office/drawing/2014/main" val="1677777780"/>
                  </a:ext>
                </a:extLst>
              </a:tr>
              <a:tr h="1195795">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Red</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0000"/>
                    </a:solidFill>
                  </a:tcPr>
                </a:tc>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Unhealthy</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0000"/>
                    </a:solidFill>
                  </a:tcPr>
                </a:tc>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151 to 200</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0000"/>
                    </a:solidFill>
                  </a:tcPr>
                </a:tc>
                <a:tc>
                  <a:txBody>
                    <a:bodyPr/>
                    <a:lstStyle/>
                    <a:p>
                      <a:pPr marL="0" marR="0" algn="l"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Some members of the general public may experience health effects; members of sensitive groups may experience more serious health effects.</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FF0000"/>
                    </a:solidFill>
                  </a:tcPr>
                </a:tc>
                <a:extLst>
                  <a:ext uri="{0D108BD9-81ED-4DB2-BD59-A6C34878D82A}">
                    <a16:rowId xmlns:a16="http://schemas.microsoft.com/office/drawing/2014/main" val="437814048"/>
                  </a:ext>
                </a:extLst>
              </a:tr>
              <a:tr h="626746">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Purple</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8F3F97"/>
                    </a:solidFill>
                  </a:tcPr>
                </a:tc>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Very Unhealthy</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8F3F97"/>
                    </a:solidFill>
                  </a:tcPr>
                </a:tc>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201 to 300</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8F3F97"/>
                    </a:solidFill>
                  </a:tcPr>
                </a:tc>
                <a:tc>
                  <a:txBody>
                    <a:bodyPr/>
                    <a:lstStyle/>
                    <a:p>
                      <a:pPr marL="0" marR="0" algn="l"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Health alert: The risk of health effects is increased for everyone.</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8F3F97"/>
                    </a:solidFill>
                  </a:tcPr>
                </a:tc>
                <a:extLst>
                  <a:ext uri="{0D108BD9-81ED-4DB2-BD59-A6C34878D82A}">
                    <a16:rowId xmlns:a16="http://schemas.microsoft.com/office/drawing/2014/main" val="1162116188"/>
                  </a:ext>
                </a:extLst>
              </a:tr>
              <a:tr h="816428">
                <a:tc>
                  <a:txBody>
                    <a:bodyPr/>
                    <a:lstStyle/>
                    <a:p>
                      <a:pPr marL="0" marR="0" algn="ctr" fontAlgn="ctr">
                        <a:spcBef>
                          <a:spcPts val="0"/>
                        </a:spcBef>
                        <a:spcAft>
                          <a:spcPts val="0"/>
                        </a:spcAft>
                      </a:pPr>
                      <a:r>
                        <a:rPr lang="en-US" sz="1200" b="1" i="0" u="none" strike="noStrike"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Maroon</a:t>
                      </a:r>
                      <a:endParaRPr lang="en-US" sz="1800" b="0" i="0" u="none" strike="noStrike" dirty="0">
                        <a:effectLst/>
                        <a:latin typeface="Arial" panose="020B0604020202020204" pitchFamily="34" charset="0"/>
                      </a:endParaRPr>
                    </a:p>
                  </a:txBody>
                  <a:tcPr marL="9339" marR="9339" marT="9339" marB="9339" anchor="ctr">
                    <a:lnL>
                      <a:noFill/>
                    </a:lnL>
                    <a:lnR>
                      <a:noFill/>
                    </a:lnR>
                    <a:lnT>
                      <a:noFill/>
                    </a:lnT>
                    <a:lnB>
                      <a:noFill/>
                    </a:lnB>
                    <a:solidFill>
                      <a:srgbClr val="7E0023"/>
                    </a:solidFill>
                  </a:tcPr>
                </a:tc>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Hazardous</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7E0023"/>
                    </a:solidFill>
                  </a:tcPr>
                </a:tc>
                <a:tc>
                  <a:txBody>
                    <a:bodyPr/>
                    <a:lstStyle/>
                    <a:p>
                      <a:pPr marL="0" marR="0" algn="ctr" fontAlgn="ctr">
                        <a:spcBef>
                          <a:spcPts val="0"/>
                        </a:spcBef>
                        <a:spcAft>
                          <a:spcPts val="0"/>
                        </a:spcAft>
                      </a:pPr>
                      <a:r>
                        <a:rPr lang="en-US" sz="1200" b="1" i="0" u="none" strike="noStrike">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301 and higher</a:t>
                      </a:r>
                      <a:endParaRPr lang="en-US" sz="1800" b="0" i="0" u="none" strike="noStrike">
                        <a:effectLst/>
                        <a:latin typeface="Arial" panose="020B0604020202020204" pitchFamily="34" charset="0"/>
                      </a:endParaRPr>
                    </a:p>
                  </a:txBody>
                  <a:tcPr marL="9339" marR="9339" marT="9339" marB="9339" anchor="ctr">
                    <a:lnL>
                      <a:noFill/>
                    </a:lnL>
                    <a:lnR>
                      <a:noFill/>
                    </a:lnR>
                    <a:lnT>
                      <a:noFill/>
                    </a:lnT>
                    <a:lnB>
                      <a:noFill/>
                    </a:lnB>
                    <a:solidFill>
                      <a:srgbClr val="7E0023"/>
                    </a:solidFill>
                  </a:tcPr>
                </a:tc>
                <a:tc>
                  <a:txBody>
                    <a:bodyPr/>
                    <a:lstStyle/>
                    <a:p>
                      <a:pPr marL="0" marR="0" algn="l" fontAlgn="ctr">
                        <a:spcBef>
                          <a:spcPts val="0"/>
                        </a:spcBef>
                        <a:spcAft>
                          <a:spcPts val="0"/>
                        </a:spcAft>
                      </a:pPr>
                      <a:r>
                        <a:rPr lang="en-US" sz="1200" b="1" i="0" u="none" strike="noStrike"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Health warning of emergency conditions: everyone is more likely to be affected.</a:t>
                      </a:r>
                      <a:endParaRPr lang="en-US" sz="1800" b="0" i="0" u="none" strike="noStrike" dirty="0">
                        <a:effectLst/>
                        <a:latin typeface="Arial" panose="020B0604020202020204" pitchFamily="34" charset="0"/>
                      </a:endParaRPr>
                    </a:p>
                  </a:txBody>
                  <a:tcPr marL="9339" marR="9339" marT="9339" marB="9339" anchor="ctr">
                    <a:lnL>
                      <a:noFill/>
                    </a:lnL>
                    <a:lnR>
                      <a:noFill/>
                    </a:lnR>
                    <a:lnT>
                      <a:noFill/>
                    </a:lnT>
                    <a:lnB>
                      <a:noFill/>
                    </a:lnB>
                    <a:solidFill>
                      <a:srgbClr val="7E0023"/>
                    </a:solidFill>
                  </a:tcPr>
                </a:tc>
                <a:extLst>
                  <a:ext uri="{0D108BD9-81ED-4DB2-BD59-A6C34878D82A}">
                    <a16:rowId xmlns:a16="http://schemas.microsoft.com/office/drawing/2014/main" val="809041837"/>
                  </a:ext>
                </a:extLst>
              </a:tr>
            </a:tbl>
          </a:graphicData>
        </a:graphic>
      </p:graphicFrame>
    </p:spTree>
    <p:extLst>
      <p:ext uri="{BB962C8B-B14F-4D97-AF65-F5344CB8AC3E}">
        <p14:creationId xmlns:p14="http://schemas.microsoft.com/office/powerpoint/2010/main" val="290334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Air Quality Index AQI</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It is certainly meaningful to say that the AQI for a given pollutant </a:t>
            </a:r>
            <a:r>
              <a:rPr lang="en-US" i="1" kern="100" dirty="0" err="1">
                <a:effectLst/>
                <a:latin typeface="Times New Roman" panose="02020603050405020304" pitchFamily="18" charset="0"/>
                <a:ea typeface="Calibri" panose="020F0502020204030204" pitchFamily="34" charset="0"/>
                <a:cs typeface="Times New Roman (Body CS)"/>
              </a:rPr>
              <a:t>i</a:t>
            </a:r>
            <a:r>
              <a:rPr lang="en-US" kern="100" dirty="0">
                <a:effectLst/>
                <a:latin typeface="Times New Roman" panose="02020603050405020304" pitchFamily="18" charset="0"/>
                <a:ea typeface="Calibri" panose="020F0502020204030204" pitchFamily="34" charset="0"/>
                <a:cs typeface="Times New Roman (Body CS)"/>
              </a:rPr>
              <a:t> is in a more serious category today than it was yesterday. </a:t>
            </a:r>
          </a:p>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But what if the AQI score for ozone of 209 was highest yesterday and the AQI for CO of 230 was highest today?</a:t>
            </a:r>
          </a:p>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Is it meaningful to say that the overall air quality AQI was higher today than yesterday? </a:t>
            </a:r>
          </a:p>
          <a:p>
            <a:pPr marL="347663" marR="0" indent="-347663">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To answer this questions requires some explanation of how the AQI subindices are calculated.</a:t>
            </a: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3368408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Air Quality Index AQI</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The Environmental Protection Agency has created AQI values for the different pollutants from known information about health effects. </a:t>
            </a:r>
          </a:p>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For example, we know that the                                                        moderate level of health effects for                                                              some kinds of PMs (PM</a:t>
            </a:r>
            <a:r>
              <a:rPr lang="en-US" kern="100" baseline="-25000" dirty="0">
                <a:effectLst/>
                <a:latin typeface="Times New Roman" panose="02020603050405020304" pitchFamily="18" charset="0"/>
                <a:ea typeface="Calibri" panose="020F0502020204030204" pitchFamily="34" charset="0"/>
                <a:cs typeface="Times New Roman (Body CS)"/>
              </a:rPr>
              <a:t>2.5</a:t>
            </a:r>
            <a:r>
              <a:rPr lang="en-US" kern="100" dirty="0">
                <a:effectLst/>
                <a:latin typeface="Times New Roman" panose="02020603050405020304" pitchFamily="18" charset="0"/>
                <a:ea typeface="Calibri" panose="020F0502020204030204" pitchFamily="34" charset="0"/>
                <a:cs typeface="Times New Roman (Body CS)"/>
              </a:rPr>
              <a:t>) ranges                                                 between </a:t>
            </a:r>
            <a:r>
              <a:rPr lang="en-US" kern="100" dirty="0">
                <a:latin typeface="Times New Roman" panose="02020603050405020304" pitchFamily="18" charset="0"/>
                <a:ea typeface="Calibri" panose="020F0502020204030204" pitchFamily="34" charset="0"/>
                <a:cs typeface="Times New Roman (Body CS)"/>
              </a:rPr>
              <a:t>12.1 mg/m</a:t>
            </a:r>
            <a:r>
              <a:rPr lang="en-US" kern="100" baseline="30000" dirty="0">
                <a:latin typeface="Times New Roman" panose="02020603050405020304" pitchFamily="18" charset="0"/>
                <a:ea typeface="Calibri" panose="020F0502020204030204" pitchFamily="34" charset="0"/>
                <a:cs typeface="Times New Roman (Body CS)"/>
              </a:rPr>
              <a:t>3</a:t>
            </a:r>
            <a:r>
              <a:rPr lang="en-US" kern="100" dirty="0">
                <a:effectLst/>
                <a:latin typeface="Times New Roman" panose="02020603050405020304" pitchFamily="18" charset="0"/>
                <a:ea typeface="Calibri" panose="020F0502020204030204" pitchFamily="34" charset="0"/>
                <a:cs typeface="Times New Roman (Body CS)"/>
              </a:rPr>
              <a:t> to </a:t>
            </a:r>
            <a:r>
              <a:rPr lang="en-US" kern="100" dirty="0">
                <a:latin typeface="Times New Roman" panose="02020603050405020304" pitchFamily="18" charset="0"/>
                <a:ea typeface="Calibri" panose="020F0502020204030204" pitchFamily="34" charset="0"/>
                <a:cs typeface="Times New Roman (Body CS)"/>
              </a:rPr>
              <a:t>35.4 mg/m</a:t>
            </a:r>
            <a:r>
              <a:rPr lang="en-US" kern="100" baseline="30000" dirty="0">
                <a:latin typeface="Times New Roman" panose="02020603050405020304" pitchFamily="18" charset="0"/>
                <a:ea typeface="Calibri" panose="020F0502020204030204" pitchFamily="34" charset="0"/>
                <a:cs typeface="Times New Roman (Body CS)"/>
              </a:rPr>
              <a:t>3</a:t>
            </a:r>
            <a:r>
              <a:rPr lang="en-US" kern="100" dirty="0">
                <a:latin typeface="Times New Roman" panose="02020603050405020304" pitchFamily="18" charset="0"/>
                <a:ea typeface="Calibri" panose="020F0502020204030204" pitchFamily="34" charset="0"/>
                <a:cs typeface="Times New Roman (Body CS)"/>
              </a:rPr>
              <a:t>.</a:t>
            </a:r>
            <a:r>
              <a:rPr lang="en-US" kern="100" baseline="30000" dirty="0">
                <a:latin typeface="Times New Roman" panose="02020603050405020304" pitchFamily="18" charset="0"/>
                <a:ea typeface="Calibri" panose="020F0502020204030204" pitchFamily="34" charset="0"/>
                <a:cs typeface="Times New Roman (Body CS)"/>
              </a:rPr>
              <a:t> </a:t>
            </a:r>
          </a:p>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The moderate level of AQI for any                                                                    pollutant ranges from 51 to 100, so </a:t>
            </a:r>
            <a:r>
              <a:rPr lang="en-US" kern="100" dirty="0">
                <a:latin typeface="Times New Roman" panose="02020603050405020304" pitchFamily="18" charset="0"/>
                <a:ea typeface="Calibri" panose="020F0502020204030204" pitchFamily="34" charset="0"/>
                <a:cs typeface="Times New Roman (Body CS)"/>
              </a:rPr>
              <a:t>12.1 mg/m</a:t>
            </a:r>
            <a:r>
              <a:rPr lang="en-US" kern="100" baseline="30000" dirty="0">
                <a:latin typeface="Times New Roman" panose="02020603050405020304" pitchFamily="18" charset="0"/>
                <a:ea typeface="Calibri" panose="020F0502020204030204" pitchFamily="34" charset="0"/>
                <a:cs typeface="Times New Roman (Body CS)"/>
              </a:rPr>
              <a:t>3</a:t>
            </a:r>
            <a:r>
              <a:rPr lang="en-US" kern="100" dirty="0">
                <a:effectLst/>
                <a:latin typeface="Times New Roman" panose="02020603050405020304" pitchFamily="18" charset="0"/>
                <a:ea typeface="Calibri" panose="020F0502020204030204" pitchFamily="34" charset="0"/>
                <a:cs typeface="Times New Roman (Body CS)"/>
              </a:rPr>
              <a:t> corresponds to an AQI value of 51 for PM, and </a:t>
            </a:r>
            <a:r>
              <a:rPr lang="en-US" kern="100" dirty="0">
                <a:latin typeface="Times New Roman" panose="02020603050405020304" pitchFamily="18" charset="0"/>
                <a:ea typeface="Calibri" panose="020F0502020204030204" pitchFamily="34" charset="0"/>
                <a:cs typeface="Times New Roman (Body CS)"/>
              </a:rPr>
              <a:t>35.4 mg/m</a:t>
            </a:r>
            <a:r>
              <a:rPr lang="en-US" kern="100" baseline="30000" dirty="0">
                <a:latin typeface="Times New Roman" panose="02020603050405020304" pitchFamily="18" charset="0"/>
                <a:ea typeface="Calibri" panose="020F0502020204030204" pitchFamily="34" charset="0"/>
                <a:cs typeface="Times New Roman (Body CS)"/>
              </a:rPr>
              <a:t>3 </a:t>
            </a:r>
            <a:r>
              <a:rPr lang="en-US" kern="100" dirty="0">
                <a:effectLst/>
                <a:latin typeface="Times New Roman" panose="02020603050405020304" pitchFamily="18" charset="0"/>
                <a:ea typeface="Calibri" panose="020F0502020204030204" pitchFamily="34" charset="0"/>
                <a:cs typeface="Times New Roman (Body CS)"/>
              </a:rPr>
              <a:t>corresponds to an AQI value of 100. </a:t>
            </a:r>
          </a:p>
        </p:txBody>
      </p:sp>
      <p:pic>
        <p:nvPicPr>
          <p:cNvPr id="3" name="Picture 2" descr="A diagram of a human hair structure&#10;&#10;Description automatically generated">
            <a:extLst>
              <a:ext uri="{FF2B5EF4-FFF2-40B4-BE49-F238E27FC236}">
                <a16:creationId xmlns:a16="http://schemas.microsoft.com/office/drawing/2014/main" id="{8CBBF0EA-F08B-BD60-ECAF-EAF1A9EE5FCF}"/>
              </a:ext>
            </a:extLst>
          </p:cNvPr>
          <p:cNvPicPr>
            <a:picLocks noChangeAspect="1"/>
          </p:cNvPicPr>
          <p:nvPr/>
        </p:nvPicPr>
        <p:blipFill>
          <a:blip r:embed="rId3"/>
          <a:stretch>
            <a:fillRect/>
          </a:stretch>
        </p:blipFill>
        <p:spPr>
          <a:xfrm>
            <a:off x="5791200" y="1905000"/>
            <a:ext cx="3352800" cy="2341504"/>
          </a:xfrm>
          <a:prstGeom prst="rect">
            <a:avLst/>
          </a:prstGeom>
        </p:spPr>
      </p:pic>
      <p:sp>
        <p:nvSpPr>
          <p:cNvPr id="4" name="TextBox 3">
            <a:extLst>
              <a:ext uri="{FF2B5EF4-FFF2-40B4-BE49-F238E27FC236}">
                <a16:creationId xmlns:a16="http://schemas.microsoft.com/office/drawing/2014/main" id="{40F1AE15-1965-B0C9-29BE-B31E57BB1153}"/>
              </a:ext>
            </a:extLst>
          </p:cNvPr>
          <p:cNvSpPr txBox="1"/>
          <p:nvPr/>
        </p:nvSpPr>
        <p:spPr>
          <a:xfrm>
            <a:off x="2286000" y="6248400"/>
            <a:ext cx="4812279" cy="738664"/>
          </a:xfrm>
          <a:prstGeom prst="rect">
            <a:avLst/>
          </a:prstGeom>
          <a:noFill/>
        </p:spPr>
        <p:txBody>
          <a:bodyPr wrap="none" rtlCol="0">
            <a:spAutoFit/>
          </a:bodyPr>
          <a:lstStyle/>
          <a:p>
            <a:r>
              <a:rPr lang="en-US" sz="1800" dirty="0">
                <a:effectLst/>
                <a:latin typeface="Times New Roman" panose="02020603050405020304" pitchFamily="18" charset="0"/>
                <a:ea typeface="Calibri" panose="020F0502020204030204" pitchFamily="34" charset="0"/>
                <a:cs typeface="Times New Roman (Body CS)"/>
              </a:rPr>
              <a:t>Credit: EPA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 (public domain)</a:t>
            </a:r>
          </a:p>
          <a:p>
            <a:endParaRPr lang="en-US" dirty="0"/>
          </a:p>
        </p:txBody>
      </p:sp>
    </p:spTree>
    <p:extLst>
      <p:ext uri="{BB962C8B-B14F-4D97-AF65-F5344CB8AC3E}">
        <p14:creationId xmlns:p14="http://schemas.microsoft.com/office/powerpoint/2010/main" val="257243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Air Quality Index AQI</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For mg/m</a:t>
            </a:r>
            <a:r>
              <a:rPr lang="en-US" kern="100" baseline="30000" dirty="0">
                <a:effectLst/>
                <a:latin typeface="Times New Roman" panose="02020603050405020304" pitchFamily="18" charset="0"/>
                <a:ea typeface="Calibri" panose="020F0502020204030204" pitchFamily="34" charset="0"/>
                <a:cs typeface="Times New Roman (Body CS)"/>
              </a:rPr>
              <a:t>3</a:t>
            </a:r>
            <a:r>
              <a:rPr lang="en-US" kern="100" dirty="0">
                <a:effectLst/>
                <a:latin typeface="Times New Roman" panose="02020603050405020304" pitchFamily="18" charset="0"/>
                <a:ea typeface="Calibri" panose="020F0502020204030204" pitchFamily="34" charset="0"/>
                <a:cs typeface="Times New Roman (Body CS)"/>
              </a:rPr>
              <a:t> values between 12.1 and 35.4, the AQI values are obtained by interpolation between 51 and 100. </a:t>
            </a:r>
          </a:p>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The same kind of thing works for other pollutants. </a:t>
            </a:r>
          </a:p>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In other words, scales are set up so that a given AQI for ozone is in the same “place” relative to health effects as the same AQI for CO and for ozone. </a:t>
            </a:r>
          </a:p>
        </p:txBody>
      </p:sp>
      <p:sp>
        <p:nvSpPr>
          <p:cNvPr id="4" name="TextBox 3">
            <a:extLst>
              <a:ext uri="{FF2B5EF4-FFF2-40B4-BE49-F238E27FC236}">
                <a16:creationId xmlns:a16="http://schemas.microsoft.com/office/drawing/2014/main" id="{20EAB7F6-F840-7C70-7924-4B5AE611E601}"/>
              </a:ext>
            </a:extLst>
          </p:cNvPr>
          <p:cNvSpPr txBox="1"/>
          <p:nvPr/>
        </p:nvSpPr>
        <p:spPr>
          <a:xfrm>
            <a:off x="1356360" y="5219283"/>
            <a:ext cx="4587240" cy="646331"/>
          </a:xfrm>
          <a:prstGeom prst="rect">
            <a:avLst/>
          </a:prstGeom>
          <a:noFill/>
        </p:spPr>
        <p:txBody>
          <a:bodyPr wrap="square">
            <a:spAutoFit/>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Body CS)"/>
              </a:rPr>
              <a:t>Credit: EPA </a:t>
            </a:r>
            <a:r>
              <a:rPr lang="en-US" sz="1800" dirty="0" err="1">
                <a:effectLst/>
                <a:latin typeface="Times New Roman" panose="02020603050405020304" pitchFamily="18" charset="0"/>
                <a:ea typeface="Calibri" panose="020F0502020204030204" pitchFamily="34" charset="0"/>
                <a:cs typeface="Times New Roman (Body CS)"/>
              </a:rPr>
              <a:t>wikimedia</a:t>
            </a:r>
            <a:r>
              <a:rPr lang="en-US" sz="1800" dirty="0">
                <a:effectLst/>
                <a:latin typeface="Times New Roman" panose="02020603050405020304" pitchFamily="18" charset="0"/>
                <a:ea typeface="Calibri" panose="020F0502020204030204" pitchFamily="34" charset="0"/>
                <a:cs typeface="Times New Roman (Body CS)"/>
              </a:rPr>
              <a:t> commons</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Body CS)"/>
              </a:rPr>
              <a:t> (public domain)</a:t>
            </a:r>
          </a:p>
        </p:txBody>
      </p:sp>
      <p:pic>
        <p:nvPicPr>
          <p:cNvPr id="6" name="Picture 5" descr="A map of the california drought&#10;&#10;Description automatically generated">
            <a:extLst>
              <a:ext uri="{FF2B5EF4-FFF2-40B4-BE49-F238E27FC236}">
                <a16:creationId xmlns:a16="http://schemas.microsoft.com/office/drawing/2014/main" id="{0B053083-9E3D-D3A2-676B-25F73DD1475F}"/>
              </a:ext>
            </a:extLst>
          </p:cNvPr>
          <p:cNvPicPr>
            <a:picLocks noChangeAspect="1"/>
          </p:cNvPicPr>
          <p:nvPr/>
        </p:nvPicPr>
        <p:blipFill>
          <a:blip r:embed="rId3"/>
          <a:stretch>
            <a:fillRect/>
          </a:stretch>
        </p:blipFill>
        <p:spPr>
          <a:xfrm>
            <a:off x="4819650" y="3581400"/>
            <a:ext cx="3943350" cy="3010191"/>
          </a:xfrm>
          <a:prstGeom prst="rect">
            <a:avLst/>
          </a:prstGeom>
        </p:spPr>
      </p:pic>
    </p:spTree>
    <p:extLst>
      <p:ext uri="{BB962C8B-B14F-4D97-AF65-F5344CB8AC3E}">
        <p14:creationId xmlns:p14="http://schemas.microsoft.com/office/powerpoint/2010/main" val="1345892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Air Quality Index AQI</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673148" cy="3581400"/>
          </a:xfrm>
        </p:spPr>
        <p:txBody>
          <a:bodyPr/>
          <a:lstStyle/>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Volume defines a ratio scale. </a:t>
            </a:r>
          </a:p>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Changing volume measurement from cubic meter to cubic feet or cubic meter to cubic Kilometer would not result in changes of the mapping between concentration and AQI values, whether at the boundaries or in between via interpolation.</a:t>
            </a:r>
          </a:p>
          <a:p>
            <a:pPr marL="347663" marR="0" indent="-347663">
              <a:spcBef>
                <a:spcPts val="0"/>
              </a:spcBef>
              <a:spcAft>
                <a:spcPts val="0"/>
              </a:spcAft>
            </a:pPr>
            <a:r>
              <a:rPr lang="en-US" b="1" i="1" kern="100" dirty="0">
                <a:solidFill>
                  <a:srgbClr val="FF0000"/>
                </a:solidFill>
                <a:effectLst/>
                <a:latin typeface="Times New Roman" panose="02020603050405020304" pitchFamily="18" charset="0"/>
                <a:ea typeface="Calibri" panose="020F0502020204030204" pitchFamily="34" charset="0"/>
                <a:cs typeface="Times New Roman (Body CS)"/>
              </a:rPr>
              <a:t>So, the conclusion that the overall air quality AQI was </a:t>
            </a:r>
            <a:r>
              <a:rPr lang="en-US" b="1" i="1" kern="100" dirty="0">
                <a:solidFill>
                  <a:srgbClr val="FF0000"/>
                </a:solidFill>
                <a:latin typeface="Times New Roman" panose="02020603050405020304" pitchFamily="18" charset="0"/>
                <a:ea typeface="Calibri" panose="020F0502020204030204" pitchFamily="34" charset="0"/>
                <a:cs typeface="Times New Roman (Body CS)"/>
              </a:rPr>
              <a:t>better</a:t>
            </a:r>
            <a:r>
              <a:rPr lang="en-US" b="1" i="1" kern="100" dirty="0">
                <a:solidFill>
                  <a:srgbClr val="FF0000"/>
                </a:solidFill>
                <a:effectLst/>
                <a:latin typeface="Times New Roman" panose="02020603050405020304" pitchFamily="18" charset="0"/>
                <a:ea typeface="Calibri" panose="020F0502020204030204" pitchFamily="34" charset="0"/>
                <a:cs typeface="Times New Roman (Body CS)"/>
              </a:rPr>
              <a:t> today than yesterday seems to be meaningful.</a:t>
            </a:r>
          </a:p>
          <a:p>
            <a:pPr marL="347663" marR="0" indent="-347663">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However, is AQI useful for decision                                         making?</a:t>
            </a:r>
            <a:r>
              <a:rPr lang="en-US" kern="100" dirty="0">
                <a:effectLst/>
                <a:latin typeface="Times New Roman" panose="02020603050405020304" pitchFamily="18" charset="0"/>
                <a:ea typeface="Calibri" panose="020F0502020204030204" pitchFamily="34" charset="0"/>
                <a:cs typeface="Times New Roman (Body CS)"/>
              </a:rPr>
              <a:t> </a:t>
            </a:r>
          </a:p>
          <a:p>
            <a:pPr marL="347663" marR="0" indent="-347663">
              <a:spcBef>
                <a:spcPts val="0"/>
              </a:spcBef>
              <a:spcAft>
                <a:spcPts val="0"/>
              </a:spcAft>
            </a:pPr>
            <a:endParaRPr lang="en-US" kern="100" dirty="0">
              <a:effectLst/>
              <a:latin typeface="Times New Roman" panose="02020603050405020304" pitchFamily="18" charset="0"/>
              <a:ea typeface="Calibri" panose="020F0502020204030204" pitchFamily="34" charset="0"/>
              <a:cs typeface="Times New Roman (Body CS)"/>
            </a:endParaRPr>
          </a:p>
          <a:p>
            <a:pPr marL="0" indent="0">
              <a:spcBef>
                <a:spcPts val="0"/>
              </a:spcBef>
              <a:spcAft>
                <a:spcPts val="0"/>
              </a:spcAft>
              <a:buNone/>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Calibri" panose="020F0502020204030204" pitchFamily="34" charset="0"/>
              <a:cs typeface="Times New Roman (Body CS)"/>
            </a:endParaRPr>
          </a:p>
        </p:txBody>
      </p:sp>
      <p:pic>
        <p:nvPicPr>
          <p:cNvPr id="2" name="Picture 1">
            <a:extLst>
              <a:ext uri="{FF2B5EF4-FFF2-40B4-BE49-F238E27FC236}">
                <a16:creationId xmlns:a16="http://schemas.microsoft.com/office/drawing/2014/main" id="{B061F750-5E68-19A2-F4FD-F24133078AC6}"/>
              </a:ext>
            </a:extLst>
          </p:cNvPr>
          <p:cNvPicPr>
            <a:picLocks noChangeAspect="1"/>
          </p:cNvPicPr>
          <p:nvPr/>
        </p:nvPicPr>
        <p:blipFill>
          <a:blip r:embed="rId3"/>
          <a:stretch>
            <a:fillRect/>
          </a:stretch>
        </p:blipFill>
        <p:spPr>
          <a:xfrm>
            <a:off x="6245491" y="4349750"/>
            <a:ext cx="2928989" cy="2508250"/>
          </a:xfrm>
          <a:prstGeom prst="rect">
            <a:avLst/>
          </a:prstGeom>
        </p:spPr>
      </p:pic>
      <p:sp>
        <p:nvSpPr>
          <p:cNvPr id="3" name="TextBox 2">
            <a:extLst>
              <a:ext uri="{FF2B5EF4-FFF2-40B4-BE49-F238E27FC236}">
                <a16:creationId xmlns:a16="http://schemas.microsoft.com/office/drawing/2014/main" id="{33F1C103-5ABF-4C48-892B-16BCAD784D65}"/>
              </a:ext>
            </a:extLst>
          </p:cNvPr>
          <p:cNvSpPr txBox="1"/>
          <p:nvPr/>
        </p:nvSpPr>
        <p:spPr>
          <a:xfrm>
            <a:off x="1600200" y="6324600"/>
            <a:ext cx="1627433" cy="369332"/>
          </a:xfrm>
          <a:prstGeom prst="rect">
            <a:avLst/>
          </a:prstGeom>
          <a:noFill/>
        </p:spPr>
        <p:txBody>
          <a:bodyPr wrap="none" rtlCol="0">
            <a:spAutoFit/>
          </a:bodyPr>
          <a:lstStyle/>
          <a:p>
            <a:r>
              <a:rPr lang="en-US" sz="1800" dirty="0"/>
              <a:t>Credit: </a:t>
            </a:r>
            <a:r>
              <a:rPr lang="en-US" sz="1800" dirty="0" err="1"/>
              <a:t>AirNow</a:t>
            </a:r>
            <a:endParaRPr lang="en-US" sz="1800" dirty="0"/>
          </a:p>
        </p:txBody>
      </p:sp>
    </p:spTree>
    <p:extLst>
      <p:ext uri="{BB962C8B-B14F-4D97-AF65-F5344CB8AC3E}">
        <p14:creationId xmlns:p14="http://schemas.microsoft.com/office/powerpoint/2010/main" val="4198275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Legitimacy</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342900" y="838200"/>
            <a:ext cx="8458200" cy="3581400"/>
          </a:xfrm>
        </p:spPr>
        <p:txBody>
          <a:bodyPr/>
          <a:lstStyle/>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Information also needs to be </a:t>
            </a:r>
            <a:r>
              <a:rPr lang="en-US" b="1" i="1" kern="100" dirty="0">
                <a:effectLst/>
                <a:latin typeface="Times New Roman" panose="02020603050405020304" pitchFamily="18" charset="0"/>
                <a:ea typeface="Calibri" panose="020F0502020204030204" pitchFamily="34" charset="0"/>
                <a:cs typeface="Times New Roman (Body CS)"/>
              </a:rPr>
              <a:t>legitimate</a:t>
            </a:r>
            <a:r>
              <a:rPr lang="en-US" kern="100" dirty="0">
                <a:effectLst/>
                <a:latin typeface="Times New Roman" panose="02020603050405020304" pitchFamily="18" charset="0"/>
                <a:ea typeface="Calibri" panose="020F0502020204030204" pitchFamily="34" charset="0"/>
                <a:cs typeface="Times New Roman (Body CS)"/>
              </a:rPr>
              <a:t>: The way it is collected, elaborated upon, and used needs to satisfy cultural, historical, organizational, and legal constraints underlying the whole decision process. </a:t>
            </a:r>
          </a:p>
          <a:p>
            <a:pPr>
              <a:buFont typeface="Arial" panose="020B0604020202020204" pitchFamily="34" charset="0"/>
              <a:buChar char="•"/>
              <a:defRPr/>
            </a:pPr>
            <a:r>
              <a:rPr lang="en-US" b="1" i="1" kern="100" dirty="0">
                <a:solidFill>
                  <a:srgbClr val="FF0000"/>
                </a:solidFill>
                <a:latin typeface="Times New Roman" panose="02020603050405020304" pitchFamily="18" charset="0"/>
                <a:ea typeface="Calibri" panose="020F0502020204030204" pitchFamily="34" charset="0"/>
                <a:cs typeface="Times New Roman (Body CS)"/>
              </a:rPr>
              <a:t>As with usefulness, </a:t>
            </a:r>
            <a:r>
              <a:rPr lang="en-US" b="1" i="1" dirty="0">
                <a:solidFill>
                  <a:srgbClr val="FF0000"/>
                </a:solidFill>
                <a:effectLst/>
                <a:latin typeface="Times New Roman" panose="02020603050405020304" pitchFamily="18" charset="0"/>
                <a:ea typeface="Calibri" panose="020F0502020204030204" pitchFamily="34" charset="0"/>
                <a:cs typeface="Times New Roman (Body CS)"/>
              </a:rPr>
              <a:t>this is a subjective dimension that is not formally captured like meaningfulness.</a:t>
            </a:r>
          </a:p>
          <a:p>
            <a:pPr>
              <a:buFont typeface="Arial" panose="020B0604020202020204" pitchFamily="34" charset="0"/>
              <a:buChar char="•"/>
              <a:defRPr/>
            </a:pPr>
            <a:r>
              <a:rPr lang="en-US" dirty="0">
                <a:latin typeface="Times New Roman" panose="02020603050405020304" pitchFamily="18" charset="0"/>
                <a:ea typeface="Calibri" panose="020F0502020204030204" pitchFamily="34" charset="0"/>
                <a:cs typeface="Times New Roman (Body CS)"/>
              </a:rPr>
              <a:t>We will explore properties of this </a:t>
            </a:r>
            <a:r>
              <a:rPr lang="en-US" dirty="0">
                <a:effectLst/>
                <a:latin typeface="Times New Roman" panose="02020603050405020304" pitchFamily="18" charset="0"/>
                <a:ea typeface="Calibri" panose="020F0502020204030204" pitchFamily="34" charset="0"/>
                <a:cs typeface="Times New Roman (Body CS)"/>
              </a:rPr>
              <a:t>concept that will, hopefully, lay the groundwork to make it more precise. </a:t>
            </a:r>
          </a:p>
          <a:p>
            <a:pPr marL="347663" indent="-347663">
              <a:spcBef>
                <a:spcPts val="0"/>
              </a:spcBef>
              <a:spcAft>
                <a:spcPts val="0"/>
              </a:spcAft>
            </a:pPr>
            <a:r>
              <a:rPr lang="en-US" altLang="en-US" dirty="0">
                <a:latin typeface="Times New Roman" panose="02020603050405020304" pitchFamily="18" charset="0"/>
                <a:ea typeface="ＭＳ Ｐゴシック" panose="020B0600070205080204" pitchFamily="34" charset="-128"/>
              </a:rPr>
              <a:t>We will illustrate statements using index numbers that are legitimate and illegitimate.</a:t>
            </a:r>
            <a:endParaRPr lang="en-US" altLang="en-US" dirty="0">
              <a:ea typeface="ＭＳ Ｐゴシック" panose="020B0600070205080204" pitchFamily="34" charset="-128"/>
            </a:endParaRPr>
          </a:p>
          <a:p>
            <a:pPr marL="347663" marR="0" indent="-347663">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We will also look for which combinations of meaningful/meaningless, useful/useless, and legitimate/illegitimate might occur.</a:t>
            </a:r>
          </a:p>
        </p:txBody>
      </p:sp>
    </p:spTree>
    <p:extLst>
      <p:ext uri="{BB962C8B-B14F-4D97-AF65-F5344CB8AC3E}">
        <p14:creationId xmlns:p14="http://schemas.microsoft.com/office/powerpoint/2010/main" val="1180137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Air Quality Index AQI</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167640" y="838200"/>
            <a:ext cx="8823960" cy="3581400"/>
          </a:xfrm>
        </p:spPr>
        <p:txBody>
          <a:bodyPr/>
          <a:lstStyle/>
          <a:p>
            <a:pPr marL="347663" marR="0" indent="-347663">
              <a:spcBef>
                <a:spcPts val="0"/>
              </a:spcBef>
              <a:spcAft>
                <a:spcPts val="0"/>
              </a:spcAft>
            </a:pPr>
            <a:r>
              <a:rPr lang="en-US" sz="2400" dirty="0">
                <a:latin typeface="Times New Roman" panose="02020603050405020304" pitchFamily="18" charset="0"/>
                <a:ea typeface="Calibri" panose="020F0502020204030204" pitchFamily="34" charset="0"/>
                <a:cs typeface="Times New Roman (Body CS)"/>
              </a:rPr>
              <a:t>The</a:t>
            </a:r>
            <a:r>
              <a:rPr lang="en-US" sz="2400" dirty="0">
                <a:effectLst/>
                <a:latin typeface="Times New Roman" panose="02020603050405020304" pitchFamily="18" charset="0"/>
                <a:ea typeface="Calibri" panose="020F0502020204030204" pitchFamily="34" charset="0"/>
                <a:cs typeface="Times New Roman (Body CS)"/>
              </a:rPr>
              <a:t> Environmental Protection Agency offers guidance.</a:t>
            </a:r>
          </a:p>
          <a:p>
            <a:pPr marL="347663" marR="0" indent="-347663">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Body CS)"/>
              </a:rPr>
              <a:t>For example, one can ask: If the AQI forecast for tomorrow is 120, should I go out to exercise tomorrow?</a:t>
            </a:r>
          </a:p>
          <a:p>
            <a:pPr marL="347663" marR="0" indent="-347663">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Body CS)"/>
              </a:rPr>
              <a:t>For ozone, consider a score of 101-150, which is unhealthy for “Sensitive Groups.” </a:t>
            </a:r>
          </a:p>
          <a:p>
            <a:pPr marL="347663" marR="0" indent="-347663">
              <a:spcBef>
                <a:spcPts val="0"/>
              </a:spcBef>
              <a:spcAft>
                <a:spcPts val="0"/>
              </a:spcAft>
            </a:pPr>
            <a:r>
              <a:rPr lang="en-US" sz="2400" b="1" i="1" dirty="0">
                <a:latin typeface="Times New Roman" panose="02020603050405020304" pitchFamily="18" charset="0"/>
                <a:ea typeface="Calibri" panose="020F0502020204030204" pitchFamily="34" charset="0"/>
                <a:cs typeface="Times New Roman (Body CS)"/>
              </a:rPr>
              <a:t>Sensitive G</a:t>
            </a:r>
            <a:r>
              <a:rPr lang="en-US" sz="2400" b="1" i="1" dirty="0">
                <a:effectLst/>
                <a:latin typeface="Times New Roman" panose="02020603050405020304" pitchFamily="18" charset="0"/>
                <a:ea typeface="Calibri" panose="020F0502020204030204" pitchFamily="34" charset="0"/>
                <a:cs typeface="Times New Roman (Body CS)"/>
              </a:rPr>
              <a:t>roups </a:t>
            </a:r>
            <a:r>
              <a:rPr lang="en-US" sz="2400" dirty="0">
                <a:effectLst/>
                <a:latin typeface="Times New Roman" panose="02020603050405020304" pitchFamily="18" charset="0"/>
                <a:ea typeface="Calibri" panose="020F0502020204030204" pitchFamily="34" charset="0"/>
                <a:cs typeface="Times New Roman (Body CS)"/>
              </a:rPr>
              <a:t>“</a:t>
            </a:r>
            <a:r>
              <a:rPr lang="en-US" sz="2400" dirty="0">
                <a:effectLst/>
                <a:latin typeface="Times New Roman" panose="02020603050405020304" pitchFamily="18" charset="0"/>
                <a:ea typeface="Calibri" panose="020F0502020204030204" pitchFamily="34" charset="0"/>
              </a:rPr>
              <a:t>include people with lung disease such as asthma, older adults, children and teenagers, and people who are active outdoors.” </a:t>
            </a:r>
          </a:p>
          <a:p>
            <a:pPr marL="347663" marR="0" indent="-347663">
              <a:spcBef>
                <a:spcPts val="0"/>
              </a:spcBef>
              <a:spcAft>
                <a:spcPts val="0"/>
              </a:spcAft>
            </a:pPr>
            <a:r>
              <a:rPr lang="en-US" sz="2400" b="1" u="sng" dirty="0">
                <a:effectLst/>
                <a:latin typeface="Times New Roman" panose="02020603050405020304" pitchFamily="18" charset="0"/>
                <a:ea typeface="Calibri" panose="020F0502020204030204" pitchFamily="34" charset="0"/>
              </a:rPr>
              <a:t>For </a:t>
            </a:r>
            <a:r>
              <a:rPr lang="en-US" sz="2400" b="1" u="sng" dirty="0">
                <a:latin typeface="Times New Roman" panose="02020603050405020304" pitchFamily="18" charset="0"/>
                <a:ea typeface="Calibri" panose="020F0502020204030204" pitchFamily="34" charset="0"/>
              </a:rPr>
              <a:t>Sensitive</a:t>
            </a:r>
            <a:r>
              <a:rPr lang="en-US" sz="2400" b="1" u="sng" dirty="0">
                <a:effectLst/>
                <a:latin typeface="Times New Roman" panose="02020603050405020304" pitchFamily="18" charset="0"/>
                <a:ea typeface="Calibri" panose="020F0502020204030204" pitchFamily="34" charset="0"/>
              </a:rPr>
              <a:t> groups</a:t>
            </a:r>
            <a:r>
              <a:rPr lang="en-US" sz="2400" dirty="0">
                <a:effectLst/>
                <a:latin typeface="Times New Roman" panose="02020603050405020304" pitchFamily="18" charset="0"/>
                <a:ea typeface="Calibri" panose="020F0502020204030204" pitchFamily="34" charset="0"/>
              </a:rPr>
              <a:t>: </a:t>
            </a:r>
            <a:r>
              <a:rPr lang="en-US" sz="2400" i="1" dirty="0">
                <a:effectLst/>
                <a:latin typeface="Times New Roman" panose="02020603050405020304" pitchFamily="18" charset="0"/>
                <a:ea typeface="Calibri" panose="020F0502020204030204" pitchFamily="34" charset="0"/>
              </a:rPr>
              <a:t>“Make outdoor activities shorter and less intense. Take more breaks. Watch for symptoms such as coughing or shortness of breath. Plan outdoor activities in the morning when ozone is lower.” </a:t>
            </a:r>
          </a:p>
          <a:p>
            <a:pPr marL="347663" marR="0" indent="-347663">
              <a:spcBef>
                <a:spcPts val="0"/>
              </a:spcBef>
              <a:spcAft>
                <a:spcPts val="0"/>
              </a:spcAft>
            </a:pPr>
            <a:r>
              <a:rPr lang="en-US" sz="2400" b="1" u="sng" dirty="0">
                <a:latin typeface="Times New Roman" panose="02020603050405020304" pitchFamily="18" charset="0"/>
                <a:ea typeface="Calibri" panose="020F0502020204030204" pitchFamily="34" charset="0"/>
              </a:rPr>
              <a:t>For p</a:t>
            </a:r>
            <a:r>
              <a:rPr lang="en-US" sz="2400" b="1" u="sng" dirty="0">
                <a:effectLst/>
                <a:latin typeface="Times New Roman" panose="02020603050405020304" pitchFamily="18" charset="0"/>
                <a:ea typeface="Calibri" panose="020F0502020204030204" pitchFamily="34" charset="0"/>
              </a:rPr>
              <a:t>eople with asthma</a:t>
            </a:r>
            <a:r>
              <a:rPr lang="en-US" sz="2400" dirty="0">
                <a:effectLst/>
                <a:latin typeface="Times New Roman" panose="02020603050405020304" pitchFamily="18" charset="0"/>
                <a:ea typeface="Calibri" panose="020F0502020204030204" pitchFamily="34" charset="0"/>
              </a:rPr>
              <a:t>: </a:t>
            </a:r>
            <a:r>
              <a:rPr lang="en-US" sz="2400" i="1" dirty="0">
                <a:effectLst/>
                <a:latin typeface="Times New Roman" panose="02020603050405020304" pitchFamily="18" charset="0"/>
                <a:ea typeface="Calibri" panose="020F0502020204030204" pitchFamily="34" charset="0"/>
              </a:rPr>
              <a:t>“Follow your asthma action plan and keep quick-relief medicine handy.” </a:t>
            </a:r>
          </a:p>
          <a:p>
            <a:pPr marL="347663" marR="0" indent="-347663">
              <a:spcBef>
                <a:spcPts val="0"/>
              </a:spcBef>
              <a:spcAft>
                <a:spcPts val="0"/>
              </a:spcAft>
            </a:pPr>
            <a:r>
              <a:rPr lang="en-US" sz="2400" b="1" u="sng" dirty="0">
                <a:effectLst/>
                <a:latin typeface="Times New Roman" panose="02020603050405020304" pitchFamily="18" charset="0"/>
                <a:ea typeface="Calibri" panose="020F0502020204030204" pitchFamily="34" charset="0"/>
              </a:rPr>
              <a:t>For “Everyone else</a:t>
            </a:r>
            <a:r>
              <a:rPr lang="en-US" sz="2400" b="1" u="sng" dirty="0">
                <a:latin typeface="Times New Roman" panose="02020603050405020304" pitchFamily="18" charset="0"/>
                <a:ea typeface="Calibri" panose="020F0502020204030204" pitchFamily="34" charset="0"/>
              </a:rPr>
              <a:t>:</a:t>
            </a:r>
            <a:r>
              <a:rPr lang="en-US" sz="2400" dirty="0">
                <a:effectLst/>
                <a:latin typeface="Times New Roman" panose="02020603050405020304" pitchFamily="18" charset="0"/>
                <a:ea typeface="Calibri" panose="020F0502020204030204" pitchFamily="34" charset="0"/>
              </a:rPr>
              <a:t> </a:t>
            </a:r>
            <a:r>
              <a:rPr lang="en-US" sz="2400" i="1" dirty="0">
                <a:effectLst/>
                <a:latin typeface="Times New Roman" panose="02020603050405020304" pitchFamily="18" charset="0"/>
                <a:ea typeface="Calibri" panose="020F0502020204030204" pitchFamily="34" charset="0"/>
              </a:rPr>
              <a:t>“Consider making outdoor activities shorter and less intense.”</a:t>
            </a:r>
            <a:endParaRPr lang="en-US" sz="2400" i="1" kern="100" dirty="0">
              <a:effectLst/>
              <a:latin typeface="Times New Roman" panose="02020603050405020304" pitchFamily="18" charset="0"/>
              <a:ea typeface="Calibri" panose="020F0502020204030204" pitchFamily="34" charset="0"/>
              <a:cs typeface="Times New Roman (Body CS)"/>
            </a:endParaRPr>
          </a:p>
          <a:p>
            <a:pPr marL="0" indent="0">
              <a:spcBef>
                <a:spcPts val="0"/>
              </a:spcBef>
              <a:spcAft>
                <a:spcPts val="0"/>
              </a:spcAft>
              <a:buNone/>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2511661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Air Quality Index AQI</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762000"/>
            <a:ext cx="8673148" cy="3581400"/>
          </a:xfrm>
        </p:spPr>
        <p:txBody>
          <a:bodyPr/>
          <a:lstStyle/>
          <a:p>
            <a:pPr>
              <a:spcBef>
                <a:spcPts val="0"/>
              </a:spcBef>
              <a:spcAft>
                <a:spcPts val="0"/>
              </a:spcAft>
            </a:pPr>
            <a:r>
              <a:rPr lang="en-US" kern="100" dirty="0">
                <a:latin typeface="Times New Roman" panose="02020603050405020304" pitchFamily="18" charset="0"/>
                <a:ea typeface="Calibri" panose="020F0502020204030204" pitchFamily="34" charset="0"/>
                <a:cs typeface="Times New Roman" panose="02020603050405020304" pitchFamily="18" charset="0"/>
              </a:rPr>
              <a:t>So, s</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imply giving one of six categories for a given pollutant, which are ranked on an ordinal scale, is both meaningful and useful. </a:t>
            </a:r>
          </a:p>
          <a:p>
            <a:pPr>
              <a:spcBef>
                <a:spcPts val="0"/>
              </a:spcBef>
              <a:spcAft>
                <a:spcPts val="0"/>
              </a:spcAft>
            </a:pPr>
            <a:r>
              <a:rPr lang="en-US" b="1"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Note that there is a difference in how to use the air pollution scores depending on the person using them.</a:t>
            </a:r>
          </a:p>
          <a:p>
            <a:pPr>
              <a:spcBef>
                <a:spcPts val="0"/>
              </a:spcBef>
              <a:spcAft>
                <a:spcPts val="0"/>
              </a:spcAft>
            </a:pPr>
            <a:r>
              <a:rPr lang="en-US" kern="100" dirty="0">
                <a:latin typeface="Times New Roman" panose="02020603050405020304" pitchFamily="18" charset="0"/>
                <a:ea typeface="Calibri" panose="020F0502020204030204" pitchFamily="34" charset="0"/>
                <a:cs typeface="Times New Roman" panose="02020603050405020304" pitchFamily="18" charset="0"/>
              </a:rPr>
              <a:t>For example, a </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person with asthma as opposed to a healthy, young adult. </a:t>
            </a:r>
          </a:p>
          <a:p>
            <a:pPr>
              <a:spcBef>
                <a:spcPts val="0"/>
              </a:spcBef>
              <a:spcAft>
                <a:spcPts val="0"/>
              </a:spcAft>
            </a:pPr>
            <a:r>
              <a:rPr lang="en-US" kern="100" dirty="0">
                <a:latin typeface="Times New Roman" panose="02020603050405020304" pitchFamily="18" charset="0"/>
                <a:ea typeface="Calibri" panose="020F0502020204030204" pitchFamily="34" charset="0"/>
                <a:cs typeface="Times New Roman" panose="02020603050405020304" pitchFamily="18" charset="0"/>
              </a:rPr>
              <a:t>The </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recommendations seem                                                                 legitimate for the same reason                                                                                                          that recommendations using                                                            weight</a:t>
            </a:r>
            <a:r>
              <a:rPr lang="en-US" kern="100" dirty="0">
                <a:latin typeface="Times New Roman" panose="02020603050405020304" pitchFamily="18" charset="0"/>
                <a:ea typeface="Calibri" panose="020F0502020204030204" pitchFamily="34" charset="0"/>
                <a:cs typeface="Times New Roman" panose="02020603050405020304" pitchFamily="18" charset="0"/>
              </a:rPr>
              <a:t>-</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based index </a:t>
            </a:r>
            <a:r>
              <a:rPr lang="en-US" i="1" kern="100" dirty="0">
                <a:effectLst/>
                <a:latin typeface="Times New Roman" panose="02020603050405020304" pitchFamily="18" charset="0"/>
                <a:ea typeface="Calibri" panose="020F0502020204030204" pitchFamily="34" charset="0"/>
                <a:cs typeface="Times New Roman" panose="02020603050405020304" pitchFamily="18" charset="0"/>
              </a:rPr>
              <a:t>A</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kern="100" dirty="0" err="1">
                <a:effectLst/>
                <a:latin typeface="Times New Roman" panose="02020603050405020304" pitchFamily="18" charset="0"/>
                <a:ea typeface="Calibri" panose="020F0502020204030204" pitchFamily="34" charset="0"/>
                <a:cs typeface="Times New Roman" panose="02020603050405020304" pitchFamily="18" charset="0"/>
              </a:rPr>
              <a:t>Pindex</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 were. </a:t>
            </a:r>
            <a:endParaRPr lang="en-US" kern="100" dirty="0">
              <a:effectLst/>
              <a:latin typeface="Times New Roman" panose="02020603050405020304" pitchFamily="18" charset="0"/>
              <a:ea typeface="Calibri" panose="020F0502020204030204" pitchFamily="34" charset="0"/>
              <a:cs typeface="Times New Roman (Body CS)"/>
            </a:endParaRPr>
          </a:p>
        </p:txBody>
      </p:sp>
      <p:pic>
        <p:nvPicPr>
          <p:cNvPr id="3" name="Picture 2" descr="A graph of quality in san francisco&#10;&#10;Description automatically generated">
            <a:extLst>
              <a:ext uri="{FF2B5EF4-FFF2-40B4-BE49-F238E27FC236}">
                <a16:creationId xmlns:a16="http://schemas.microsoft.com/office/drawing/2014/main" id="{F972DEA6-AABA-FEE1-8B01-729EC8500A7F}"/>
              </a:ext>
            </a:extLst>
          </p:cNvPr>
          <p:cNvPicPr>
            <a:picLocks noChangeAspect="1"/>
          </p:cNvPicPr>
          <p:nvPr/>
        </p:nvPicPr>
        <p:blipFill>
          <a:blip r:embed="rId3"/>
          <a:stretch>
            <a:fillRect/>
          </a:stretch>
        </p:blipFill>
        <p:spPr>
          <a:xfrm>
            <a:off x="4876800" y="3581400"/>
            <a:ext cx="4178062" cy="3064693"/>
          </a:xfrm>
          <a:prstGeom prst="rect">
            <a:avLst/>
          </a:prstGeom>
        </p:spPr>
      </p:pic>
      <p:sp>
        <p:nvSpPr>
          <p:cNvPr id="4" name="TextBox 3">
            <a:extLst>
              <a:ext uri="{FF2B5EF4-FFF2-40B4-BE49-F238E27FC236}">
                <a16:creationId xmlns:a16="http://schemas.microsoft.com/office/drawing/2014/main" id="{2213ED79-92D3-F5C7-0CF1-677D738F04DD}"/>
              </a:ext>
            </a:extLst>
          </p:cNvPr>
          <p:cNvSpPr txBox="1"/>
          <p:nvPr/>
        </p:nvSpPr>
        <p:spPr>
          <a:xfrm>
            <a:off x="1155938" y="6019800"/>
            <a:ext cx="4178062" cy="1292662"/>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credit: Lily Morrison University of California San Francisco, Wikimedia Commons (no changes)</a:t>
            </a:r>
          </a:p>
          <a:p>
            <a:endParaRPr lang="en-US" dirty="0"/>
          </a:p>
        </p:txBody>
      </p:sp>
    </p:spTree>
    <p:extLst>
      <p:ext uri="{BB962C8B-B14F-4D97-AF65-F5344CB8AC3E}">
        <p14:creationId xmlns:p14="http://schemas.microsoft.com/office/powerpoint/2010/main" val="3480822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Giving Score of Worst Pollutant </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166052" y="762000"/>
            <a:ext cx="8673148" cy="3581400"/>
          </a:xfrm>
        </p:spPr>
        <p:txBody>
          <a:bodyPr/>
          <a:lstStyle/>
          <a:p>
            <a:pPr>
              <a:spcBef>
                <a:spcPts val="0"/>
              </a:spcBef>
              <a:spcAft>
                <a:spcPts val="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AQI reports overall air quality class (from green to maroon) as that of the pollutant that has the highest AQI. </a:t>
            </a:r>
          </a:p>
          <a:p>
            <a:pPr>
              <a:spcBef>
                <a:spcPts val="0"/>
              </a:spcBef>
              <a:spcAft>
                <a:spcPts val="0"/>
              </a:spcAft>
            </a:pPr>
            <a:r>
              <a:rPr lang="en-US" sz="24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Basing overall air quality only on the pollutant with the highest AQI can lead to problems. </a:t>
            </a:r>
          </a:p>
          <a:p>
            <a:pPr>
              <a:spcBef>
                <a:spcPts val="0"/>
              </a:spcBef>
              <a:spcAft>
                <a:spcPts val="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Compare two policies:</a:t>
            </a:r>
          </a:p>
          <a:p>
            <a:pPr lvl="1">
              <a:spcBef>
                <a:spcPts val="0"/>
              </a:spcBef>
              <a:spcAft>
                <a:spcPts val="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One </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is expected to produce AQI scores for the five pollutants of interest PM, CO, SO</a:t>
            </a:r>
            <a:r>
              <a:rPr lang="en-US" sz="2000"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a:t>
            </a:r>
            <a:r>
              <a:rPr lang="en-US" sz="2000"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ozone O</a:t>
            </a:r>
            <a:r>
              <a:rPr lang="en-US" sz="2000"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en-US" sz="20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(25, 25, 301, 25, 25) </a:t>
            </a:r>
            <a:endParaRPr lang="en-US" sz="2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1">
              <a:spcBef>
                <a:spcPts val="0"/>
              </a:spcBef>
              <a:spcAft>
                <a:spcPts val="0"/>
              </a:spcAft>
            </a:pP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to produce AQI scores of </a:t>
            </a:r>
            <a:r>
              <a:rPr lang="en-US" sz="20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(300, 300, 300, 300, 300)</a:t>
            </a:r>
            <a:endPar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0"/>
              </a:spcBef>
              <a:spcAft>
                <a:spcPts val="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worst score of the first puts this in the “Hazardous” (maroon) category, with other pollutants being in the “good” category. </a:t>
            </a:r>
          </a:p>
          <a:p>
            <a:pPr>
              <a:spcBef>
                <a:spcPts val="0"/>
              </a:spcBef>
              <a:spcAft>
                <a:spcPts val="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worst in the second puts this at the high point of the “Very Unhealthy” (purple) category for all pollutants. Isn’t this much worse than the first? </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0"/>
              </a:spcBef>
              <a:spcAft>
                <a:spcPts val="0"/>
              </a:spcAft>
            </a:pPr>
            <a:r>
              <a:rPr lang="en-US" sz="24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 </a:t>
            </a:r>
            <a:r>
              <a:rPr lang="en-US" sz="24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say that the air is worse in the first case than in the second might be meaningful, but useless</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(in the sense of being misleading).</a:t>
            </a:r>
            <a:endParaRPr lang="en-US" sz="24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0"/>
              </a:spcBef>
              <a:spcAft>
                <a:spcPts val="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But it is presumably legitimate.</a:t>
            </a:r>
            <a:endParaRPr lang="en-US" sz="2400"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3235796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152400"/>
            <a:ext cx="8839200" cy="1371600"/>
          </a:xfrm>
        </p:spPr>
        <p:txBody>
          <a:bodyPr/>
          <a:lstStyle/>
          <a:p>
            <a:r>
              <a:rPr lang="en-US" altLang="en-US" dirty="0">
                <a:ea typeface="ＭＳ Ｐゴシック" panose="020B0600070205080204" pitchFamily="34" charset="-128"/>
              </a:rPr>
              <a:t>AQI Comparisons </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914400"/>
            <a:ext cx="8673148" cy="3581400"/>
          </a:xfrm>
        </p:spPr>
        <p:txBody>
          <a:bodyPr/>
          <a:lstStyle/>
          <a:p>
            <a:pPr marL="347663" marR="0" indent="-347663">
              <a:spcBef>
                <a:spcPts val="0"/>
              </a:spcBef>
              <a:spcAft>
                <a:spcPts val="0"/>
              </a:spcAft>
            </a:pPr>
            <a:r>
              <a:rPr lang="en-US"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 it meaningful to say that the overall AQI today is 20% higher than it was yesterday, or twice as high as yesterday?</a:t>
            </a:r>
          </a:p>
          <a:p>
            <a:pPr marL="347663" marR="0" indent="-347663">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It is since volume is measured on a ratio scale</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But is this useful? </a:t>
            </a:r>
          </a:p>
          <a:p>
            <a:pPr marL="347663" marR="0" indent="-347663">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If AQI was 50 yesterday and it doubles to 100 today, the air goes from good to moderate. </a:t>
            </a:r>
          </a:p>
          <a:p>
            <a:pPr marL="347663" marR="0" indent="-347663">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But if AQI was 100 yesterday and it doubles to 200, the air goes from moderate to unhealthy. </a:t>
            </a:r>
          </a:p>
          <a:p>
            <a:pPr marL="347663" marR="0" indent="-347663">
              <a:spcBef>
                <a:spcPts val="0"/>
              </a:spcBef>
              <a:spcAft>
                <a:spcPts val="0"/>
              </a:spcAft>
            </a:pP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So, the doubling conclusion has different interpretations for different levels, and this conclusion seems to be useless. </a:t>
            </a:r>
            <a:endParaRPr lang="en-US" b="1" i="1" kern="100" dirty="0">
              <a:solidFill>
                <a:srgbClr val="FF0000"/>
              </a:solidFill>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3611281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AQI Comparisons </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Taiwan uses the U.S. EPA version of the AQI. </a:t>
            </a:r>
          </a:p>
          <a:p>
            <a:pPr>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Consider </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air pollution in the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Kaoping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region of                                                         Taiwan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0"/>
              </a:spcBef>
              <a:spcAft>
                <a:spcPts val="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Cheng, et al. (2004) concluded that between 1997                                                                                                       and 2001, the </a:t>
            </a:r>
            <a:r>
              <a:rPr lang="en-US"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average annual AQI declined from                                               68.5 to 62.0</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spcBef>
                <a:spcPts val="0"/>
              </a:spcBef>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 is a meaningful conclusion: If we change the volume scale, the AQI is unchanged, and so the average is also unchanged. </a:t>
            </a:r>
          </a:p>
          <a:p>
            <a:pPr>
              <a:spcBef>
                <a:spcPts val="0"/>
              </a:spcBef>
              <a:spcAft>
                <a:spcPts val="0"/>
              </a:spcAft>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It </a:t>
            </a:r>
            <a:r>
              <a:rPr lang="en-US"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 meaningful to say that the average AQI in one year is less than it was in an earlier year. </a:t>
            </a:r>
          </a:p>
          <a:p>
            <a:pPr>
              <a:spcBef>
                <a:spcPts val="0"/>
              </a:spcBef>
              <a:spcAft>
                <a:spcPts val="0"/>
              </a:spcAft>
            </a:pPr>
            <a:r>
              <a:rPr lang="en-US" sz="24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It is even meaningful to say that it is 20% less. </a:t>
            </a:r>
          </a:p>
          <a:p>
            <a:pPr>
              <a:spcBef>
                <a:spcPts val="0"/>
              </a:spcBef>
              <a:spcAft>
                <a:spcPts val="0"/>
              </a:spcAft>
            </a:pP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But, just as with the conclusion about doubling of AQI, or decrease of AQI by 20% being useless, so is the conclusion that the average has decreased by 20%. </a:t>
            </a:r>
          </a:p>
          <a:p>
            <a:pPr>
              <a:spcBef>
                <a:spcPts val="0"/>
              </a:spcBef>
              <a:spcAft>
                <a:spcPts val="0"/>
              </a:spcAft>
            </a:pPr>
            <a:r>
              <a:rPr lang="en-US" sz="24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Great care needs to be taken when using index numbers to justify policy changes. </a:t>
            </a:r>
            <a:endParaRPr lang="en-US" sz="2400" b="1" i="1" kern="100" dirty="0">
              <a:solidFill>
                <a:srgbClr val="FF0000"/>
              </a:solidFill>
              <a:effectLst/>
              <a:latin typeface="Times New Roman" panose="02020603050405020304" pitchFamily="18" charset="0"/>
              <a:ea typeface="Calibri" panose="020F0502020204030204" pitchFamily="34" charset="0"/>
              <a:cs typeface="Times New Roman (Body CS)"/>
            </a:endParaRPr>
          </a:p>
        </p:txBody>
      </p:sp>
      <p:pic>
        <p:nvPicPr>
          <p:cNvPr id="3" name="Picture 2" descr="A city in the fog&#10;&#10;Description automatically generated">
            <a:extLst>
              <a:ext uri="{FF2B5EF4-FFF2-40B4-BE49-F238E27FC236}">
                <a16:creationId xmlns:a16="http://schemas.microsoft.com/office/drawing/2014/main" id="{56F7C1FE-3966-252F-39DC-4660B57417F5}"/>
              </a:ext>
            </a:extLst>
          </p:cNvPr>
          <p:cNvPicPr>
            <a:picLocks noChangeAspect="1"/>
          </p:cNvPicPr>
          <p:nvPr/>
        </p:nvPicPr>
        <p:blipFill>
          <a:blip r:embed="rId3"/>
          <a:stretch>
            <a:fillRect/>
          </a:stretch>
        </p:blipFill>
        <p:spPr>
          <a:xfrm>
            <a:off x="6616700" y="685800"/>
            <a:ext cx="2527300" cy="1895475"/>
          </a:xfrm>
          <a:prstGeom prst="rect">
            <a:avLst/>
          </a:prstGeom>
        </p:spPr>
      </p:pic>
      <p:sp>
        <p:nvSpPr>
          <p:cNvPr id="4" name="TextBox 3">
            <a:extLst>
              <a:ext uri="{FF2B5EF4-FFF2-40B4-BE49-F238E27FC236}">
                <a16:creationId xmlns:a16="http://schemas.microsoft.com/office/drawing/2014/main" id="{03CA75E8-08B6-0F40-F76F-BB26523A4693}"/>
              </a:ext>
            </a:extLst>
          </p:cNvPr>
          <p:cNvSpPr txBox="1"/>
          <p:nvPr/>
        </p:nvSpPr>
        <p:spPr>
          <a:xfrm>
            <a:off x="3581400" y="6488668"/>
            <a:ext cx="5791200" cy="738664"/>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credit: </a:t>
            </a:r>
            <a:r>
              <a:rPr lang="en-US" sz="1800" u="sng" dirty="0">
                <a:effectLst/>
                <a:latin typeface="Times New Roman" panose="02020603050405020304" pitchFamily="18" charset="0"/>
                <a:ea typeface="Times New Roman" panose="02020603050405020304" pitchFamily="18" charset="0"/>
                <a:hlinkClick r:id="rId4" tooltip="User:Johntarantino1 (page does not exist)">
                  <a:extLst>
                    <a:ext uri="{A12FA001-AC4F-418D-AE19-62706E023703}">
                      <ahyp:hlinkClr xmlns:ahyp="http://schemas.microsoft.com/office/drawing/2018/hyperlinkcolor" val="tx"/>
                    </a:ext>
                  </a:extLst>
                </a:hlinkClick>
              </a:rPr>
              <a:t>Johntarantino1</a:t>
            </a:r>
            <a:r>
              <a:rPr lang="en-US" sz="1800" dirty="0">
                <a:effectLst/>
                <a:latin typeface="Times New Roman" panose="02020603050405020304" pitchFamily="18" charset="0"/>
                <a:ea typeface="Times New Roman" panose="02020603050405020304" pitchFamily="18" charset="0"/>
              </a:rPr>
              <a:t>, Wikimedia Commons (no changes)</a:t>
            </a:r>
          </a:p>
          <a:p>
            <a:endParaRPr lang="en-US" dirty="0"/>
          </a:p>
        </p:txBody>
      </p:sp>
      <p:sp>
        <p:nvSpPr>
          <p:cNvPr id="5" name="TextBox 4">
            <a:extLst>
              <a:ext uri="{FF2B5EF4-FFF2-40B4-BE49-F238E27FC236}">
                <a16:creationId xmlns:a16="http://schemas.microsoft.com/office/drawing/2014/main" id="{6609901F-4BC7-EDD5-547B-33E05A8AE301}"/>
              </a:ext>
            </a:extLst>
          </p:cNvPr>
          <p:cNvSpPr txBox="1"/>
          <p:nvPr/>
        </p:nvSpPr>
        <p:spPr>
          <a:xfrm>
            <a:off x="6781800" y="2590800"/>
            <a:ext cx="1856534" cy="400110"/>
          </a:xfrm>
          <a:prstGeom prst="rect">
            <a:avLst/>
          </a:prstGeom>
          <a:noFill/>
        </p:spPr>
        <p:txBody>
          <a:bodyPr wrap="none" rtlCol="0">
            <a:spAutoFit/>
          </a:bodyPr>
          <a:lstStyle/>
          <a:p>
            <a:r>
              <a:rPr lang="en-US" sz="2000" dirty="0"/>
              <a:t>Smog in Taiwan</a:t>
            </a:r>
          </a:p>
        </p:txBody>
      </p:sp>
    </p:spTree>
    <p:extLst>
      <p:ext uri="{BB962C8B-B14F-4D97-AF65-F5344CB8AC3E}">
        <p14:creationId xmlns:p14="http://schemas.microsoft.com/office/powerpoint/2010/main" val="86834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AQI Legitimacy </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ariants of the AQI are in use around the world. </a:t>
            </a:r>
            <a:endPar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0"/>
              </a:spcBef>
              <a:spcAft>
                <a:spcPts val="0"/>
              </a:spcAft>
            </a:pPr>
            <a:r>
              <a:rPr lang="en-US" sz="2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World Health Organization (WHO, </a:t>
            </a:r>
            <a:r>
              <a:rPr lang="en-US" sz="23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l’OMS</a:t>
            </a:r>
            <a:r>
              <a:rPr lang="en-US" sz="2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has published air quality guidelines for Europe since 1987, using a variant of AQI. </a:t>
            </a:r>
          </a:p>
          <a:p>
            <a:pPr>
              <a:spcBef>
                <a:spcPts val="0"/>
              </a:spcBef>
              <a:spcAft>
                <a:spcPts val="0"/>
              </a:spcAft>
            </a:pPr>
            <a:r>
              <a:rPr lang="en-US" sz="2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 WHO: </a:t>
            </a:r>
            <a:r>
              <a:rPr lang="en-US" sz="2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AQI i</a:t>
            </a:r>
            <a:r>
              <a:rPr lang="en-US" sz="2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 intended to be used worldwide, with the following proviso: “</a:t>
            </a:r>
            <a:r>
              <a:rPr lang="en-US" sz="2300" kern="0" dirty="0">
                <a:effectLst/>
                <a:latin typeface="Times New Roman" panose="02020603050405020304" pitchFamily="18" charset="0"/>
                <a:ea typeface="Calibri" panose="020F0502020204030204" pitchFamily="34" charset="0"/>
                <a:cs typeface="Times New Roman" panose="02020603050405020304" pitchFamily="18" charset="0"/>
              </a:rPr>
              <a:t>Air quality standards are an important instrument of risk management and environmental policy, and should be set by each country to protect the health of its citizens. </a:t>
            </a:r>
            <a:r>
              <a:rPr lang="en-US" sz="2300" b="1" i="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standards set in each country will vary according to specific approaches to balancing risks to health, technological feasibility, economic considerations and other political and social factors.</a:t>
            </a:r>
            <a:r>
              <a:rPr lang="en-US" sz="2300" kern="0" dirty="0">
                <a:effectLst/>
                <a:latin typeface="Times New Roman" panose="02020603050405020304" pitchFamily="18" charset="0"/>
                <a:ea typeface="Calibri" panose="020F0502020204030204" pitchFamily="34" charset="0"/>
                <a:cs typeface="Times New Roman" panose="02020603050405020304" pitchFamily="18" charset="0"/>
              </a:rPr>
              <a:t> This variability will depend on the country’s level of development, capability in air quality management and other factors. The guidelines recommended by WHO acknowledge this heterogeneity and recognize in particular that, in formulating policy targets, governments should consider their own local circumstances carefully before using the guidelines directly as legal standards.”</a:t>
            </a:r>
            <a:endParaRPr lang="en-US"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227429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AQI Legitimacy </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b="1" i="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This suggests that different conclusions using AQI might be legitimate in one country and not in another. </a:t>
            </a:r>
          </a:p>
          <a:p>
            <a:pPr>
              <a:spcBef>
                <a:spcPts val="0"/>
              </a:spcBef>
              <a:spcAft>
                <a:spcPts val="0"/>
              </a:spcAft>
            </a:pPr>
            <a:r>
              <a:rPr lang="en-US" kern="0" dirty="0">
                <a:effectLst/>
                <a:latin typeface="Times New Roman" panose="02020603050405020304" pitchFamily="18" charset="0"/>
                <a:ea typeface="Calibri" panose="020F0502020204030204" pitchFamily="34" charset="0"/>
                <a:cs typeface="Times New Roman" panose="02020603050405020304" pitchFamily="18" charset="0"/>
              </a:rPr>
              <a:t>Cheng, et al. (2004) make a similar point. </a:t>
            </a:r>
          </a:p>
          <a:p>
            <a:pPr>
              <a:spcBef>
                <a:spcPts val="0"/>
              </a:spcBef>
              <a:spcAft>
                <a:spcPts val="0"/>
              </a:spcAft>
            </a:pPr>
            <a:r>
              <a:rPr lang="en-US" kern="0" dirty="0">
                <a:solidFill>
                  <a:srgbClr val="262A2F"/>
                </a:solidFill>
                <a:effectLst/>
                <a:latin typeface="Times New Roman" panose="02020603050405020304" pitchFamily="18" charset="0"/>
                <a:ea typeface="Calibri" panose="020F0502020204030204" pitchFamily="34" charset="0"/>
                <a:cs typeface="Times New Roman" panose="02020603050405020304" pitchFamily="18" charset="0"/>
              </a:rPr>
              <a:t>They observe that the AQI is used by a variety of countries, but there are “differences in standard concentrations,                                                                                                        average times,                                                                                         calculations, and                                                                                      statistical analysis” between countries. </a:t>
            </a:r>
          </a:p>
        </p:txBody>
      </p:sp>
      <p:pic>
        <p:nvPicPr>
          <p:cNvPr id="3" name="Picture 2" descr="A chart of people with numbers and percentages&#10;&#10;Description automatically generated">
            <a:extLst>
              <a:ext uri="{FF2B5EF4-FFF2-40B4-BE49-F238E27FC236}">
                <a16:creationId xmlns:a16="http://schemas.microsoft.com/office/drawing/2014/main" id="{A02F7D3A-39BC-8653-F228-C8EFFB02FB2B}"/>
              </a:ext>
            </a:extLst>
          </p:cNvPr>
          <p:cNvPicPr>
            <a:picLocks noChangeAspect="1"/>
          </p:cNvPicPr>
          <p:nvPr/>
        </p:nvPicPr>
        <p:blipFill>
          <a:blip r:embed="rId3"/>
          <a:stretch>
            <a:fillRect/>
          </a:stretch>
        </p:blipFill>
        <p:spPr>
          <a:xfrm>
            <a:off x="3334068" y="2895600"/>
            <a:ext cx="5765800" cy="3840113"/>
          </a:xfrm>
          <a:prstGeom prst="rect">
            <a:avLst/>
          </a:prstGeom>
        </p:spPr>
      </p:pic>
      <p:sp>
        <p:nvSpPr>
          <p:cNvPr id="4" name="TextBox 3">
            <a:extLst>
              <a:ext uri="{FF2B5EF4-FFF2-40B4-BE49-F238E27FC236}">
                <a16:creationId xmlns:a16="http://schemas.microsoft.com/office/drawing/2014/main" id="{8D82B794-E9BF-9BF3-DB86-6EEC05486AFA}"/>
              </a:ext>
            </a:extLst>
          </p:cNvPr>
          <p:cNvSpPr txBox="1"/>
          <p:nvPr/>
        </p:nvSpPr>
        <p:spPr>
          <a:xfrm>
            <a:off x="609600" y="4876800"/>
            <a:ext cx="2438400" cy="1846659"/>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credit: European Environmental Agency, The </a:t>
            </a:r>
            <a:r>
              <a:rPr lang="en-US" sz="1800" dirty="0" err="1">
                <a:effectLst/>
                <a:latin typeface="Times New Roman" panose="02020603050405020304" pitchFamily="18" charset="0"/>
                <a:ea typeface="Times New Roman" panose="02020603050405020304" pitchFamily="18" charset="0"/>
              </a:rPr>
              <a:t>RedBurn</a:t>
            </a:r>
            <a:r>
              <a:rPr lang="en-US" sz="1800" dirty="0">
                <a:effectLst/>
                <a:latin typeface="Times New Roman" panose="02020603050405020304" pitchFamily="18" charset="0"/>
                <a:ea typeface="Times New Roman" panose="02020603050405020304" pitchFamily="18" charset="0"/>
              </a:rPr>
              <a:t> Wikimedia Commons (no changes)</a:t>
            </a:r>
          </a:p>
          <a:p>
            <a:endParaRPr lang="en-US" dirty="0"/>
          </a:p>
        </p:txBody>
      </p:sp>
    </p:spTree>
    <p:extLst>
      <p:ext uri="{BB962C8B-B14F-4D97-AF65-F5344CB8AC3E}">
        <p14:creationId xmlns:p14="http://schemas.microsoft.com/office/powerpoint/2010/main" val="709640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AQI: Ambiguity and </a:t>
            </a:r>
            <a:r>
              <a:rPr lang="en-US" altLang="en-US" dirty="0" err="1">
                <a:ea typeface="ＭＳ Ｐゴシック" panose="020B0600070205080204" pitchFamily="34" charset="-128"/>
              </a:rPr>
              <a:t>Eclipsicity</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How can we </a:t>
            </a:r>
            <a:r>
              <a:rPr lang="en-US"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minimize </a:t>
            </a:r>
            <a:r>
              <a:rPr lang="en-US" b="1"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ambiguity</a:t>
            </a:r>
            <a:r>
              <a:rPr lang="en-US"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of conclusions from air pollution indices, </a:t>
            </a:r>
            <a:r>
              <a:rPr lang="en-US"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situations when an index reports air to be highly polluted when it is not?</a:t>
            </a:r>
          </a:p>
          <a:p>
            <a:pPr>
              <a:spcBef>
                <a:spcPts val="0"/>
              </a:spcBef>
              <a:spcAft>
                <a:spcPts val="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How can we</a:t>
            </a:r>
            <a:r>
              <a:rPr lang="en-US"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minimize </a:t>
            </a:r>
            <a:r>
              <a:rPr lang="en-US" b="1" i="1" kern="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eclipsicity</a:t>
            </a:r>
            <a:r>
              <a:rPr lang="en-US"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of such conclusions, </a:t>
            </a:r>
            <a:r>
              <a:rPr lang="en-US" i="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situations when highly polluted air is reported as less so?</a:t>
            </a:r>
          </a:p>
          <a:p>
            <a:pPr>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Both </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potentially render conclusions from air pollution measurement useless. </a:t>
            </a:r>
          </a:p>
          <a:p>
            <a:pPr>
              <a:spcBef>
                <a:spcPts val="0"/>
              </a:spcBef>
              <a:spcAft>
                <a:spcPts val="0"/>
              </a:spcAft>
            </a:pP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Developing indices for level of ambiguity and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eclipsicity</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would provide a way to determine the degree to which indices of air pollution are useful, and would also help in determining ways to minimize ambiguity and/or </a:t>
            </a:r>
            <a:r>
              <a:rPr lang="en-US"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eclipsicity</a:t>
            </a: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b="1" i="1" kern="100" dirty="0">
              <a:solidFill>
                <a:srgbClr val="FF0000"/>
              </a:solidFill>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1519276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AQI: Ambiguity and </a:t>
            </a:r>
            <a:r>
              <a:rPr lang="en-US" altLang="en-US" dirty="0" err="1">
                <a:ea typeface="ＭＳ Ｐゴシック" panose="020B0600070205080204" pitchFamily="34" charset="-128"/>
              </a:rPr>
              <a:t>Eclipsicity</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sz="2600" kern="0" dirty="0">
                <a:effectLst/>
                <a:latin typeface="Times New Roman" panose="02020603050405020304" pitchFamily="18" charset="0"/>
                <a:ea typeface="Times New Roman" panose="02020603050405020304" pitchFamily="18" charset="0"/>
              </a:rPr>
              <a:t>Consider again the vector of AQI scores for the five pollutants </a:t>
            </a:r>
            <a:r>
              <a:rPr lang="en-US" sz="2600" kern="0" dirty="0">
                <a:solidFill>
                  <a:srgbClr val="000000"/>
                </a:solidFill>
                <a:effectLst/>
                <a:latin typeface="Times New Roman" panose="02020603050405020304" pitchFamily="18" charset="0"/>
                <a:ea typeface="Times New Roman" panose="02020603050405020304" pitchFamily="18" charset="0"/>
              </a:rPr>
              <a:t>PM, CO, SO</a:t>
            </a:r>
            <a:r>
              <a:rPr lang="en-US" sz="2600" kern="0" baseline="-25000" dirty="0">
                <a:solidFill>
                  <a:srgbClr val="000000"/>
                </a:solidFill>
                <a:effectLst/>
                <a:latin typeface="Times New Roman" panose="02020603050405020304" pitchFamily="18" charset="0"/>
                <a:ea typeface="Times New Roman" panose="02020603050405020304" pitchFamily="18" charset="0"/>
              </a:rPr>
              <a:t>2</a:t>
            </a:r>
            <a:r>
              <a:rPr lang="en-US" sz="2600" kern="0" dirty="0">
                <a:solidFill>
                  <a:srgbClr val="000000"/>
                </a:solidFill>
                <a:effectLst/>
                <a:latin typeface="Times New Roman" panose="02020603050405020304" pitchFamily="18" charset="0"/>
                <a:ea typeface="Times New Roman" panose="02020603050405020304" pitchFamily="18" charset="0"/>
              </a:rPr>
              <a:t>, NO</a:t>
            </a:r>
            <a:r>
              <a:rPr lang="en-US" sz="2600" kern="0" baseline="-25000" dirty="0">
                <a:solidFill>
                  <a:srgbClr val="000000"/>
                </a:solidFill>
                <a:effectLst/>
                <a:latin typeface="Times New Roman" panose="02020603050405020304" pitchFamily="18" charset="0"/>
                <a:ea typeface="Times New Roman" panose="02020603050405020304" pitchFamily="18" charset="0"/>
              </a:rPr>
              <a:t>2</a:t>
            </a:r>
            <a:r>
              <a:rPr lang="en-US" sz="2600" kern="0" dirty="0">
                <a:solidFill>
                  <a:srgbClr val="000000"/>
                </a:solidFill>
                <a:effectLst/>
                <a:latin typeface="Times New Roman" panose="02020603050405020304" pitchFamily="18" charset="0"/>
                <a:ea typeface="Times New Roman" panose="02020603050405020304" pitchFamily="18" charset="0"/>
              </a:rPr>
              <a:t>, and ozone O</a:t>
            </a:r>
            <a:r>
              <a:rPr lang="en-US" sz="2600" kern="0" baseline="-25000" dirty="0">
                <a:solidFill>
                  <a:srgbClr val="000000"/>
                </a:solidFill>
                <a:effectLst/>
                <a:latin typeface="Times New Roman" panose="02020603050405020304" pitchFamily="18" charset="0"/>
                <a:ea typeface="Times New Roman" panose="02020603050405020304" pitchFamily="18" charset="0"/>
              </a:rPr>
              <a:t>3 </a:t>
            </a:r>
            <a:r>
              <a:rPr lang="en-US" sz="2600" kern="0" dirty="0">
                <a:solidFill>
                  <a:srgbClr val="000000"/>
                </a:solidFill>
                <a:effectLst/>
                <a:latin typeface="Times New Roman" panose="02020603050405020304" pitchFamily="18" charset="0"/>
                <a:ea typeface="Times New Roman" panose="02020603050405020304" pitchFamily="18" charset="0"/>
              </a:rPr>
              <a:t>and compare the two cases </a:t>
            </a:r>
            <a:r>
              <a:rPr lang="en-US" sz="2600" b="1" kern="0" dirty="0">
                <a:solidFill>
                  <a:srgbClr val="0070C0"/>
                </a:solidFill>
                <a:effectLst/>
                <a:latin typeface="Times New Roman" panose="02020603050405020304" pitchFamily="18" charset="0"/>
                <a:ea typeface="Times New Roman" panose="02020603050405020304" pitchFamily="18" charset="0"/>
              </a:rPr>
              <a:t>(100, 100, 100, 100, 100)</a:t>
            </a:r>
            <a:r>
              <a:rPr lang="en-US" sz="2600" kern="0" dirty="0">
                <a:solidFill>
                  <a:srgbClr val="000000"/>
                </a:solidFill>
                <a:effectLst/>
                <a:latin typeface="Times New Roman" panose="02020603050405020304" pitchFamily="18" charset="0"/>
                <a:ea typeface="Times New Roman" panose="02020603050405020304" pitchFamily="18" charset="0"/>
              </a:rPr>
              <a:t> and </a:t>
            </a:r>
            <a:r>
              <a:rPr lang="en-US" sz="2600" b="1" kern="0" dirty="0">
                <a:solidFill>
                  <a:srgbClr val="0070C0"/>
                </a:solidFill>
                <a:effectLst/>
                <a:latin typeface="Times New Roman" panose="02020603050405020304" pitchFamily="18" charset="0"/>
                <a:ea typeface="Times New Roman" panose="02020603050405020304" pitchFamily="18" charset="0"/>
              </a:rPr>
              <a:t>(10, 10, 10, 10, 100) </a:t>
            </a:r>
          </a:p>
          <a:p>
            <a:pPr>
              <a:spcBef>
                <a:spcPts val="0"/>
              </a:spcBef>
              <a:spcAft>
                <a:spcPts val="0"/>
              </a:spcAft>
            </a:pPr>
            <a:r>
              <a:rPr lang="en-US" sz="2600" b="1" i="1" kern="0" dirty="0">
                <a:solidFill>
                  <a:srgbClr val="000000"/>
                </a:solidFill>
                <a:effectLst/>
                <a:latin typeface="Times New Roman" panose="02020603050405020304" pitchFamily="18" charset="0"/>
                <a:ea typeface="Times New Roman" panose="02020603050405020304" pitchFamily="18" charset="0"/>
              </a:rPr>
              <a:t>Both cases would give an overall AQI of 100, but the air in the latter case is surely much better since it is only ozone that is at that level and all the other pollutants have very low levels. </a:t>
            </a:r>
          </a:p>
          <a:p>
            <a:pPr>
              <a:spcBef>
                <a:spcPts val="0"/>
              </a:spcBef>
              <a:spcAft>
                <a:spcPts val="0"/>
              </a:spcAft>
            </a:pPr>
            <a:r>
              <a:rPr lang="en-US" sz="2600" kern="0" dirty="0">
                <a:solidFill>
                  <a:srgbClr val="000000"/>
                </a:solidFill>
                <a:effectLst/>
                <a:latin typeface="Times New Roman" panose="02020603050405020304" pitchFamily="18" charset="0"/>
                <a:ea typeface="Times New Roman" panose="02020603050405020304" pitchFamily="18" charset="0"/>
              </a:rPr>
              <a:t>In one approach to reduce ambiguity and </a:t>
            </a:r>
            <a:r>
              <a:rPr lang="en-US" sz="2600" kern="0" dirty="0" err="1">
                <a:solidFill>
                  <a:srgbClr val="000000"/>
                </a:solidFill>
                <a:effectLst/>
                <a:latin typeface="Times New Roman" panose="02020603050405020304" pitchFamily="18" charset="0"/>
                <a:ea typeface="Times New Roman" panose="02020603050405020304" pitchFamily="18" charset="0"/>
              </a:rPr>
              <a:t>eclipsicity</a:t>
            </a:r>
            <a:r>
              <a:rPr lang="en-US" sz="2600" kern="0" dirty="0">
                <a:solidFill>
                  <a:srgbClr val="000000"/>
                </a:solidFill>
                <a:effectLst/>
                <a:latin typeface="Times New Roman" panose="02020603050405020304" pitchFamily="18" charset="0"/>
                <a:ea typeface="Times New Roman" panose="02020603050405020304" pitchFamily="18" charset="0"/>
              </a:rPr>
              <a:t>, Cheng, et al. (2004) propose a correction to AQI producing a revised index RAQI. </a:t>
            </a:r>
          </a:p>
          <a:p>
            <a:pPr>
              <a:spcBef>
                <a:spcPts val="0"/>
              </a:spcBef>
              <a:spcAft>
                <a:spcPts val="0"/>
              </a:spcAft>
            </a:pPr>
            <a:r>
              <a:rPr lang="en-US" sz="2600" kern="0" dirty="0">
                <a:solidFill>
                  <a:srgbClr val="000000"/>
                </a:solidFill>
                <a:effectLst/>
                <a:latin typeface="Times New Roman" panose="02020603050405020304" pitchFamily="18" charset="0"/>
                <a:ea typeface="Times New Roman" panose="02020603050405020304" pitchFamily="18" charset="0"/>
              </a:rPr>
              <a:t>Among other things, the correction multiplies the AQI as measured by the maximum of the AQIs of the five pollutants by a factor involving the average value of the AQI of the five pollutants and by a second factor involving the Shannon entropy. </a:t>
            </a:r>
            <a:endParaRPr lang="en-US" sz="2600" kern="100" dirty="0">
              <a:effectLst/>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126784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AQI: Ambiguity and </a:t>
            </a:r>
            <a:r>
              <a:rPr lang="en-US" altLang="en-US" dirty="0" err="1">
                <a:ea typeface="ＭＳ Ｐゴシック" panose="020B0600070205080204" pitchFamily="34" charset="-128"/>
              </a:rPr>
              <a:t>Eclipsicity</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Averaging the five AQI values would definitely distinguish between the two cases of (100, 100, 100, 100, 100) and (10, 10, 10, 10, 100). </a:t>
            </a:r>
          </a:p>
          <a:p>
            <a:pPr>
              <a:spcBef>
                <a:spcPts val="0"/>
              </a:spcBef>
              <a:spcAft>
                <a:spcPts val="0"/>
              </a:spcAft>
            </a:pPr>
            <a:r>
              <a:rPr lang="en-US" b="1" i="1" kern="0" dirty="0">
                <a:solidFill>
                  <a:srgbClr val="000000"/>
                </a:solidFill>
                <a:effectLst/>
                <a:latin typeface="Times New Roman" panose="02020603050405020304" pitchFamily="18" charset="0"/>
                <a:ea typeface="Times New Roman" panose="02020603050405020304" pitchFamily="18" charset="0"/>
              </a:rPr>
              <a:t>Using the Shannon entropy is intended to reduce the overall AQI score when there is a varying distribution of AQI values over the different pollutants. </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rPr>
              <a:t>The Shannon entropy, invented for information theoretic applications, q</a:t>
            </a:r>
            <a:r>
              <a:rPr lang="en-US" kern="0" dirty="0">
                <a:effectLst/>
                <a:latin typeface="Times New Roman" panose="02020603050405020304" pitchFamily="18" charset="0"/>
                <a:ea typeface="Calibri" panose="020F0502020204030204" pitchFamily="34" charset="0"/>
              </a:rPr>
              <a:t>uantifies (in expected value) the information contained in a </a:t>
            </a:r>
            <a:r>
              <a:rPr lang="en-US" dirty="0">
                <a:latin typeface="Times New Roman" panose="02020603050405020304" pitchFamily="18" charset="0"/>
                <a:ea typeface="Calibri" panose="020F0502020204030204" pitchFamily="34" charset="0"/>
              </a:rPr>
              <a:t>                                                              </a:t>
            </a:r>
            <a:r>
              <a:rPr lang="en-US" kern="0" dirty="0">
                <a:effectLst/>
                <a:latin typeface="Times New Roman" panose="02020603050405020304" pitchFamily="18" charset="0"/>
                <a:ea typeface="Calibri" panose="020F0502020204030204" pitchFamily="34" charset="0"/>
              </a:rPr>
              <a:t>message (in this case a message                                                                          about air pollution levels) in                                                                units such as bits. </a:t>
            </a:r>
            <a:endParaRPr lang="en-US" kern="100" dirty="0">
              <a:effectLst/>
              <a:latin typeface="Times New Roman" panose="02020603050405020304" pitchFamily="18" charset="0"/>
              <a:ea typeface="Calibri" panose="020F0502020204030204" pitchFamily="34" charset="0"/>
              <a:cs typeface="Times New Roman (Body CS)"/>
            </a:endParaRPr>
          </a:p>
        </p:txBody>
      </p:sp>
      <p:pic>
        <p:nvPicPr>
          <p:cNvPr id="3" name="Picture 2" descr="A graph of a function&#10;&#10;Description automatically generated">
            <a:extLst>
              <a:ext uri="{FF2B5EF4-FFF2-40B4-BE49-F238E27FC236}">
                <a16:creationId xmlns:a16="http://schemas.microsoft.com/office/drawing/2014/main" id="{C7788058-6913-1E65-85C9-75B7C619D954}"/>
              </a:ext>
            </a:extLst>
          </p:cNvPr>
          <p:cNvPicPr>
            <a:picLocks noChangeAspect="1"/>
          </p:cNvPicPr>
          <p:nvPr/>
        </p:nvPicPr>
        <p:blipFill>
          <a:blip r:embed="rId3"/>
          <a:stretch>
            <a:fillRect/>
          </a:stretch>
        </p:blipFill>
        <p:spPr>
          <a:xfrm>
            <a:off x="5334000" y="4236720"/>
            <a:ext cx="3810000" cy="2540000"/>
          </a:xfrm>
          <a:prstGeom prst="rect">
            <a:avLst/>
          </a:prstGeom>
        </p:spPr>
      </p:pic>
      <p:sp>
        <p:nvSpPr>
          <p:cNvPr id="4" name="TextBox 3">
            <a:extLst>
              <a:ext uri="{FF2B5EF4-FFF2-40B4-BE49-F238E27FC236}">
                <a16:creationId xmlns:a16="http://schemas.microsoft.com/office/drawing/2014/main" id="{ECC3C816-03E6-2DA5-C5F7-C6181628A4C4}"/>
              </a:ext>
            </a:extLst>
          </p:cNvPr>
          <p:cNvSpPr txBox="1"/>
          <p:nvPr/>
        </p:nvSpPr>
        <p:spPr>
          <a:xfrm>
            <a:off x="609600" y="6347936"/>
            <a:ext cx="4755854" cy="738664"/>
          </a:xfrm>
          <a:prstGeom prst="rect">
            <a:avLst/>
          </a:prstGeom>
          <a:noFill/>
        </p:spPr>
        <p:txBody>
          <a:bodyPr wrap="none" rtlCol="0">
            <a:spAutoFit/>
          </a:bodyPr>
          <a:lstStyle/>
          <a:p>
            <a:r>
              <a:rPr lang="en-US" sz="1800" dirty="0">
                <a:effectLst/>
                <a:latin typeface="Times New Roman" panose="02020603050405020304" pitchFamily="18" charset="0"/>
                <a:ea typeface="Times New Roman" panose="02020603050405020304" pitchFamily="18" charset="0"/>
              </a:rPr>
              <a:t>credit: </a:t>
            </a:r>
            <a:r>
              <a:rPr lang="en-US" sz="1800" u="sng" dirty="0">
                <a:effectLst/>
                <a:latin typeface="Times New Roman" panose="02020603050405020304" pitchFamily="18" charset="0"/>
                <a:ea typeface="Times New Roman" panose="02020603050405020304" pitchFamily="18" charset="0"/>
                <a:hlinkClick r:id="rId4" tooltip="User:Geek3">
                  <a:extLst>
                    <a:ext uri="{A12FA001-AC4F-418D-AE19-62706E023703}">
                      <ahyp:hlinkClr xmlns:ahyp="http://schemas.microsoft.com/office/drawing/2018/hyperlinkcolor" val="tx"/>
                    </a:ext>
                  </a:extLst>
                </a:hlinkClick>
              </a:rPr>
              <a:t>Geek3</a:t>
            </a:r>
            <a:r>
              <a:rPr lang="en-US" sz="1800" dirty="0">
                <a:effectLst/>
                <a:latin typeface="Times New Roman" panose="02020603050405020304" pitchFamily="18" charset="0"/>
                <a:ea typeface="Times New Roman" panose="02020603050405020304" pitchFamily="18" charset="0"/>
              </a:rPr>
              <a:t> Wikimedia Commons (no changes)</a:t>
            </a:r>
          </a:p>
          <a:p>
            <a:endParaRPr lang="en-US" dirty="0"/>
          </a:p>
        </p:txBody>
      </p:sp>
    </p:spTree>
    <p:extLst>
      <p:ext uri="{BB962C8B-B14F-4D97-AF65-F5344CB8AC3E}">
        <p14:creationId xmlns:p14="http://schemas.microsoft.com/office/powerpoint/2010/main" val="2940016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Scale Type</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342900" y="990600"/>
            <a:ext cx="8458200" cy="3581400"/>
          </a:xfrm>
        </p:spPr>
        <p:txBody>
          <a:bodyPr/>
          <a:lstStyle/>
          <a:p>
            <a:pPr>
              <a:spcBef>
                <a:spcPts val="0"/>
              </a:spcBef>
              <a:spcAft>
                <a:spcPts val="0"/>
              </a:spcAft>
            </a:pPr>
            <a:r>
              <a:rPr lang="en-US" kern="100" dirty="0">
                <a:effectLst/>
                <a:latin typeface="Times New Roman" panose="02020603050405020304" pitchFamily="18" charset="0"/>
                <a:ea typeface="Calibri" panose="020F0502020204030204" pitchFamily="34" charset="0"/>
                <a:cs typeface="Times New Roman (Body CS)"/>
              </a:rPr>
              <a:t>Following Stevens (1946, 1951, 1959), we                                      will refer to different types of scales of                                  measurement as defined by the class of                                    admissible transformations. </a:t>
            </a:r>
          </a:p>
          <a:p>
            <a:pPr>
              <a:spcBef>
                <a:spcPts val="0"/>
              </a:spcBef>
              <a:spcAft>
                <a:spcPts val="0"/>
              </a:spcAft>
            </a:pPr>
            <a:r>
              <a:rPr lang="en-US" b="1" i="1" kern="100" dirty="0">
                <a:latin typeface="Times New Roman" panose="02020603050405020304" pitchFamily="18" charset="0"/>
                <a:ea typeface="Calibri" panose="020F0502020204030204" pitchFamily="34" charset="0"/>
                <a:cs typeface="Times New Roman (Body CS)"/>
              </a:rPr>
              <a:t>R</a:t>
            </a:r>
            <a:r>
              <a:rPr lang="en-US" b="1" i="1" kern="100" dirty="0">
                <a:effectLst/>
                <a:latin typeface="Times New Roman" panose="02020603050405020304" pitchFamily="18" charset="0"/>
                <a:ea typeface="Calibri" panose="020F0502020204030204" pitchFamily="34" charset="0"/>
                <a:cs typeface="Times New Roman (Body CS)"/>
              </a:rPr>
              <a:t>atio scale</a:t>
            </a:r>
            <a:r>
              <a:rPr lang="en-US" b="1" i="1" kern="100" dirty="0">
                <a:latin typeface="Times New Roman" panose="02020603050405020304" pitchFamily="18" charset="0"/>
                <a:ea typeface="Calibri" panose="020F0502020204030204" pitchFamily="34" charset="0"/>
                <a:cs typeface="Times New Roman (Body CS)"/>
              </a:rPr>
              <a:t>: </a:t>
            </a:r>
            <a:r>
              <a:rPr lang="en-US" kern="100" dirty="0">
                <a:effectLst/>
                <a:latin typeface="Times New Roman" panose="02020603050405020304" pitchFamily="18" charset="0"/>
                <a:ea typeface="Calibri" panose="020F0502020204030204" pitchFamily="34" charset="0"/>
                <a:cs typeface="Times New Roman (Body CS)"/>
              </a:rPr>
              <a:t>the admissible transformations are multiplication by a positive constant (e.g., mass, length)</a:t>
            </a:r>
          </a:p>
          <a:p>
            <a:pPr>
              <a:spcBef>
                <a:spcPts val="0"/>
              </a:spcBef>
              <a:spcAft>
                <a:spcPts val="0"/>
              </a:spcAft>
            </a:pPr>
            <a:r>
              <a:rPr lang="en-US" b="1" i="1" kern="100" dirty="0">
                <a:latin typeface="Times New Roman" panose="02020603050405020304" pitchFamily="18" charset="0"/>
                <a:ea typeface="Calibri" panose="020F0502020204030204" pitchFamily="34" charset="0"/>
                <a:cs typeface="Times New Roman (Body CS)"/>
              </a:rPr>
              <a:t>I</a:t>
            </a:r>
            <a:r>
              <a:rPr lang="en-US" b="1" i="1" kern="100" dirty="0">
                <a:effectLst/>
                <a:latin typeface="Times New Roman" panose="02020603050405020304" pitchFamily="18" charset="0"/>
                <a:ea typeface="Calibri" panose="020F0502020204030204" pitchFamily="34" charset="0"/>
                <a:cs typeface="Times New Roman (Body CS)"/>
              </a:rPr>
              <a:t>nterval scale</a:t>
            </a:r>
            <a:r>
              <a:rPr lang="en-US" i="1" kern="100" dirty="0">
                <a:latin typeface="Times New Roman" panose="02020603050405020304" pitchFamily="18" charset="0"/>
                <a:ea typeface="Calibri" panose="020F0502020204030204" pitchFamily="34" charset="0"/>
                <a:cs typeface="Times New Roman (Body CS)"/>
              </a:rPr>
              <a:t>: </a:t>
            </a:r>
            <a:r>
              <a:rPr lang="en-US" kern="100" dirty="0">
                <a:effectLst/>
                <a:latin typeface="Times New Roman" panose="02020603050405020304" pitchFamily="18" charset="0"/>
                <a:ea typeface="Calibri" panose="020F0502020204030204" pitchFamily="34" charset="0"/>
                <a:cs typeface="Times New Roman (Body CS)"/>
              </a:rPr>
              <a:t>the admissible transformations are multiplication by a positive constant and change of unit (e.g., temperature)</a:t>
            </a:r>
          </a:p>
          <a:p>
            <a:pPr>
              <a:spcBef>
                <a:spcPts val="0"/>
              </a:spcBef>
              <a:spcAft>
                <a:spcPts val="0"/>
              </a:spcAft>
            </a:pPr>
            <a:r>
              <a:rPr lang="en-US" b="1" i="1" kern="100" dirty="0">
                <a:latin typeface="Times New Roman" panose="02020603050405020304" pitchFamily="18" charset="0"/>
                <a:ea typeface="Calibri" panose="020F0502020204030204" pitchFamily="34" charset="0"/>
                <a:cs typeface="Times New Roman (Body CS)"/>
              </a:rPr>
              <a:t>O</a:t>
            </a:r>
            <a:r>
              <a:rPr lang="en-US" b="1" i="1" kern="100" dirty="0">
                <a:effectLst/>
                <a:latin typeface="Times New Roman" panose="02020603050405020304" pitchFamily="18" charset="0"/>
                <a:ea typeface="Calibri" panose="020F0502020204030204" pitchFamily="34" charset="0"/>
                <a:cs typeface="Times New Roman (Body CS)"/>
              </a:rPr>
              <a:t>rdinal </a:t>
            </a:r>
            <a:r>
              <a:rPr lang="en-US" kern="100" dirty="0">
                <a:effectLst/>
                <a:latin typeface="Times New Roman" panose="02020603050405020304" pitchFamily="18" charset="0"/>
                <a:ea typeface="Calibri" panose="020F0502020204030204" pitchFamily="34" charset="0"/>
                <a:cs typeface="Times New Roman (Body CS)"/>
              </a:rPr>
              <a:t>scale: </a:t>
            </a:r>
            <a:r>
              <a:rPr lang="en-US" kern="100" dirty="0">
                <a:latin typeface="Times New Roman" panose="02020603050405020304" pitchFamily="18" charset="0"/>
                <a:ea typeface="Calibri" panose="020F0502020204030204" pitchFamily="34" charset="0"/>
                <a:cs typeface="Times New Roman (Body CS)"/>
              </a:rPr>
              <a:t>the </a:t>
            </a:r>
            <a:r>
              <a:rPr lang="en-US" kern="100" dirty="0">
                <a:effectLst/>
                <a:latin typeface="Times New Roman" panose="02020603050405020304" pitchFamily="18" charset="0"/>
                <a:ea typeface="Calibri" panose="020F0502020204030204" pitchFamily="34" charset="0"/>
                <a:cs typeface="Times New Roman (Body CS)"/>
              </a:rPr>
              <a:t>admissible transformations are all monotone increasing functions (e.g., ranking of minerals by hardness) </a:t>
            </a:r>
          </a:p>
        </p:txBody>
      </p:sp>
      <p:pic>
        <p:nvPicPr>
          <p:cNvPr id="4" name="Picture 3" descr="A gold scale with a white background&#10;&#10;Description automatically generated">
            <a:extLst>
              <a:ext uri="{FF2B5EF4-FFF2-40B4-BE49-F238E27FC236}">
                <a16:creationId xmlns:a16="http://schemas.microsoft.com/office/drawing/2014/main" id="{DD6A012E-B530-B983-944F-73C4367F3168}"/>
              </a:ext>
            </a:extLst>
          </p:cNvPr>
          <p:cNvPicPr>
            <a:picLocks noChangeAspect="1"/>
          </p:cNvPicPr>
          <p:nvPr/>
        </p:nvPicPr>
        <p:blipFill>
          <a:blip r:embed="rId3"/>
          <a:stretch>
            <a:fillRect/>
          </a:stretch>
        </p:blipFill>
        <p:spPr>
          <a:xfrm>
            <a:off x="6996748" y="0"/>
            <a:ext cx="2057400" cy="2057400"/>
          </a:xfrm>
          <a:prstGeom prst="rect">
            <a:avLst/>
          </a:prstGeom>
        </p:spPr>
      </p:pic>
      <p:sp>
        <p:nvSpPr>
          <p:cNvPr id="5" name="TextBox 4">
            <a:extLst>
              <a:ext uri="{FF2B5EF4-FFF2-40B4-BE49-F238E27FC236}">
                <a16:creationId xmlns:a16="http://schemas.microsoft.com/office/drawing/2014/main" id="{77115D70-8340-6E4F-6C8B-111884F1DFC0}"/>
              </a:ext>
            </a:extLst>
          </p:cNvPr>
          <p:cNvSpPr txBox="1"/>
          <p:nvPr/>
        </p:nvSpPr>
        <p:spPr>
          <a:xfrm>
            <a:off x="6918960" y="1981200"/>
            <a:ext cx="3520440" cy="923330"/>
          </a:xfrm>
          <a:prstGeom prst="rect">
            <a:avLst/>
          </a:prstGeom>
          <a:noFill/>
        </p:spPr>
        <p:txBody>
          <a:bodyPr wrap="square">
            <a:spAutoFit/>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Body CS)"/>
              </a:rPr>
              <a:t>Credit: </a:t>
            </a:r>
            <a:r>
              <a:rPr lang="en-US" sz="1800" u="sng" dirty="0">
                <a:effectLst/>
                <a:latin typeface="Times New Roman" panose="02020603050405020304" pitchFamily="18" charset="0"/>
                <a:ea typeface="Calibri" panose="020F0502020204030204" pitchFamily="34" charset="0"/>
                <a:cs typeface="Times New Roman (Body CS)"/>
                <a:hlinkClick r:id="rId4" tooltip="User:99of9">
                  <a:extLst>
                    <a:ext uri="{A12FA001-AC4F-418D-AE19-62706E023703}">
                      <ahyp:hlinkClr xmlns:ahyp="http://schemas.microsoft.com/office/drawing/2018/hyperlinkcolor" val="tx"/>
                    </a:ext>
                  </a:extLst>
                </a:hlinkClick>
              </a:rPr>
              <a:t>Toby Hudson</a:t>
            </a:r>
            <a:r>
              <a:rPr lang="en-US" sz="1800" dirty="0">
                <a:effectLst/>
                <a:latin typeface="Times New Roman" panose="02020603050405020304" pitchFamily="18" charset="0"/>
                <a:ea typeface="Calibri" panose="020F0502020204030204" pitchFamily="34" charset="0"/>
                <a:cs typeface="Times New Roman (Body CS)"/>
              </a:rPr>
              <a:t>, </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Body CS)"/>
              </a:rPr>
              <a:t>Wikimedia commons</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Body CS)"/>
              </a:rPr>
              <a:t> (no changes)</a:t>
            </a:r>
          </a:p>
        </p:txBody>
      </p:sp>
    </p:spTree>
    <p:extLst>
      <p:ext uri="{BB962C8B-B14F-4D97-AF65-F5344CB8AC3E}">
        <p14:creationId xmlns:p14="http://schemas.microsoft.com/office/powerpoint/2010/main" val="2552089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Air Stress Index</a:t>
            </a:r>
            <a:endParaRPr lang="en-US" altLang="en-US" sz="4000" dirty="0">
              <a:ea typeface="ＭＳ Ｐゴシック" panose="020B0600070205080204" pitchFamily="34" charset="-128"/>
            </a:endParaRPr>
          </a:p>
        </p:txBody>
      </p:sp>
      <mc:AlternateContent xmlns:mc="http://schemas.openxmlformats.org/markup-compatibility/2006" xmlns:a14="http://schemas.microsoft.com/office/drawing/2010/main">
        <mc:Choice Requires="a14">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kern="0" dirty="0">
                    <a:effectLst/>
                    <a:ea typeface="Times New Roman" panose="02020603050405020304" pitchFamily="18" charset="0"/>
                    <a:cs typeface="Times New Roman" panose="02020603050405020304" pitchFamily="18" charset="0"/>
                  </a:rPr>
                  <a:t>In contrast to AQI, an </a:t>
                </a:r>
                <a:r>
                  <a:rPr lang="en-US" b="1" i="1" kern="0" dirty="0">
                    <a:effectLst/>
                    <a:ea typeface="Times New Roman" panose="02020603050405020304" pitchFamily="18" charset="0"/>
                    <a:cs typeface="Times New Roman" panose="02020603050405020304" pitchFamily="18" charset="0"/>
                  </a:rPr>
                  <a:t>air stress index</a:t>
                </a:r>
                <a:r>
                  <a:rPr lang="en-US" b="1" kern="0" dirty="0">
                    <a:effectLst/>
                    <a:ea typeface="Times New Roman" panose="02020603050405020304" pitchFamily="18" charset="0"/>
                    <a:cs typeface="Times New Roman" panose="02020603050405020304" pitchFamily="18" charset="0"/>
                  </a:rPr>
                  <a:t> </a:t>
                </a:r>
                <a:r>
                  <a:rPr lang="en-US" kern="0" dirty="0">
                    <a:effectLst/>
                    <a:ea typeface="Times New Roman" panose="02020603050405020304" pitchFamily="18" charset="0"/>
                    <a:cs typeface="Times New Roman" panose="02020603050405020304" pitchFamily="18" charset="0"/>
                  </a:rPr>
                  <a:t>takes an annual perspective. </a:t>
                </a:r>
              </a:p>
              <a:p>
                <a:pPr>
                  <a:spcBef>
                    <a:spcPts val="0"/>
                  </a:spcBef>
                  <a:spcAft>
                    <a:spcPts val="0"/>
                  </a:spcAft>
                </a:pPr>
                <a:r>
                  <a:rPr lang="en-US" kern="0" dirty="0">
                    <a:effectLst/>
                    <a:ea typeface="Times New Roman" panose="02020603050405020304" pitchFamily="18" charset="0"/>
                    <a:cs typeface="Times New Roman" panose="02020603050405020304" pitchFamily="18" charset="0"/>
                  </a:rPr>
                  <a:t>One air stress index considers the number of times </a:t>
                </a:r>
                <a:r>
                  <a:rPr lang="en-US" b="1" i="1" kern="0" dirty="0">
                    <a:solidFill>
                      <a:srgbClr val="0070C0"/>
                    </a:solidFill>
                    <a:effectLst/>
                    <a:ea typeface="Times New Roman" panose="02020603050405020304" pitchFamily="18" charset="0"/>
                    <a:cs typeface="Times New Roman" panose="02020603050405020304" pitchFamily="18" charset="0"/>
                  </a:rPr>
                  <a:t>C</a:t>
                </a:r>
                <a:r>
                  <a:rPr lang="en-US" b="1" i="1" kern="0" baseline="-25000" dirty="0">
                    <a:solidFill>
                      <a:srgbClr val="0070C0"/>
                    </a:solidFill>
                    <a:effectLst/>
                    <a:ea typeface="Times New Roman" panose="02020603050405020304" pitchFamily="18" charset="0"/>
                    <a:cs typeface="Times New Roman" panose="02020603050405020304" pitchFamily="18" charset="0"/>
                  </a:rPr>
                  <a:t>i</a:t>
                </a:r>
                <a:r>
                  <a:rPr lang="en-US" kern="0" dirty="0">
                    <a:effectLst/>
                    <a:ea typeface="Times New Roman" panose="02020603050405020304" pitchFamily="18" charset="0"/>
                    <a:cs typeface="Times New Roman" panose="02020603050405020304" pitchFamily="18" charset="0"/>
                  </a:rPr>
                  <a:t> in a year that the concentration of a given pollutant </a:t>
                </a:r>
                <a:r>
                  <a:rPr lang="en-US" i="1" kern="0" dirty="0" err="1">
                    <a:effectLst/>
                    <a:ea typeface="Times New Roman" panose="02020603050405020304" pitchFamily="18" charset="0"/>
                    <a:cs typeface="Times New Roman" panose="02020603050405020304" pitchFamily="18" charset="0"/>
                  </a:rPr>
                  <a:t>i</a:t>
                </a:r>
                <a:r>
                  <a:rPr lang="en-US" kern="0" dirty="0">
                    <a:effectLst/>
                    <a:ea typeface="Times New Roman" panose="02020603050405020304" pitchFamily="18" charset="0"/>
                    <a:cs typeface="Times New Roman" panose="02020603050405020304" pitchFamily="18" charset="0"/>
                  </a:rPr>
                  <a:t> in the air exceeds some standard for that pollutant.</a:t>
                </a:r>
              </a:p>
              <a:p>
                <a:pPr>
                  <a:spcBef>
                    <a:spcPts val="0"/>
                  </a:spcBef>
                  <a:spcAft>
                    <a:spcPts val="0"/>
                  </a:spcAft>
                </a:pPr>
                <a:r>
                  <a:rPr lang="en-US" dirty="0">
                    <a:ea typeface="Times New Roman" panose="02020603050405020304" pitchFamily="18" charset="0"/>
                    <a:cs typeface="Times New Roman" panose="02020603050405020304" pitchFamily="18" charset="0"/>
                  </a:rPr>
                  <a:t>It</a:t>
                </a:r>
                <a:r>
                  <a:rPr lang="en-US" kern="0" dirty="0">
                    <a:effectLst/>
                    <a:ea typeface="Times New Roman" panose="02020603050405020304" pitchFamily="18" charset="0"/>
                    <a:cs typeface="Times New Roman" panose="02020603050405020304" pitchFamily="18" charset="0"/>
                  </a:rPr>
                  <a:t> compares that to a reference value </a:t>
                </a:r>
                <a:r>
                  <a:rPr lang="en-US" b="1" i="1" kern="0" dirty="0">
                    <a:solidFill>
                      <a:srgbClr val="0070C0"/>
                    </a:solidFill>
                    <a:effectLst/>
                    <a:ea typeface="Times New Roman" panose="02020603050405020304" pitchFamily="18" charset="0"/>
                    <a:cs typeface="Times New Roman" panose="02020603050405020304" pitchFamily="18" charset="0"/>
                  </a:rPr>
                  <a:t>R</a:t>
                </a:r>
                <a:r>
                  <a:rPr lang="en-US" b="1" i="1" kern="0" baseline="-25000" dirty="0">
                    <a:solidFill>
                      <a:srgbClr val="0070C0"/>
                    </a:solidFill>
                    <a:effectLst/>
                    <a:ea typeface="Times New Roman" panose="02020603050405020304" pitchFamily="18" charset="0"/>
                    <a:cs typeface="Times New Roman" panose="02020603050405020304" pitchFamily="18" charset="0"/>
                  </a:rPr>
                  <a:t>i</a:t>
                </a:r>
                <a:r>
                  <a:rPr lang="en-US" i="1" kern="0" dirty="0">
                    <a:effectLst/>
                    <a:ea typeface="Times New Roman" panose="02020603050405020304" pitchFamily="18" charset="0"/>
                    <a:cs typeface="Times New Roman" panose="02020603050405020304" pitchFamily="18" charset="0"/>
                  </a:rPr>
                  <a:t> </a:t>
                </a:r>
                <a:r>
                  <a:rPr lang="en-US" kern="0" dirty="0">
                    <a:effectLst/>
                    <a:ea typeface="Times New Roman" panose="02020603050405020304" pitchFamily="18" charset="0"/>
                    <a:cs typeface="Times New Roman" panose="02020603050405020304" pitchFamily="18" charset="0"/>
                  </a:rPr>
                  <a:t>giving the number of times a year that is permitted in some directive or guideline. </a:t>
                </a:r>
              </a:p>
              <a:p>
                <a:pPr>
                  <a:spcBef>
                    <a:spcPts val="0"/>
                  </a:spcBef>
                  <a:spcAft>
                    <a:spcPts val="0"/>
                  </a:spcAft>
                </a:pPr>
                <a:r>
                  <a:rPr lang="en-US" kern="0" dirty="0">
                    <a:effectLst/>
                    <a:ea typeface="Times New Roman" panose="02020603050405020304" pitchFamily="18" charset="0"/>
                    <a:cs typeface="Times New Roman" panose="02020603050405020304" pitchFamily="18" charset="0"/>
                  </a:rPr>
                  <a:t>This air stress index</a:t>
                </a:r>
                <a:r>
                  <a:rPr lang="en-US" dirty="0">
                    <a:ea typeface="Times New Roman" panose="02020603050405020304" pitchFamily="18" charset="0"/>
                    <a:cs typeface="Times New Roman" panose="02020603050405020304" pitchFamily="18" charset="0"/>
                  </a:rPr>
                  <a:t> </a:t>
                </a:r>
                <a:r>
                  <a:rPr lang="en-US" kern="0" dirty="0">
                    <a:effectLst/>
                    <a:ea typeface="Times New Roman" panose="02020603050405020304" pitchFamily="18" charset="0"/>
                    <a:cs typeface="Times New Roman" panose="02020603050405020304" pitchFamily="18" charset="0"/>
                  </a:rPr>
                  <a:t>is the average of the ratio of </a:t>
                </a:r>
                <a:r>
                  <a:rPr lang="en-US" i="1" kern="0" dirty="0">
                    <a:effectLst/>
                    <a:ea typeface="Times New Roman" panose="02020603050405020304" pitchFamily="18" charset="0"/>
                    <a:cs typeface="Times New Roman" panose="02020603050405020304" pitchFamily="18" charset="0"/>
                  </a:rPr>
                  <a:t>C</a:t>
                </a:r>
                <a:r>
                  <a:rPr lang="en-US" i="1" kern="0" baseline="-25000" dirty="0">
                    <a:effectLst/>
                    <a:ea typeface="Times New Roman" panose="02020603050405020304" pitchFamily="18" charset="0"/>
                    <a:cs typeface="Times New Roman" panose="02020603050405020304" pitchFamily="18" charset="0"/>
                  </a:rPr>
                  <a:t>i</a:t>
                </a:r>
                <a:r>
                  <a:rPr lang="en-US" kern="0" dirty="0">
                    <a:effectLst/>
                    <a:ea typeface="Times New Roman" panose="02020603050405020304" pitchFamily="18" charset="0"/>
                    <a:cs typeface="Times New Roman" panose="02020603050405020304" pitchFamily="18" charset="0"/>
                  </a:rPr>
                  <a:t> to </a:t>
                </a:r>
                <a:r>
                  <a:rPr lang="en-US" i="1" kern="0" dirty="0">
                    <a:effectLst/>
                    <a:ea typeface="Times New Roman" panose="02020603050405020304" pitchFamily="18" charset="0"/>
                    <a:cs typeface="Times New Roman" panose="02020603050405020304" pitchFamily="18" charset="0"/>
                  </a:rPr>
                  <a:t>R</a:t>
                </a:r>
                <a:r>
                  <a:rPr lang="en-US" i="1" kern="0" baseline="-25000" dirty="0">
                    <a:effectLst/>
                    <a:ea typeface="Times New Roman" panose="02020603050405020304" pitchFamily="18" charset="0"/>
                    <a:cs typeface="Times New Roman" panose="02020603050405020304" pitchFamily="18" charset="0"/>
                  </a:rPr>
                  <a:t>i</a:t>
                </a:r>
                <a:r>
                  <a:rPr lang="en-US" kern="0" dirty="0">
                    <a:effectLst/>
                    <a:ea typeface="Times New Roman" panose="02020603050405020304" pitchFamily="18" charset="0"/>
                    <a:cs typeface="Times New Roman" panose="02020603050405020304" pitchFamily="18" charset="0"/>
                  </a:rPr>
                  <a:t>:   </a:t>
                </a:r>
                <a:endParaRPr lang="en-US" kern="100" dirty="0">
                  <a:effectLst/>
                  <a:ea typeface="Calibri" panose="020F0502020204030204" pitchFamily="34" charset="0"/>
                  <a:cs typeface="Times New Roman (Body CS)"/>
                </a:endParaRPr>
              </a:p>
              <a:p>
                <a:pPr marL="0" marR="0" indent="0" algn="ctr">
                  <a:spcBef>
                    <a:spcPts val="0"/>
                  </a:spcBef>
                  <a:spcAft>
                    <a:spcPts val="0"/>
                  </a:spcAft>
                  <a:buNone/>
                </a:pPr>
                <a:r>
                  <a:rPr lang="en-US" b="1" i="1" kern="0" dirty="0">
                    <a:solidFill>
                      <a:srgbClr val="0070C0"/>
                    </a:solidFill>
                    <a:effectLst/>
                    <a:ea typeface="Times New Roman" panose="02020603050405020304" pitchFamily="18" charset="0"/>
                    <a:cs typeface="Times New Roman" panose="02020603050405020304" pitchFamily="18" charset="0"/>
                  </a:rPr>
                  <a:t>ASI</a:t>
                </a:r>
                <a:r>
                  <a:rPr lang="en-US" b="1" kern="0" dirty="0">
                    <a:solidFill>
                      <a:srgbClr val="0070C0"/>
                    </a:solidFill>
                    <a:effectLst/>
                    <a:ea typeface="Times New Roman" panose="02020603050405020304" pitchFamily="18" charset="0"/>
                    <a:cs typeface="Times New Roman" panose="02020603050405020304" pitchFamily="18" charset="0"/>
                  </a:rPr>
                  <a:t> = </a:t>
                </a:r>
                <a14:m>
                  <m:oMath xmlns:m="http://schemas.openxmlformats.org/officeDocument/2006/math">
                    <m:nary>
                      <m:naryPr>
                        <m:chr m:val="∑"/>
                        <m:limLoc m:val="subSup"/>
                        <m:ctrlP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𝒊</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𝟏</m:t>
                        </m:r>
                      </m:sub>
                      <m:sup>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𝒑</m:t>
                        </m:r>
                      </m:sup>
                      <m:e>
                        <m:f>
                          <m:fPr>
                            <m:ctrlP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𝑪</m:t>
                                </m:r>
                              </m:e>
                              <m:sub>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𝒊</m:t>
                                </m:r>
                              </m:sub>
                            </m:sSub>
                          </m:num>
                          <m:den>
                            <m:sSub>
                              <m:sSubPr>
                                <m:ctrlP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𝑹</m:t>
                                </m:r>
                              </m:e>
                              <m:sub>
                                <m:r>
                                  <a:rPr lang="en-US" b="1"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𝒊</m:t>
                                </m:r>
                              </m:sub>
                            </m:sSub>
                          </m:den>
                        </m:f>
                      </m:e>
                    </m:nary>
                  </m:oMath>
                </a14:m>
                <a:endParaRPr lang="en-US" b="1" kern="100" dirty="0">
                  <a:effectLst/>
                  <a:ea typeface="Calibri" panose="020F0502020204030204" pitchFamily="34" charset="0"/>
                  <a:cs typeface="Times New Roman (Body CS)"/>
                </a:endParaRPr>
              </a:p>
            </p:txBody>
          </p:sp>
        </mc:Choice>
        <mc:Fallback xmlns="">
          <p:sp>
            <p:nvSpPr>
              <p:cNvPr id="30722" name="Content Placeholder 2">
                <a:extLst>
                  <a:ext uri="{FF2B5EF4-FFF2-40B4-BE49-F238E27FC236}">
                    <a16:creationId xmlns:a16="http://schemas.microsoft.com/office/drawing/2014/main" id="{A7F83F5E-CE2C-98A0-6292-C300F92D591D}"/>
                  </a:ext>
                </a:extLst>
              </p:cNvPr>
              <p:cNvSpPr>
                <a:spLocks noGrp="1" noRot="1" noChangeAspect="1" noMove="1" noResize="1" noEditPoints="1" noAdjustHandles="1" noChangeArrowheads="1" noChangeShapeType="1" noTextEdit="1"/>
              </p:cNvSpPr>
              <p:nvPr>
                <p:ph idx="1"/>
              </p:nvPr>
            </p:nvSpPr>
            <p:spPr>
              <a:xfrm>
                <a:off x="89852" y="685800"/>
                <a:ext cx="8673148" cy="3581400"/>
              </a:xfrm>
              <a:blipFill>
                <a:blip r:embed="rId3"/>
                <a:stretch>
                  <a:fillRect l="-1316" t="-2128" r="-292" b="-65248"/>
                </a:stretch>
              </a:blipFill>
            </p:spPr>
            <p:txBody>
              <a:bodyPr/>
              <a:lstStyle/>
              <a:p>
                <a:r>
                  <a:rPr lang="en-US">
                    <a:noFill/>
                  </a:rPr>
                  <a:t> </a:t>
                </a:r>
              </a:p>
            </p:txBody>
          </p:sp>
        </mc:Fallback>
      </mc:AlternateContent>
    </p:spTree>
    <p:extLst>
      <p:ext uri="{BB962C8B-B14F-4D97-AF65-F5344CB8AC3E}">
        <p14:creationId xmlns:p14="http://schemas.microsoft.com/office/powerpoint/2010/main" val="3049223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Air Stress Index</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Since both </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i="1" kern="0"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i="1" kern="0"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are just counts, we have what is called an </a:t>
            </a:r>
            <a:r>
              <a:rPr lang="en-US" b="1" i="1" kern="0" dirty="0">
                <a:effectLst/>
                <a:latin typeface="Times New Roman" panose="02020603050405020304" pitchFamily="18" charset="0"/>
                <a:ea typeface="Times New Roman" panose="02020603050405020304" pitchFamily="18" charset="0"/>
                <a:cs typeface="Times New Roman" panose="02020603050405020304" pitchFamily="18" charset="0"/>
              </a:rPr>
              <a:t>absolute scale </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(the only admissible transformation is the identity).</a:t>
            </a:r>
          </a:p>
          <a:p>
            <a:pPr>
              <a:spcBef>
                <a:spcPts val="0"/>
              </a:spcBef>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A</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ll kinds of statements involving </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ASI</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are meaningful. </a:t>
            </a:r>
          </a:p>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If </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ASI(t) </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is </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ASI</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for year </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then for example it is meaningful to say that </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ASI </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increased by 20% year over year:</a:t>
            </a:r>
            <a:endParaRPr lang="en-US" kern="100" dirty="0">
              <a:effectLst/>
              <a:latin typeface="Times New Roman" panose="02020603050405020304" pitchFamily="18" charset="0"/>
              <a:ea typeface="Calibri" panose="020F0502020204030204" pitchFamily="34" charset="0"/>
              <a:cs typeface="Times New Roman (Body CS)"/>
            </a:endParaRPr>
          </a:p>
          <a:p>
            <a:pPr marL="0" marR="0" indent="0">
              <a:spcBef>
                <a:spcPts val="0"/>
              </a:spcBef>
              <a:spcAft>
                <a:spcPts val="0"/>
              </a:spcAft>
              <a:buNone/>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Calibri" panose="020F0502020204030204" pitchFamily="34" charset="0"/>
              <a:cs typeface="Times New Roman (Body CS)"/>
            </a:endParaRPr>
          </a:p>
          <a:p>
            <a:pPr marL="0" marR="0" indent="0" algn="ctr">
              <a:spcBef>
                <a:spcPts val="0"/>
              </a:spcBef>
              <a:spcAft>
                <a:spcPts val="0"/>
              </a:spcAft>
              <a:buNone/>
            </a:pPr>
            <a:r>
              <a:rPr lang="en-US"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ASI(t)</a:t>
            </a:r>
            <a:r>
              <a:rPr lang="en-US"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 1.2*</a:t>
            </a:r>
            <a:r>
              <a:rPr lang="en-US"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ASI(t-1)</a:t>
            </a:r>
            <a:endParaRPr lang="en-US" b="1" i="1" kern="1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Calibri" panose="020F0502020204030204" pitchFamily="34" charset="0"/>
              <a:cs typeface="Times New Roman (Body CS)"/>
            </a:endParaRPr>
          </a:p>
          <a:p>
            <a:pPr>
              <a:spcBef>
                <a:spcPts val="0"/>
              </a:spcBef>
              <a:spcAft>
                <a:spcPts val="0"/>
              </a:spcAft>
            </a:pP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This would be a wakeup call about air pollution and would suggest that some mitigations be put into effect, so it is useful in that sense. </a:t>
            </a:r>
            <a:endParaRPr lang="en-US" i="1" kern="100"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1231301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Air Stress Index</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To determine what mitigations might be needed would require drilling down and finding out which ratio </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i="1" kern="0"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i="1" kern="0" baseline="-25000" dirty="0">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kern="0" baseline="-25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went up significantly year over year. </a:t>
            </a:r>
          </a:p>
          <a:p>
            <a:pPr>
              <a:spcBef>
                <a:spcPts val="0"/>
              </a:spcBef>
              <a:spcAft>
                <a:spcPts val="0"/>
              </a:spcAft>
            </a:pPr>
            <a:r>
              <a:rPr lang="en-US"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Note that ASI is useful for policy. It is not intended to be used to provide real-time advice on short-term health effects as AQI is. </a:t>
            </a:r>
            <a:endParaRPr lang="en-US" b="1" i="1" kern="100" dirty="0">
              <a:solidFill>
                <a:srgbClr val="FF0000"/>
              </a:solidFill>
              <a:effectLst/>
              <a:latin typeface="Times New Roman" panose="02020603050405020304" pitchFamily="18" charset="0"/>
              <a:ea typeface="Calibri" panose="020F0502020204030204" pitchFamily="34" charset="0"/>
              <a:cs typeface="Times New Roman (Body CS)"/>
            </a:endParaRPr>
          </a:p>
          <a:p>
            <a:pPr marL="0" marR="0" indent="0">
              <a:spcBef>
                <a:spcPts val="0"/>
              </a:spcBef>
              <a:spcAft>
                <a:spcPts val="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Times New Roman" panose="02020603050405020304" pitchFamily="18" charset="0"/>
              <a:ea typeface="Calibri" panose="020F0502020204030204" pitchFamily="34" charset="0"/>
              <a:cs typeface="Times New Roman (Body CS)"/>
            </a:endParaRPr>
          </a:p>
          <a:p>
            <a:pPr marL="0" marR="0" indent="0" algn="ctr">
              <a:spcBef>
                <a:spcPts val="0"/>
              </a:spcBef>
              <a:spcAft>
                <a:spcPts val="0"/>
              </a:spcAft>
              <a:buNone/>
            </a:pPr>
            <a:endParaRPr lang="en-US" kern="100" dirty="0">
              <a:effectLst/>
              <a:ea typeface="Calibri" panose="020F0502020204030204" pitchFamily="34" charset="0"/>
              <a:cs typeface="Times New Roman (Body CS)"/>
            </a:endParaRPr>
          </a:p>
        </p:txBody>
      </p:sp>
      <p:pic>
        <p:nvPicPr>
          <p:cNvPr id="3" name="Picture 2" descr="A person with short hair blowing a red object&#10;&#10;Description automatically generated">
            <a:extLst>
              <a:ext uri="{FF2B5EF4-FFF2-40B4-BE49-F238E27FC236}">
                <a16:creationId xmlns:a16="http://schemas.microsoft.com/office/drawing/2014/main" id="{7E4C6B06-0DBA-6D3E-7565-D172B7865491}"/>
              </a:ext>
            </a:extLst>
          </p:cNvPr>
          <p:cNvPicPr>
            <a:picLocks noChangeAspect="1"/>
          </p:cNvPicPr>
          <p:nvPr/>
        </p:nvPicPr>
        <p:blipFill>
          <a:blip r:embed="rId3"/>
          <a:stretch>
            <a:fillRect/>
          </a:stretch>
        </p:blipFill>
        <p:spPr>
          <a:xfrm>
            <a:off x="4572000" y="3049121"/>
            <a:ext cx="4191000" cy="3599329"/>
          </a:xfrm>
          <a:prstGeom prst="rect">
            <a:avLst/>
          </a:prstGeom>
        </p:spPr>
      </p:pic>
      <p:sp>
        <p:nvSpPr>
          <p:cNvPr id="4" name="TextBox 3">
            <a:extLst>
              <a:ext uri="{FF2B5EF4-FFF2-40B4-BE49-F238E27FC236}">
                <a16:creationId xmlns:a16="http://schemas.microsoft.com/office/drawing/2014/main" id="{8D24811F-1931-2CDA-2BD6-32E295E9B6E2}"/>
              </a:ext>
            </a:extLst>
          </p:cNvPr>
          <p:cNvSpPr txBox="1"/>
          <p:nvPr/>
        </p:nvSpPr>
        <p:spPr>
          <a:xfrm>
            <a:off x="1073626" y="4611469"/>
            <a:ext cx="3352800" cy="1292662"/>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credit: National Institute of Health, Wikimedia Commons (public domain)</a:t>
            </a:r>
          </a:p>
          <a:p>
            <a:endParaRPr lang="en-US" dirty="0"/>
          </a:p>
        </p:txBody>
      </p:sp>
    </p:spTree>
    <p:extLst>
      <p:ext uri="{BB962C8B-B14F-4D97-AF65-F5344CB8AC3E}">
        <p14:creationId xmlns:p14="http://schemas.microsoft.com/office/powerpoint/2010/main" val="34036467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Air Stress Index</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might want to set the goal of reducing </a:t>
            </a:r>
            <a:r>
              <a:rPr lang="en-US"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i="1" kern="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for example the number of days for which levels of a given pollutant, e.g., ozone, are in bad categories, e.g., Orange or worse. </a:t>
            </a:r>
          </a:p>
          <a:p>
            <a:pPr>
              <a:spcBef>
                <a:spcPts val="0"/>
              </a:spcBef>
              <a:spcAft>
                <a:spcPts val="0"/>
              </a:spcAft>
            </a:pPr>
            <a:r>
              <a:rPr lang="en-US"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 can we tell if a given policy change has achieved a given reduction? </a:t>
            </a:r>
          </a:p>
          <a:p>
            <a:pPr>
              <a:spcBef>
                <a:spcPts val="0"/>
              </a:spcBef>
              <a:spcAft>
                <a:spcPts val="0"/>
              </a:spcAft>
            </a:pP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Consider the date by which </a:t>
            </a:r>
            <a:r>
              <a:rPr lang="en-US" i="1" kern="100" dirty="0">
                <a:solidFill>
                  <a:srgbClr val="000000"/>
                </a:solidFill>
                <a:effectLst/>
                <a:latin typeface="Times New Roman" panose="02020603050405020304" pitchFamily="18" charset="0"/>
                <a:ea typeface="Calibri" panose="020F0502020204030204" pitchFamily="34" charset="0"/>
                <a:cs typeface="Times New Roman (Body CS)"/>
              </a:rPr>
              <a:t>the number of such days exceeds 100 for the first time. </a:t>
            </a:r>
          </a:p>
          <a:p>
            <a:pPr>
              <a:spcBef>
                <a:spcPts val="0"/>
              </a:spcBef>
              <a:spcAft>
                <a:spcPts val="0"/>
              </a:spcAft>
            </a:pP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We would like this day to be later in the year. </a:t>
            </a:r>
          </a:p>
          <a:p>
            <a:pPr>
              <a:spcBef>
                <a:spcPts val="0"/>
              </a:spcBef>
              <a:spcAft>
                <a:spcPts val="0"/>
              </a:spcAft>
            </a:pP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Suppose in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Year </a:t>
            </a: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t-1</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it is </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June 30, and in Year </a:t>
            </a:r>
            <a:r>
              <a:rPr lang="en-US" i="1" kern="100" dirty="0">
                <a:solidFill>
                  <a:srgbClr val="000000"/>
                </a:solidFill>
                <a:effectLst/>
                <a:latin typeface="Times New Roman" panose="02020603050405020304" pitchFamily="18" charset="0"/>
                <a:ea typeface="Calibri" panose="020F0502020204030204" pitchFamily="34" charset="0"/>
                <a:cs typeface="Times New Roman (Body CS)"/>
              </a:rPr>
              <a:t>t</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 it is </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July 19</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 </a:t>
            </a:r>
          </a:p>
          <a:p>
            <a:pPr>
              <a:spcBef>
                <a:spcPts val="0"/>
              </a:spcBef>
              <a:spcAft>
                <a:spcPts val="0"/>
              </a:spcAft>
            </a:pPr>
            <a:r>
              <a:rPr lang="en-US"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This is a 10% improvement from 200 days to 180 days.</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 </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But, is this meaningful?</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 </a:t>
            </a:r>
            <a:endParaRPr lang="en-US" kern="100"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4101868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dirty="0">
                <a:ea typeface="ＭＳ Ｐゴシック" panose="020B0600070205080204" pitchFamily="34" charset="-128"/>
              </a:rPr>
              <a:t>Air Stress Index</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a:spcBef>
                <a:spcPts val="0"/>
              </a:spcBef>
              <a:spcAft>
                <a:spcPts val="0"/>
              </a:spcAft>
            </a:pP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the U.S., the federal “fiscal year” begins October 1, not January 1. If we use the fiscal year, the improvement is from 292 days to 272 days, about 7%.</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 </a:t>
            </a:r>
          </a:p>
          <a:p>
            <a:pPr>
              <a:spcBef>
                <a:spcPts val="0"/>
              </a:spcBef>
              <a:spcAft>
                <a:spcPts val="0"/>
              </a:spcAft>
            </a:pP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the </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 improvement</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 conclusion</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is meaningless – unless </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we </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specify </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the </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beginning of </a:t>
            </a: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the </a:t>
            </a:r>
            <a:r>
              <a:rPr lang="en-US"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year. </a:t>
            </a:r>
          </a:p>
          <a:p>
            <a:pPr>
              <a:spcBef>
                <a:spcPts val="0"/>
              </a:spcBef>
              <a:spcAft>
                <a:spcPts val="0"/>
              </a:spcAft>
            </a:pPr>
            <a:r>
              <a:rPr lang="en-US" b="1" i="1" kern="100" dirty="0">
                <a:solidFill>
                  <a:srgbClr val="FF0000"/>
                </a:solidFill>
                <a:effectLst/>
                <a:latin typeface="Times New Roman" panose="02020603050405020304" pitchFamily="18" charset="0"/>
                <a:ea typeface="Calibri" panose="020F0502020204030204" pitchFamily="34" charset="0"/>
                <a:cs typeface="Times New Roman (Body CS)"/>
              </a:rPr>
              <a:t>This shows </a:t>
            </a:r>
            <a:r>
              <a:rPr lang="en-US" b="1" i="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that we need to be careful to specify additional information before drawing conclusions that we can use to make or check policy.</a:t>
            </a:r>
            <a:r>
              <a:rPr lang="en-US" b="1" i="1" kern="100" dirty="0">
                <a:solidFill>
                  <a:srgbClr val="FF0000"/>
                </a:solidFill>
                <a:effectLst/>
                <a:latin typeface="Times New Roman" panose="02020603050405020304" pitchFamily="18" charset="0"/>
                <a:ea typeface="Calibri" panose="020F0502020204030204" pitchFamily="34" charset="0"/>
                <a:cs typeface="Times New Roman (Body CS)"/>
              </a:rPr>
              <a:t> </a:t>
            </a:r>
          </a:p>
          <a:p>
            <a:pPr>
              <a:spcBef>
                <a:spcPts val="0"/>
              </a:spcBef>
              <a:spcAft>
                <a:spcPts val="0"/>
              </a:spcAft>
            </a:pP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If the beginning of the year (the zero point) is specified, then the 10% improvement conclusion is probably not only meaningful but useful as well, at least for some purposes. </a:t>
            </a:r>
          </a:p>
          <a:p>
            <a:pPr>
              <a:spcBef>
                <a:spcPts val="0"/>
              </a:spcBef>
              <a:spcAft>
                <a:spcPts val="0"/>
              </a:spcAft>
            </a:pPr>
            <a:r>
              <a:rPr lang="en-US" kern="100" dirty="0">
                <a:solidFill>
                  <a:srgbClr val="000000"/>
                </a:solidFill>
                <a:effectLst/>
                <a:latin typeface="Times New Roman" panose="02020603050405020304" pitchFamily="18" charset="0"/>
                <a:ea typeface="Calibri" panose="020F0502020204030204" pitchFamily="34" charset="0"/>
                <a:cs typeface="Times New Roman (Body CS)"/>
              </a:rPr>
              <a:t>It shows how much progress we are making. </a:t>
            </a:r>
            <a:endParaRPr lang="en-US" kern="100"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2449558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sz="4000" dirty="0">
                <a:ea typeface="ＭＳ Ｐゴシック" panose="020B0600070205080204" pitchFamily="34" charset="-128"/>
              </a:rPr>
              <a:t>Closing Comments</a:t>
            </a: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85800"/>
            <a:ext cx="8673148" cy="3581400"/>
          </a:xfrm>
        </p:spPr>
        <p:txBody>
          <a:bodyPr/>
          <a:lstStyle/>
          <a:p>
            <a:pPr marL="347663" marR="0" indent="-347663">
              <a:spcBef>
                <a:spcPts val="0"/>
              </a:spcBef>
              <a:spcAft>
                <a:spcPts val="0"/>
              </a:spcAft>
            </a:pPr>
            <a:r>
              <a:rPr lang="en-US" sz="2600" i="1" kern="0" dirty="0">
                <a:effectLst/>
                <a:latin typeface="Times New Roman" panose="02020603050405020304" pitchFamily="18" charset="0"/>
                <a:ea typeface="Times New Roman" panose="02020603050405020304" pitchFamily="18" charset="0"/>
                <a:cs typeface="Times New Roman" panose="02020603050405020304" pitchFamily="18" charset="0"/>
              </a:rPr>
              <a:t>A variety of combinations of meaningful/meaningless, useful/useless, and legitimate/illegitimate can occur:</a:t>
            </a:r>
            <a:endParaRPr lang="en-US" sz="2600" kern="100" dirty="0">
              <a:effectLst/>
              <a:latin typeface="Times New Roman" panose="02020603050405020304" pitchFamily="18" charset="0"/>
              <a:ea typeface="Calibri" panose="020F0502020204030204" pitchFamily="34" charset="0"/>
              <a:cs typeface="Times New Roman (Body CS)"/>
            </a:endParaRPr>
          </a:p>
          <a:p>
            <a:pPr lvl="1" indent="-342900">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There are conclusions that are </a:t>
            </a:r>
            <a:r>
              <a:rPr lang="en-US" b="1" kern="0" dirty="0">
                <a:effectLst/>
                <a:latin typeface="Times New Roman" panose="02020603050405020304" pitchFamily="18" charset="0"/>
                <a:ea typeface="Times New Roman" panose="02020603050405020304" pitchFamily="18" charset="0"/>
                <a:cs typeface="Times New Roman" panose="02020603050405020304" pitchFamily="18" charset="0"/>
              </a:rPr>
              <a:t>meaningful, useful and legitimate</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Many of the examples given fall in this category.</a:t>
            </a:r>
          </a:p>
          <a:p>
            <a:pPr lvl="2" indent="-342900">
              <a:spcBef>
                <a:spcPts val="0"/>
              </a:spcBef>
              <a:spcAft>
                <a:spcPts val="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E.g.,</a:t>
            </a:r>
            <a:r>
              <a:rPr lang="en-US" sz="2200" kern="0" dirty="0">
                <a:effectLst/>
                <a:latin typeface="Times New Roman" panose="02020603050405020304" pitchFamily="18" charset="0"/>
                <a:ea typeface="Times New Roman" panose="02020603050405020304" pitchFamily="18" charset="0"/>
                <a:cs typeface="Times New Roman" panose="02020603050405020304" pitchFamily="18" charset="0"/>
              </a:rPr>
              <a:t> use of BMI to determine obesity, at least for some cultures. </a:t>
            </a:r>
          </a:p>
          <a:p>
            <a:pPr lvl="2" indent="-342900">
              <a:spcBef>
                <a:spcPts val="0"/>
              </a:spcBef>
              <a:spcAft>
                <a:spcPts val="0"/>
              </a:spcAft>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E.g., </a:t>
            </a:r>
            <a:r>
              <a:rPr lang="en-US" sz="2200" kern="0" dirty="0">
                <a:effectLst/>
                <a:latin typeface="Times New Roman" panose="02020603050405020304" pitchFamily="18" charset="0"/>
                <a:ea typeface="Times New Roman" panose="02020603050405020304" pitchFamily="18" charset="0"/>
                <a:cs typeface="Times New Roman" panose="02020603050405020304" pitchFamily="18" charset="0"/>
              </a:rPr>
              <a:t>use of AQI to make individual decisions about reducing activity under certain air pollution conditions</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kern="100" dirty="0">
              <a:latin typeface="Times New Roman" panose="02020603050405020304" pitchFamily="18" charset="0"/>
              <a:ea typeface="Times New Roman" panose="02020603050405020304" pitchFamily="18" charset="0"/>
              <a:cs typeface="Times New Roman" panose="02020603050405020304" pitchFamily="18" charset="0"/>
            </a:endParaRPr>
          </a:p>
          <a:p>
            <a:pPr lvl="1" indent="-342900">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There are conclusions that are </a:t>
            </a:r>
            <a:r>
              <a:rPr lang="en-US" b="1" kern="0" dirty="0">
                <a:effectLst/>
                <a:latin typeface="Times New Roman" panose="02020603050405020304" pitchFamily="18" charset="0"/>
                <a:ea typeface="Times New Roman" panose="02020603050405020304" pitchFamily="18" charset="0"/>
                <a:cs typeface="Times New Roman" panose="02020603050405020304" pitchFamily="18" charset="0"/>
              </a:rPr>
              <a:t>meaningful, useful, and illegitimate. </a:t>
            </a: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pPr lvl="2" indent="-342900">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E.g., use of BMI to determine obesity that is illegitimate for some cultures.</a:t>
            </a:r>
            <a:endParaRPr lang="en-US" kern="100" dirty="0">
              <a:latin typeface="Times New Roman" panose="02020603050405020304" pitchFamily="18" charset="0"/>
              <a:ea typeface="Times New Roman" panose="02020603050405020304" pitchFamily="18" charset="0"/>
              <a:cs typeface="Times New Roman" panose="02020603050405020304" pitchFamily="18" charset="0"/>
            </a:endParaRPr>
          </a:p>
          <a:p>
            <a:pPr lvl="1" indent="-342900">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There are conclusions that are </a:t>
            </a:r>
            <a:r>
              <a:rPr lang="en-US" b="1" kern="0" dirty="0">
                <a:effectLst/>
                <a:latin typeface="Times New Roman" panose="02020603050405020304" pitchFamily="18" charset="0"/>
                <a:ea typeface="Times New Roman" panose="02020603050405020304" pitchFamily="18" charset="0"/>
                <a:cs typeface="Times New Roman" panose="02020603050405020304" pitchFamily="18" charset="0"/>
              </a:rPr>
              <a:t>meaningful, useless, and legitimate. </a:t>
            </a:r>
          </a:p>
          <a:p>
            <a:pPr lvl="2" indent="-342900">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E.g., use of the weight-based air pollution index </a:t>
            </a:r>
            <a:r>
              <a:rPr lang="en-US" i="1" kern="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or the variant </a:t>
            </a:r>
            <a:r>
              <a:rPr lang="en-US" kern="0" dirty="0" err="1">
                <a:effectLst/>
                <a:latin typeface="Times New Roman" panose="02020603050405020304" pitchFamily="18" charset="0"/>
                <a:ea typeface="Times New Roman" panose="02020603050405020304" pitchFamily="18" charset="0"/>
                <a:cs typeface="Times New Roman" panose="02020603050405020304" pitchFamily="18" charset="0"/>
              </a:rPr>
              <a:t>Pindex</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or AQI to make policy decisions in certain cases.</a:t>
            </a:r>
            <a:endParaRPr lang="en-US" kern="1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endParaRPr lang="en-US" kern="100"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42426759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sz="4000" dirty="0">
                <a:ea typeface="ＭＳ Ｐゴシック" panose="020B0600070205080204" pitchFamily="34" charset="-128"/>
              </a:rPr>
              <a:t>Closing Comments</a:t>
            </a: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533400"/>
            <a:ext cx="8673148" cy="3581400"/>
          </a:xfrm>
        </p:spPr>
        <p:txBody>
          <a:bodyPr/>
          <a:lstStyle/>
          <a:p>
            <a:pPr lvl="1" indent="-342900">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There are conclusions that are </a:t>
            </a:r>
            <a:r>
              <a:rPr lang="en-US" b="1" kern="0" dirty="0">
                <a:effectLst/>
                <a:latin typeface="Times New Roman" panose="02020603050405020304" pitchFamily="18" charset="0"/>
                <a:ea typeface="Times New Roman" panose="02020603050405020304" pitchFamily="18" charset="0"/>
                <a:cs typeface="Times New Roman" panose="02020603050405020304" pitchFamily="18" charset="0"/>
              </a:rPr>
              <a:t>meaningful, useless, and illegitimate. </a:t>
            </a:r>
          </a:p>
          <a:p>
            <a:pPr lvl="2" indent="-342900">
              <a:spcBef>
                <a:spcPts val="0"/>
              </a:spcBef>
              <a:spcAft>
                <a:spcPts val="0"/>
              </a:spcAft>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E.g.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comparisons of %BF when the latter is measured using </a:t>
            </a:r>
            <a:r>
              <a:rPr lang="en-US" kern="100" dirty="0">
                <a:effectLst/>
                <a:latin typeface="Times New Roman" panose="02020603050405020304" pitchFamily="18" charset="0"/>
                <a:ea typeface="Calibri" panose="020F0502020204030204" pitchFamily="34" charset="0"/>
                <a:cs typeface="Times New Roman (Body CS)"/>
              </a:rPr>
              <a:t>skinfold thickness measurements, underwater weight measurement, bioelectrical impedance, or other methods that are expensive to obtain, difficult to measure, and difficult to standardize.</a:t>
            </a:r>
          </a:p>
          <a:p>
            <a:pPr lvl="1" indent="-342900">
              <a:spcBef>
                <a:spcPts val="0"/>
              </a:spcBef>
              <a:spcAft>
                <a:spcPts val="0"/>
              </a:spcAft>
            </a:pPr>
            <a:r>
              <a:rPr lang="en-US" b="1" kern="0" dirty="0">
                <a:effectLst/>
                <a:latin typeface="Times New Roman" panose="02020603050405020304" pitchFamily="18" charset="0"/>
                <a:ea typeface="Times New Roman" panose="02020603050405020304" pitchFamily="18" charset="0"/>
                <a:cs typeface="Times New Roman" panose="02020603050405020304" pitchFamily="18" charset="0"/>
              </a:rPr>
              <a:t>We doubt that meaningless conclusions can be useful. However, they can be legitimate </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if the use of an index doesn’t violate social, cultural, or regulatory norms</a:t>
            </a:r>
          </a:p>
          <a:p>
            <a:pPr lvl="2" indent="-342900">
              <a:spcBef>
                <a:spcPts val="0"/>
              </a:spcBef>
              <a:spcAft>
                <a:spcPts val="0"/>
              </a:spcAft>
            </a:pPr>
            <a:endParaRPr lang="en-US" sz="800" dirty="0">
              <a:latin typeface="Times New Roman" panose="02020603050405020304" pitchFamily="18" charset="0"/>
              <a:ea typeface="Times New Roman" panose="02020603050405020304" pitchFamily="18" charset="0"/>
              <a:cs typeface="Times New Roman" panose="02020603050405020304" pitchFamily="18" charset="0"/>
            </a:endParaRPr>
          </a:p>
          <a:p>
            <a:pPr marL="114300" lvl="1" indent="0">
              <a:spcBef>
                <a:spcPts val="0"/>
              </a:spcBef>
              <a:spcAft>
                <a:spcPts val="0"/>
              </a:spcAft>
              <a:buNone/>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kern="100" dirty="0">
              <a:effectLst/>
              <a:latin typeface="Times New Roman" panose="02020603050405020304" pitchFamily="18" charset="0"/>
              <a:ea typeface="Calibri" panose="020F0502020204030204" pitchFamily="34" charset="0"/>
              <a:cs typeface="Times New Roman (Body CS)"/>
            </a:endParaRPr>
          </a:p>
          <a:p>
            <a:pPr marL="400050" lvl="1" indent="0">
              <a:spcBef>
                <a:spcPts val="0"/>
              </a:spcBef>
              <a:spcAft>
                <a:spcPts val="0"/>
              </a:spcAft>
              <a:buNone/>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Calibri" panose="020F0502020204030204" pitchFamily="34" charset="0"/>
              <a:cs typeface="Times New Roman (Body CS)"/>
            </a:endParaRPr>
          </a:p>
          <a:p>
            <a:pPr marL="0" marR="0" indent="0" algn="ctr">
              <a:spcBef>
                <a:spcPts val="0"/>
              </a:spcBef>
              <a:spcAft>
                <a:spcPts val="0"/>
              </a:spcAft>
              <a:buNone/>
            </a:pPr>
            <a:endParaRPr lang="en-US" kern="100"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1372000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304800"/>
            <a:ext cx="8839200" cy="1371600"/>
          </a:xfrm>
        </p:spPr>
        <p:txBody>
          <a:bodyPr/>
          <a:lstStyle/>
          <a:p>
            <a:r>
              <a:rPr lang="en-US" altLang="en-US" sz="4000" dirty="0">
                <a:ea typeface="ＭＳ Ｐゴシック" panose="020B0600070205080204" pitchFamily="34" charset="-128"/>
              </a:rPr>
              <a:t>Closing Comments</a:t>
            </a: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533400"/>
            <a:ext cx="8673148" cy="3581400"/>
          </a:xfrm>
        </p:spPr>
        <p:txBody>
          <a:bodyPr/>
          <a:lstStyle/>
          <a:p>
            <a:pPr lvl="2" indent="-342900">
              <a:spcBef>
                <a:spcPts val="0"/>
              </a:spcBef>
              <a:spcAft>
                <a:spcPts val="0"/>
              </a:spcAft>
            </a:pPr>
            <a:endParaRPr lang="en-US" sz="800" dirty="0">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0"/>
              </a:spcBef>
              <a:spcAft>
                <a:spcPts val="0"/>
              </a:spcAft>
            </a:pPr>
            <a:r>
              <a:rPr lang="en-US" sz="2600" kern="100" dirty="0">
                <a:latin typeface="Times New Roman" panose="02020603050405020304" pitchFamily="18" charset="0"/>
                <a:ea typeface="Calibri" panose="020F0502020204030204" pitchFamily="34" charset="0"/>
                <a:cs typeface="Times New Roman" panose="02020603050405020304" pitchFamily="18" charset="0"/>
              </a:rPr>
              <a:t>It may be difficult to formalize usefulness or legitimacy but it may be useful to develop indices of degree of usefulness or even of legitimacy. </a:t>
            </a:r>
          </a:p>
          <a:p>
            <a:pPr>
              <a:spcBef>
                <a:spcPts val="0"/>
              </a:spcBef>
              <a:spcAft>
                <a:spcPts val="0"/>
              </a:spcAft>
            </a:pPr>
            <a:r>
              <a:rPr lang="en-US" sz="2600" kern="100" dirty="0">
                <a:latin typeface="Times New Roman" panose="02020603050405020304" pitchFamily="18" charset="0"/>
                <a:ea typeface="Calibri" panose="020F0502020204030204" pitchFamily="34" charset="0"/>
                <a:cs typeface="Times New Roman" panose="02020603050405020304" pitchFamily="18" charset="0"/>
              </a:rPr>
              <a:t>Since there are different components of usefulness or legitimacy, the indices may need to be multi-dimensional.</a:t>
            </a:r>
            <a:endParaRPr lang="en-US" sz="2600" kern="100" dirty="0">
              <a:effectLst/>
              <a:latin typeface="Times New Roman" panose="02020603050405020304" pitchFamily="18" charset="0"/>
              <a:ea typeface="Calibri" panose="020F0502020204030204" pitchFamily="34" charset="0"/>
              <a:cs typeface="Times New Roman (Body CS)"/>
            </a:endParaRPr>
          </a:p>
          <a:p>
            <a:pPr marL="400050" lvl="1">
              <a:spcBef>
                <a:spcPts val="0"/>
              </a:spcBef>
              <a:spcAft>
                <a:spcPts val="0"/>
              </a:spcAf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kern="100" dirty="0">
              <a:effectLst/>
              <a:latin typeface="Times New Roman" panose="02020603050405020304" pitchFamily="18" charset="0"/>
              <a:ea typeface="Calibri" panose="020F0502020204030204" pitchFamily="34" charset="0"/>
              <a:cs typeface="Times New Roman (Body CS)"/>
            </a:endParaRPr>
          </a:p>
          <a:p>
            <a:pPr marL="400050" lvl="1" indent="0">
              <a:spcBef>
                <a:spcPts val="0"/>
              </a:spcBef>
              <a:spcAft>
                <a:spcPts val="0"/>
              </a:spcAft>
              <a:buNone/>
            </a:pP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kern="100" dirty="0">
              <a:effectLst/>
              <a:latin typeface="Times New Roman" panose="02020603050405020304" pitchFamily="18" charset="0"/>
              <a:ea typeface="Calibri" panose="020F0502020204030204" pitchFamily="34" charset="0"/>
              <a:cs typeface="Times New Roman (Body CS)"/>
            </a:endParaRPr>
          </a:p>
          <a:p>
            <a:pPr marL="0" marR="0" indent="0" algn="ctr">
              <a:spcBef>
                <a:spcPts val="0"/>
              </a:spcBef>
              <a:spcAft>
                <a:spcPts val="0"/>
              </a:spcAft>
              <a:buNone/>
            </a:pPr>
            <a:endParaRPr lang="en-US" kern="100" dirty="0">
              <a:effectLst/>
              <a:ea typeface="Calibri" panose="020F0502020204030204" pitchFamily="34" charset="0"/>
              <a:cs typeface="Times New Roman (Body CS)"/>
            </a:endParaRPr>
          </a:p>
        </p:txBody>
      </p:sp>
    </p:spTree>
    <p:extLst>
      <p:ext uri="{BB962C8B-B14F-4D97-AF65-F5344CB8AC3E}">
        <p14:creationId xmlns:p14="http://schemas.microsoft.com/office/powerpoint/2010/main" val="14828923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2DB5A3CD-0330-8578-15C0-A2C0A6A2282E}"/>
              </a:ext>
            </a:extLst>
          </p:cNvPr>
          <p:cNvSpPr>
            <a:spLocks noGrp="1" noChangeArrowheads="1"/>
          </p:cNvSpPr>
          <p:nvPr>
            <p:ph type="title"/>
          </p:nvPr>
        </p:nvSpPr>
        <p:spPr>
          <a:xfrm>
            <a:off x="628650" y="304800"/>
            <a:ext cx="7886700" cy="993775"/>
          </a:xfrm>
        </p:spPr>
        <p:txBody>
          <a:bodyPr/>
          <a:lstStyle/>
          <a:p>
            <a:r>
              <a:rPr lang="en-US" altLang="en-US">
                <a:ea typeface="ＭＳ Ｐゴシック" panose="020B0600070205080204" pitchFamily="34" charset="-128"/>
              </a:rPr>
              <a:t>Questions?</a:t>
            </a:r>
          </a:p>
        </p:txBody>
      </p:sp>
      <p:sp>
        <p:nvSpPr>
          <p:cNvPr id="146434" name="Content Placeholder 7">
            <a:extLst>
              <a:ext uri="{FF2B5EF4-FFF2-40B4-BE49-F238E27FC236}">
                <a16:creationId xmlns:a16="http://schemas.microsoft.com/office/drawing/2014/main" id="{C23E6F58-A008-444D-FB19-390A5DF22695}"/>
              </a:ext>
            </a:extLst>
          </p:cNvPr>
          <p:cNvSpPr>
            <a:spLocks noGrp="1" noChangeArrowheads="1"/>
          </p:cNvSpPr>
          <p:nvPr>
            <p:ph idx="1"/>
          </p:nvPr>
        </p:nvSpPr>
        <p:spPr>
          <a:xfrm>
            <a:off x="628650" y="1968500"/>
            <a:ext cx="7886700" cy="3365500"/>
          </a:xfrm>
        </p:spPr>
        <p:txBody>
          <a:bodyPr/>
          <a:lstStyle/>
          <a:p>
            <a:pPr marL="0" indent="0" algn="ctr">
              <a:buFontTx/>
              <a:buNone/>
            </a:pPr>
            <a:r>
              <a:rPr lang="en-IN" altLang="en-US">
                <a:ea typeface="ＭＳ Ｐゴシック" panose="020B0600070205080204" pitchFamily="34" charset="-128"/>
              </a:rPr>
              <a:t>Fred Roberts</a:t>
            </a:r>
          </a:p>
          <a:p>
            <a:pPr marL="0" indent="0" algn="ctr">
              <a:buFontTx/>
              <a:buNone/>
            </a:pPr>
            <a:r>
              <a:rPr lang="en-IN" altLang="en-US">
                <a:ea typeface="ＭＳ Ｐゴシック" panose="020B0600070205080204" pitchFamily="34" charset="-128"/>
              </a:rPr>
              <a:t>froberts@dimacs.rutgers.edu</a:t>
            </a:r>
          </a:p>
        </p:txBody>
      </p:sp>
      <p:sp>
        <p:nvSpPr>
          <p:cNvPr id="146435" name="Content Placeholder 7">
            <a:extLst>
              <a:ext uri="{FF2B5EF4-FFF2-40B4-BE49-F238E27FC236}">
                <a16:creationId xmlns:a16="http://schemas.microsoft.com/office/drawing/2014/main" id="{DB78F2BB-17C2-8118-A2CE-1F48365BB44D}"/>
              </a:ext>
            </a:extLst>
          </p:cNvPr>
          <p:cNvSpPr txBox="1">
            <a:spLocks noChangeArrowheads="1"/>
          </p:cNvSpPr>
          <p:nvPr/>
        </p:nvSpPr>
        <p:spPr bwMode="auto">
          <a:xfrm>
            <a:off x="1846263" y="3429000"/>
            <a:ext cx="632618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342900" indent="-342900">
              <a:spcBef>
                <a:spcPts val="163"/>
              </a:spcBef>
              <a:buChar char="•"/>
              <a:defRPr sz="2800">
                <a:solidFill>
                  <a:schemeClr val="tx1"/>
                </a:solidFill>
                <a:latin typeface="Times New Roman" panose="02020603050405020304" pitchFamily="18" charset="0"/>
                <a:ea typeface="ＭＳ Ｐゴシック" panose="020B0600070205080204" pitchFamily="34" charset="-128"/>
              </a:defRPr>
            </a:lvl1pPr>
            <a:lvl2pPr marL="6858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Font typeface="Wingdings" pitchFamily="2" charset="2"/>
              <a:buChar char="Ø"/>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5000"/>
              </a:lnSpc>
              <a:spcBef>
                <a:spcPts val="300"/>
              </a:spcBef>
              <a:buClr>
                <a:srgbClr val="FAB506"/>
              </a:buClr>
              <a:buFont typeface="Times New Roman" panose="02020603050405020304" pitchFamily="18" charset="0"/>
              <a:buAutoNum type="arabicParenR"/>
            </a:pPr>
            <a:endParaRPr lang="en-US" altLang="en-US" sz="1500"/>
          </a:p>
        </p:txBody>
      </p:sp>
      <p:pic>
        <p:nvPicPr>
          <p:cNvPr id="146436" name="Picture 8" descr="logo-fiorini8-15-09-1">
            <a:extLst>
              <a:ext uri="{FF2B5EF4-FFF2-40B4-BE49-F238E27FC236}">
                <a16:creationId xmlns:a16="http://schemas.microsoft.com/office/drawing/2014/main" id="{7462E853-5814-79E5-394D-83F9C76A1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638800"/>
            <a:ext cx="18478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BODY MASS INDEX</a:t>
            </a:r>
            <a:endParaRPr lang="en-US" altLang="en-US" sz="4000" dirty="0">
              <a:ea typeface="ＭＳ Ｐゴシック" panose="020B0600070205080204" pitchFamily="34" charset="-128"/>
            </a:endParaRPr>
          </a:p>
        </p:txBody>
      </p:sp>
      <p:sp>
        <p:nvSpPr>
          <p:cNvPr id="4" name="TextBox 3">
            <a:extLst>
              <a:ext uri="{FF2B5EF4-FFF2-40B4-BE49-F238E27FC236}">
                <a16:creationId xmlns:a16="http://schemas.microsoft.com/office/drawing/2014/main" id="{0D6BA3E8-277E-3D86-BC89-249D54A4755D}"/>
              </a:ext>
            </a:extLst>
          </p:cNvPr>
          <p:cNvSpPr txBox="1"/>
          <p:nvPr/>
        </p:nvSpPr>
        <p:spPr>
          <a:xfrm>
            <a:off x="457200" y="5520511"/>
            <a:ext cx="7391400" cy="369332"/>
          </a:xfrm>
          <a:prstGeom prst="rect">
            <a:avLst/>
          </a:prstGeom>
          <a:noFill/>
        </p:spPr>
        <p:txBody>
          <a:bodyPr wrap="square">
            <a:spAutoFit/>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Body CS)"/>
              </a:rPr>
              <a:t>Credit: </a:t>
            </a:r>
            <a:r>
              <a:rPr lang="en-US" sz="1800" dirty="0" err="1">
                <a:effectLst/>
                <a:latin typeface="Times New Roman" panose="02020603050405020304" pitchFamily="18" charset="0"/>
                <a:ea typeface="Calibri" panose="020F0502020204030204" pitchFamily="34" charset="0"/>
                <a:cs typeface="Times New Roman (Body CS)"/>
              </a:rPr>
              <a:t>DrV</a:t>
            </a:r>
            <a:r>
              <a:rPr lang="en-US" sz="1800" dirty="0">
                <a:effectLst/>
                <a:latin typeface="Times New Roman" panose="02020603050405020304" pitchFamily="18" charset="0"/>
                <a:ea typeface="Calibri" panose="020F0502020204030204" pitchFamily="34" charset="0"/>
                <a:cs typeface="Times New Roman (Body CS)"/>
              </a:rPr>
              <a:t>-Amar, Wikimedia commons (no changes)</a:t>
            </a:r>
          </a:p>
        </p:txBody>
      </p:sp>
      <p:pic>
        <p:nvPicPr>
          <p:cNvPr id="6" name="Picture 5" descr="A chart of different types of people&#10;&#10;Description automatically generated">
            <a:extLst>
              <a:ext uri="{FF2B5EF4-FFF2-40B4-BE49-F238E27FC236}">
                <a16:creationId xmlns:a16="http://schemas.microsoft.com/office/drawing/2014/main" id="{88FDE91D-8EDA-DC15-D1C0-5CD21F704E00}"/>
              </a:ext>
            </a:extLst>
          </p:cNvPr>
          <p:cNvPicPr>
            <a:picLocks noChangeAspect="1"/>
          </p:cNvPicPr>
          <p:nvPr/>
        </p:nvPicPr>
        <p:blipFill>
          <a:blip r:embed="rId3"/>
          <a:stretch>
            <a:fillRect/>
          </a:stretch>
        </p:blipFill>
        <p:spPr>
          <a:xfrm>
            <a:off x="1219200" y="939582"/>
            <a:ext cx="5713238" cy="4242018"/>
          </a:xfrm>
          <a:prstGeom prst="rect">
            <a:avLst/>
          </a:prstGeom>
        </p:spPr>
      </p:pic>
    </p:spTree>
    <p:extLst>
      <p:ext uri="{BB962C8B-B14F-4D97-AF65-F5344CB8AC3E}">
        <p14:creationId xmlns:p14="http://schemas.microsoft.com/office/powerpoint/2010/main" val="743493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76200"/>
            <a:ext cx="8839200" cy="1371600"/>
          </a:xfrm>
        </p:spPr>
        <p:txBody>
          <a:bodyPr/>
          <a:lstStyle/>
          <a:p>
            <a:r>
              <a:rPr lang="en-US" altLang="en-US" dirty="0">
                <a:ea typeface="ＭＳ Ｐゴシック" panose="020B0600070205080204" pitchFamily="34" charset="-128"/>
              </a:rPr>
              <a:t>Obesity/Body Mass Index</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838200"/>
            <a:ext cx="8458200" cy="3581400"/>
          </a:xfrm>
        </p:spPr>
        <p:txBody>
          <a:bodyPr/>
          <a:lstStyle/>
          <a:p>
            <a:pPr>
              <a:spcBef>
                <a:spcPts val="0"/>
              </a:spcBef>
              <a:spcAft>
                <a:spcPts val="0"/>
              </a:spcAft>
            </a:pPr>
            <a:r>
              <a:rPr lang="en-US" dirty="0">
                <a:effectLst/>
                <a:latin typeface="Times New Roman" panose="02020603050405020304" pitchFamily="18" charset="0"/>
                <a:ea typeface="Calibri" panose="020F0502020204030204" pitchFamily="34" charset="0"/>
                <a:cs typeface="Times New Roman (Body CS)"/>
              </a:rPr>
              <a:t>Body fatness or adiposity is an                                                           indicator of potential medical problems</a:t>
            </a:r>
          </a:p>
          <a:p>
            <a:pPr lvl="1">
              <a:spcBef>
                <a:spcPts val="0"/>
              </a:spcBef>
              <a:spcAft>
                <a:spcPts val="0"/>
              </a:spcAft>
            </a:pPr>
            <a:r>
              <a:rPr lang="en-US" dirty="0">
                <a:latin typeface="Times New Roman" panose="02020603050405020304" pitchFamily="18" charset="0"/>
                <a:ea typeface="Calibri" panose="020F0502020204030204" pitchFamily="34" charset="0"/>
                <a:cs typeface="Times New Roman (Body CS)"/>
              </a:rPr>
              <a:t>H</a:t>
            </a:r>
            <a:r>
              <a:rPr lang="en-US" dirty="0">
                <a:effectLst/>
                <a:latin typeface="Times New Roman" panose="02020603050405020304" pitchFamily="18" charset="0"/>
                <a:ea typeface="Calibri" panose="020F0502020204030204" pitchFamily="34" charset="0"/>
                <a:cs typeface="Times New Roman (Body CS)"/>
              </a:rPr>
              <a:t>igh blood pressure, high cholesterol,                                                        Type 2 diabetes, coronary heart disease,                                                   stroke, and some types of cancers.</a:t>
            </a:r>
          </a:p>
          <a:p>
            <a:pPr>
              <a:spcBef>
                <a:spcPts val="0"/>
              </a:spcBef>
              <a:spcAft>
                <a:spcPts val="0"/>
              </a:spcAft>
            </a:pPr>
            <a:r>
              <a:rPr lang="en-US" dirty="0">
                <a:effectLst/>
                <a:latin typeface="Times New Roman" panose="02020603050405020304" pitchFamily="18" charset="0"/>
                <a:ea typeface="Calibri" panose="020F0502020204030204" pitchFamily="34" charset="0"/>
                <a:cs typeface="Times New Roman (Body CS)"/>
              </a:rPr>
              <a:t>Some of methods of measuring body fat are skinfold thickness measurements, underwater weight measurement, bioelectrical impedance, and dual-energy x-ray absorptiometry. </a:t>
            </a:r>
          </a:p>
          <a:p>
            <a:pPr>
              <a:spcBef>
                <a:spcPts val="0"/>
              </a:spcBef>
              <a:spcAft>
                <a:spcPts val="0"/>
              </a:spcAft>
            </a:pPr>
            <a:r>
              <a:rPr lang="en-US" b="1" i="1" dirty="0">
                <a:solidFill>
                  <a:srgbClr val="FF0000"/>
                </a:solidFill>
                <a:latin typeface="Times New Roman" panose="02020603050405020304" pitchFamily="18" charset="0"/>
                <a:ea typeface="Calibri" panose="020F0502020204030204" pitchFamily="34" charset="0"/>
                <a:cs typeface="Times New Roman (Body CS)"/>
              </a:rPr>
              <a:t>E</a:t>
            </a:r>
            <a:r>
              <a:rPr lang="en-US" b="1" i="1" dirty="0">
                <a:solidFill>
                  <a:srgbClr val="FF0000"/>
                </a:solidFill>
                <a:effectLst/>
                <a:latin typeface="Times New Roman" panose="02020603050405020304" pitchFamily="18" charset="0"/>
                <a:ea typeface="Calibri" panose="020F0502020204030204" pitchFamily="34" charset="0"/>
                <a:cs typeface="Times New Roman (Body CS)"/>
              </a:rPr>
              <a:t>xisting ways to measure body fatness using such measurement methods can be expensive or require specially trained personnel, and methods are difficult to standardize. </a:t>
            </a:r>
            <a:r>
              <a:rPr lang="en-US" b="1" i="1" dirty="0">
                <a:solidFill>
                  <a:srgbClr val="FF0000"/>
                </a:solidFill>
                <a:latin typeface="Times New Roman" panose="02020603050405020304" pitchFamily="18" charset="0"/>
                <a:ea typeface="Calibri" panose="020F0502020204030204" pitchFamily="34" charset="0"/>
                <a:cs typeface="Times New Roman (Body CS)"/>
              </a:rPr>
              <a:t>That might make them useless</a:t>
            </a:r>
            <a:r>
              <a:rPr lang="en-US" b="1" dirty="0">
                <a:solidFill>
                  <a:srgbClr val="FF0000"/>
                </a:solidFill>
                <a:latin typeface="Times New Roman" panose="02020603050405020304" pitchFamily="18" charset="0"/>
                <a:ea typeface="Calibri" panose="020F0502020204030204" pitchFamily="34" charset="0"/>
                <a:cs typeface="Times New Roman (Body CS)"/>
              </a:rPr>
              <a:t>. </a:t>
            </a:r>
            <a:endParaRPr lang="en-US" b="1" dirty="0">
              <a:solidFill>
                <a:srgbClr val="FF0000"/>
              </a:solidFill>
              <a:effectLst/>
              <a:latin typeface="Times New Roman" panose="02020603050405020304" pitchFamily="18" charset="0"/>
              <a:ea typeface="Calibri" panose="020F0502020204030204" pitchFamily="34" charset="0"/>
              <a:cs typeface="Times New Roman (Body CS)"/>
            </a:endParaRPr>
          </a:p>
          <a:p>
            <a:pPr>
              <a:spcBef>
                <a:spcPts val="0"/>
              </a:spcBef>
              <a:spcAft>
                <a:spcPts val="0"/>
              </a:spcAft>
            </a:pPr>
            <a:endParaRPr lang="en-US" dirty="0">
              <a:effectLst/>
              <a:latin typeface="Times New Roman" panose="02020603050405020304" pitchFamily="18" charset="0"/>
              <a:ea typeface="Calibri" panose="020F0502020204030204" pitchFamily="34" charset="0"/>
              <a:cs typeface="Times New Roman (Body CS)"/>
            </a:endParaRPr>
          </a:p>
          <a:p>
            <a:pPr marL="0" indent="0">
              <a:spcBef>
                <a:spcPts val="0"/>
              </a:spcBef>
              <a:spcAft>
                <a:spcPts val="0"/>
              </a:spcAft>
              <a:buNone/>
            </a:pPr>
            <a:endParaRPr lang="en-US" kern="100" dirty="0">
              <a:effectLst/>
              <a:latin typeface="Times New Roman" panose="02020603050405020304" pitchFamily="18" charset="0"/>
              <a:ea typeface="Calibri" panose="020F0502020204030204" pitchFamily="34" charset="0"/>
              <a:cs typeface="Times New Roman (Body CS)"/>
            </a:endParaRPr>
          </a:p>
        </p:txBody>
      </p:sp>
      <p:pic>
        <p:nvPicPr>
          <p:cNvPr id="4" name="Picture 3" descr="A person's feet on a scale&#10;&#10;Description automatically generated">
            <a:extLst>
              <a:ext uri="{FF2B5EF4-FFF2-40B4-BE49-F238E27FC236}">
                <a16:creationId xmlns:a16="http://schemas.microsoft.com/office/drawing/2014/main" id="{60F95D70-0BD4-E6E6-6788-43952AE1B3EE}"/>
              </a:ext>
            </a:extLst>
          </p:cNvPr>
          <p:cNvPicPr>
            <a:picLocks noChangeAspect="1"/>
          </p:cNvPicPr>
          <p:nvPr/>
        </p:nvPicPr>
        <p:blipFill>
          <a:blip r:embed="rId3"/>
          <a:stretch>
            <a:fillRect/>
          </a:stretch>
        </p:blipFill>
        <p:spPr>
          <a:xfrm>
            <a:off x="6196499" y="990600"/>
            <a:ext cx="2842409" cy="1892300"/>
          </a:xfrm>
          <a:prstGeom prst="rect">
            <a:avLst/>
          </a:prstGeom>
        </p:spPr>
      </p:pic>
      <p:sp>
        <p:nvSpPr>
          <p:cNvPr id="5" name="TextBox 4">
            <a:extLst>
              <a:ext uri="{FF2B5EF4-FFF2-40B4-BE49-F238E27FC236}">
                <a16:creationId xmlns:a16="http://schemas.microsoft.com/office/drawing/2014/main" id="{E1262C47-FDD8-4846-7FF9-6BC3CAA34F30}"/>
              </a:ext>
            </a:extLst>
          </p:cNvPr>
          <p:cNvSpPr txBox="1"/>
          <p:nvPr/>
        </p:nvSpPr>
        <p:spPr>
          <a:xfrm>
            <a:off x="1828800" y="6400800"/>
            <a:ext cx="4871270" cy="369332"/>
          </a:xfrm>
          <a:prstGeom prst="rect">
            <a:avLst/>
          </a:prstGeom>
          <a:noFill/>
        </p:spPr>
        <p:txBody>
          <a:bodyPr wrap="none" rtlCol="0">
            <a:spAutoFit/>
          </a:bodyPr>
          <a:lstStyle/>
          <a:p>
            <a:r>
              <a:rPr lang="en-US" sz="1800" dirty="0"/>
              <a:t>Credit: Wikimedia Commons, NIH, public domain</a:t>
            </a:r>
          </a:p>
        </p:txBody>
      </p:sp>
    </p:spTree>
    <p:extLst>
      <p:ext uri="{BB962C8B-B14F-4D97-AF65-F5344CB8AC3E}">
        <p14:creationId xmlns:p14="http://schemas.microsoft.com/office/powerpoint/2010/main" val="3267314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50804F2-DA9F-2DA8-51BB-1CA3AD84B5EB}"/>
              </a:ext>
            </a:extLst>
          </p:cNvPr>
          <p:cNvSpPr>
            <a:spLocks noGrp="1" noChangeArrowheads="1"/>
          </p:cNvSpPr>
          <p:nvPr>
            <p:ph type="title"/>
          </p:nvPr>
        </p:nvSpPr>
        <p:spPr>
          <a:xfrm>
            <a:off x="230188" y="-228600"/>
            <a:ext cx="8839200" cy="1371600"/>
          </a:xfrm>
        </p:spPr>
        <p:txBody>
          <a:bodyPr/>
          <a:lstStyle/>
          <a:p>
            <a:r>
              <a:rPr lang="en-US" altLang="en-US" dirty="0">
                <a:ea typeface="ＭＳ Ｐゴシック" panose="020B0600070205080204" pitchFamily="34" charset="-128"/>
              </a:rPr>
              <a:t>Obesity/Body Mass Index</a:t>
            </a:r>
            <a:endParaRPr lang="en-US" altLang="en-US" sz="4000" dirty="0">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A7F83F5E-CE2C-98A0-6292-C300F92D591D}"/>
              </a:ext>
            </a:extLst>
          </p:cNvPr>
          <p:cNvSpPr>
            <a:spLocks noGrp="1" noChangeArrowheads="1"/>
          </p:cNvSpPr>
          <p:nvPr>
            <p:ph idx="1"/>
          </p:nvPr>
        </p:nvSpPr>
        <p:spPr>
          <a:xfrm>
            <a:off x="89852" y="609600"/>
            <a:ext cx="8458200" cy="3581400"/>
          </a:xfrm>
        </p:spPr>
        <p:txBody>
          <a:bodyPr/>
          <a:lstStyle/>
          <a:p>
            <a:pPr>
              <a:spcBef>
                <a:spcPts val="0"/>
              </a:spcBef>
              <a:spcAft>
                <a:spcPts val="0"/>
              </a:spcAft>
            </a:pPr>
            <a:r>
              <a:rPr lang="en-US" sz="2600" b="1" i="1" kern="100" dirty="0">
                <a:solidFill>
                  <a:srgbClr val="FF0000"/>
                </a:solidFill>
                <a:effectLst/>
                <a:latin typeface="Times New Roman" panose="02020603050405020304" pitchFamily="18" charset="0"/>
                <a:ea typeface="Calibri" panose="020F0502020204030204" pitchFamily="34" charset="0"/>
                <a:cs typeface="Times New Roman (Body CS)"/>
              </a:rPr>
              <a:t>The difficulty to standardize might also make the metrics illegitimate as well as useless</a:t>
            </a:r>
            <a:r>
              <a:rPr lang="en-US" sz="2600" b="1" i="1" kern="100" dirty="0">
                <a:solidFill>
                  <a:srgbClr val="FF0000"/>
                </a:solidFill>
                <a:latin typeface="Times New Roman" panose="02020603050405020304" pitchFamily="18" charset="0"/>
                <a:ea typeface="Calibri" panose="020F0502020204030204" pitchFamily="34" charset="0"/>
                <a:cs typeface="Times New Roman (Body CS)"/>
              </a:rPr>
              <a:t>:</a:t>
            </a:r>
          </a:p>
          <a:p>
            <a:pPr lvl="1">
              <a:spcBef>
                <a:spcPts val="0"/>
              </a:spcBef>
              <a:spcAft>
                <a:spcPts val="0"/>
              </a:spcAft>
            </a:pPr>
            <a:r>
              <a:rPr lang="en-US" kern="100" dirty="0">
                <a:latin typeface="Times New Roman" panose="02020603050405020304" pitchFamily="18" charset="0"/>
                <a:ea typeface="Calibri" panose="020F0502020204030204" pitchFamily="34" charset="0"/>
                <a:cs typeface="Times New Roman (Body CS)"/>
              </a:rPr>
              <a:t>One </a:t>
            </a:r>
            <a:r>
              <a:rPr lang="en-US" kern="100" dirty="0">
                <a:effectLst/>
                <a:latin typeface="Times New Roman" panose="02020603050405020304" pitchFamily="18" charset="0"/>
                <a:ea typeface="Calibri" panose="020F0502020204030204" pitchFamily="34" charset="0"/>
                <a:cs typeface="Times New Roman (Body CS)"/>
              </a:rPr>
              <a:t>person doing the measurements might come up with a different index than another person doing the measurement. </a:t>
            </a:r>
          </a:p>
          <a:p>
            <a:pPr marL="0" indent="0">
              <a:spcBef>
                <a:spcPts val="0"/>
              </a:spcBef>
              <a:spcAft>
                <a:spcPts val="0"/>
              </a:spcAft>
              <a:buNone/>
            </a:pPr>
            <a:endParaRPr lang="en-US" dirty="0">
              <a:effectLst/>
              <a:latin typeface="Times New Roman" panose="02020603050405020304" pitchFamily="18" charset="0"/>
              <a:ea typeface="Calibri" panose="020F0502020204030204" pitchFamily="34" charset="0"/>
              <a:cs typeface="Times New Roman (Body CS)"/>
            </a:endParaRPr>
          </a:p>
          <a:p>
            <a:pPr marL="0" indent="0">
              <a:spcBef>
                <a:spcPts val="0"/>
              </a:spcBef>
              <a:spcAft>
                <a:spcPts val="0"/>
              </a:spcAft>
              <a:buNone/>
            </a:pPr>
            <a:endParaRPr lang="en-US" kern="100" dirty="0">
              <a:effectLst/>
              <a:latin typeface="Times New Roman" panose="02020603050405020304" pitchFamily="18" charset="0"/>
              <a:ea typeface="Calibri" panose="020F0502020204030204" pitchFamily="34" charset="0"/>
              <a:cs typeface="Times New Roman (Body CS)"/>
            </a:endParaRPr>
          </a:p>
        </p:txBody>
      </p:sp>
      <p:pic>
        <p:nvPicPr>
          <p:cNvPr id="3" name="Picture 2" descr="A person cutting a person's arm&#10;&#10;Description automatically generated">
            <a:extLst>
              <a:ext uri="{FF2B5EF4-FFF2-40B4-BE49-F238E27FC236}">
                <a16:creationId xmlns:a16="http://schemas.microsoft.com/office/drawing/2014/main" id="{CE00CBD7-3FFA-9912-60C0-131A7CB67179}"/>
              </a:ext>
            </a:extLst>
          </p:cNvPr>
          <p:cNvPicPr>
            <a:picLocks noChangeAspect="1"/>
          </p:cNvPicPr>
          <p:nvPr/>
        </p:nvPicPr>
        <p:blipFill>
          <a:blip r:embed="rId3"/>
          <a:stretch>
            <a:fillRect/>
          </a:stretch>
        </p:blipFill>
        <p:spPr>
          <a:xfrm>
            <a:off x="914400" y="2286000"/>
            <a:ext cx="2952511" cy="4572000"/>
          </a:xfrm>
          <a:prstGeom prst="rect">
            <a:avLst/>
          </a:prstGeom>
        </p:spPr>
      </p:pic>
      <p:sp>
        <p:nvSpPr>
          <p:cNvPr id="4" name="TextBox 3">
            <a:extLst>
              <a:ext uri="{FF2B5EF4-FFF2-40B4-BE49-F238E27FC236}">
                <a16:creationId xmlns:a16="http://schemas.microsoft.com/office/drawing/2014/main" id="{EC4CC077-DBCC-B327-00C9-EDE89508ACAC}"/>
              </a:ext>
            </a:extLst>
          </p:cNvPr>
          <p:cNvSpPr txBox="1"/>
          <p:nvPr/>
        </p:nvSpPr>
        <p:spPr>
          <a:xfrm>
            <a:off x="4649788" y="3886200"/>
            <a:ext cx="4113212" cy="1384995"/>
          </a:xfrm>
          <a:prstGeom prst="rect">
            <a:avLst/>
          </a:prstGeom>
          <a:noFill/>
        </p:spPr>
        <p:txBody>
          <a:bodyPr wrap="square" rtlCol="0">
            <a:spAutoFit/>
          </a:bodyPr>
          <a:lstStyle/>
          <a:p>
            <a:r>
              <a:rPr lang="en-US" dirty="0"/>
              <a:t>Skinfold body fat measurement</a:t>
            </a:r>
          </a:p>
          <a:p>
            <a:endParaRPr lang="en-US" dirty="0"/>
          </a:p>
          <a:p>
            <a:r>
              <a:rPr lang="en-US" sz="1800" dirty="0">
                <a:effectLst/>
                <a:latin typeface="Times New Roman" panose="02020603050405020304" pitchFamily="18" charset="0"/>
                <a:ea typeface="Calibri" panose="020F0502020204030204" pitchFamily="34" charset="0"/>
                <a:cs typeface="Times New Roman (Body CS)"/>
              </a:rPr>
              <a:t>credit: U.S. Marine Corps, Wikimedia Commons</a:t>
            </a:r>
            <a:endParaRPr lang="en-US" dirty="0"/>
          </a:p>
        </p:txBody>
      </p:sp>
    </p:spTree>
    <p:extLst>
      <p:ext uri="{BB962C8B-B14F-4D97-AF65-F5344CB8AC3E}">
        <p14:creationId xmlns:p14="http://schemas.microsoft.com/office/powerpoint/2010/main" val="1800864413"/>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65634</TotalTime>
  <Words>7009</Words>
  <Application>Microsoft Office PowerPoint</Application>
  <PresentationFormat>On-screen Show (4:3)</PresentationFormat>
  <Paragraphs>514</Paragraphs>
  <Slides>68</Slides>
  <Notes>68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68</vt:i4>
      </vt:variant>
    </vt:vector>
  </HeadingPairs>
  <TitlesOfParts>
    <vt:vector size="78" baseType="lpstr">
      <vt:lpstr>ＭＳ Ｐゴシック</vt:lpstr>
      <vt:lpstr>Arial</vt:lpstr>
      <vt:lpstr>Calibri</vt:lpstr>
      <vt:lpstr>Cambria Math</vt:lpstr>
      <vt:lpstr>Symbol</vt:lpstr>
      <vt:lpstr>System Font Regular</vt:lpstr>
      <vt:lpstr>Times New Roman</vt:lpstr>
      <vt:lpstr>Wingdings</vt:lpstr>
      <vt:lpstr>Default Design</vt:lpstr>
      <vt:lpstr>Custom Design</vt:lpstr>
      <vt:lpstr>Meaningful, Useful, and Legitimate Information in the Use of Index Numbers in Decision Making</vt:lpstr>
      <vt:lpstr>Index Numbers and Decisions</vt:lpstr>
      <vt:lpstr>Meaningfulness</vt:lpstr>
      <vt:lpstr>Usefulness</vt:lpstr>
      <vt:lpstr>Legitimacy</vt:lpstr>
      <vt:lpstr>Scale Type</vt:lpstr>
      <vt:lpstr>BODY MASS INDEX</vt:lpstr>
      <vt:lpstr>Obesity/Body Mass Index</vt:lpstr>
      <vt:lpstr>Obesity/Body Mass Index</vt:lpstr>
      <vt:lpstr>Obesity/Body Mass Index</vt:lpstr>
      <vt:lpstr>BMI</vt:lpstr>
      <vt:lpstr>BMI</vt:lpstr>
      <vt:lpstr>Comparisons Using BMI</vt:lpstr>
      <vt:lpstr>BMI for Different Populations</vt:lpstr>
      <vt:lpstr>BMI for Different Populations</vt:lpstr>
      <vt:lpstr>BMI for Different Populations</vt:lpstr>
      <vt:lpstr>BMI for Different Populations</vt:lpstr>
      <vt:lpstr>BMI for Different Populations</vt:lpstr>
      <vt:lpstr>BMI for Different Populations</vt:lpstr>
      <vt:lpstr>BMI for Different Populations</vt:lpstr>
      <vt:lpstr>Sensitivity/Specificity</vt:lpstr>
      <vt:lpstr>Sensitivity/Specificity</vt:lpstr>
      <vt:lpstr>Relationship between BMI and Other Metrics</vt:lpstr>
      <vt:lpstr>Relationship between BMI and Other Metrics</vt:lpstr>
      <vt:lpstr>Relationship between BMI and Other Metrics</vt:lpstr>
      <vt:lpstr>BMI as a Predictor of Disease</vt:lpstr>
      <vt:lpstr>BMI as a Predictor of Disease</vt:lpstr>
      <vt:lpstr>BMI as a Predictor of Disease</vt:lpstr>
      <vt:lpstr>AIR POLLUTION INDICES</vt:lpstr>
      <vt:lpstr>Pollutants</vt:lpstr>
      <vt:lpstr>Using Weight of Pollutants</vt:lpstr>
      <vt:lpstr>Using Weight of Pollutants</vt:lpstr>
      <vt:lpstr>Using Weight of Pollutants</vt:lpstr>
      <vt:lpstr>Using Weight of Pollutants</vt:lpstr>
      <vt:lpstr>Using Weight of Pollutants</vt:lpstr>
      <vt:lpstr>Using Weight of Pollutants</vt:lpstr>
      <vt:lpstr>Using Weight of Pollutants</vt:lpstr>
      <vt:lpstr>An Index that Considers Health Effects</vt:lpstr>
      <vt:lpstr>An Index that Considers Health Effects</vt:lpstr>
      <vt:lpstr>An Index that Considers Health Effects</vt:lpstr>
      <vt:lpstr>An Index that Considers Health Effects</vt:lpstr>
      <vt:lpstr>An Index that Considers Health Effects</vt:lpstr>
      <vt:lpstr>Air Quality Index AQI</vt:lpstr>
      <vt:lpstr>Air Quality Index AQI</vt:lpstr>
      <vt:lpstr>Air Quality Index AQI</vt:lpstr>
      <vt:lpstr>Air Quality Index AQI</vt:lpstr>
      <vt:lpstr>Air Quality Index AQI</vt:lpstr>
      <vt:lpstr>Air Quality Index AQI</vt:lpstr>
      <vt:lpstr>Air Quality Index AQI</vt:lpstr>
      <vt:lpstr>Air Quality Index AQI</vt:lpstr>
      <vt:lpstr>Air Quality Index AQI</vt:lpstr>
      <vt:lpstr>Giving Score of Worst Pollutant </vt:lpstr>
      <vt:lpstr>AQI Comparisons </vt:lpstr>
      <vt:lpstr>AQI Comparisons </vt:lpstr>
      <vt:lpstr>AQI Legitimacy </vt:lpstr>
      <vt:lpstr>AQI Legitimacy </vt:lpstr>
      <vt:lpstr>AQI: Ambiguity and Eclipsicity</vt:lpstr>
      <vt:lpstr>AQI: Ambiguity and Eclipsicity</vt:lpstr>
      <vt:lpstr>AQI: Ambiguity and Eclipsicity</vt:lpstr>
      <vt:lpstr>Air Stress Index</vt:lpstr>
      <vt:lpstr>Air Stress Index</vt:lpstr>
      <vt:lpstr>Air Stress Index</vt:lpstr>
      <vt:lpstr>Air Stress Index</vt:lpstr>
      <vt:lpstr>Air Stress Index</vt:lpstr>
      <vt:lpstr>Closing Comments</vt:lpstr>
      <vt:lpstr>Closing Comments</vt:lpstr>
      <vt:lpstr>Closing Comments</vt:lpstr>
      <vt:lpstr>Questions?</vt:lpstr>
    </vt:vector>
  </TitlesOfParts>
  <Company>Rutgers Univ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Donnelly</dc:creator>
  <cp:lastModifiedBy>Christine Spassione</cp:lastModifiedBy>
  <cp:revision>1149</cp:revision>
  <cp:lastPrinted>2022-02-12T20:06:52Z</cp:lastPrinted>
  <dcterms:created xsi:type="dcterms:W3CDTF">2008-11-29T20:14:14Z</dcterms:created>
  <dcterms:modified xsi:type="dcterms:W3CDTF">2024-04-23T17:33:21Z</dcterms:modified>
</cp:coreProperties>
</file>