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3" r:id="rId1"/>
  </p:sldMasterIdLst>
  <p:notesMasterIdLst>
    <p:notesMasterId r:id="rId32"/>
  </p:notesMasterIdLst>
  <p:handoutMasterIdLst>
    <p:handoutMasterId r:id="rId33"/>
  </p:handoutMasterIdLst>
  <p:sldIdLst>
    <p:sldId id="256" r:id="rId2"/>
    <p:sldId id="360" r:id="rId3"/>
    <p:sldId id="347" r:id="rId4"/>
    <p:sldId id="348" r:id="rId5"/>
    <p:sldId id="352" r:id="rId6"/>
    <p:sldId id="353" r:id="rId7"/>
    <p:sldId id="378" r:id="rId8"/>
    <p:sldId id="361" r:id="rId9"/>
    <p:sldId id="284" r:id="rId10"/>
    <p:sldId id="376" r:id="rId11"/>
    <p:sldId id="334" r:id="rId12"/>
    <p:sldId id="340" r:id="rId13"/>
    <p:sldId id="341" r:id="rId14"/>
    <p:sldId id="333" r:id="rId15"/>
    <p:sldId id="335" r:id="rId16"/>
    <p:sldId id="336" r:id="rId17"/>
    <p:sldId id="337" r:id="rId18"/>
    <p:sldId id="338" r:id="rId19"/>
    <p:sldId id="339" r:id="rId20"/>
    <p:sldId id="359" r:id="rId21"/>
    <p:sldId id="354" r:id="rId22"/>
    <p:sldId id="355" r:id="rId23"/>
    <p:sldId id="358" r:id="rId24"/>
    <p:sldId id="379" r:id="rId25"/>
    <p:sldId id="367" r:id="rId26"/>
    <p:sldId id="369" r:id="rId27"/>
    <p:sldId id="374" r:id="rId28"/>
    <p:sldId id="370" r:id="rId29"/>
    <p:sldId id="373" r:id="rId30"/>
    <p:sldId id="377" r:id="rId31"/>
  </p:sldIdLst>
  <p:sldSz cx="8412163" cy="5943600"/>
  <p:notesSz cx="6858000" cy="9037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b="1" i="1" kern="1200">
        <a:solidFill>
          <a:schemeClr val="tx1"/>
        </a:solidFill>
        <a:latin typeface="GillSans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b="1" i="1" kern="1200">
        <a:solidFill>
          <a:schemeClr val="tx1"/>
        </a:solidFill>
        <a:latin typeface="GillSans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b="1" i="1" kern="1200">
        <a:solidFill>
          <a:schemeClr val="tx1"/>
        </a:solidFill>
        <a:latin typeface="GillSans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b="1" i="1" kern="1200">
        <a:solidFill>
          <a:schemeClr val="tx1"/>
        </a:solidFill>
        <a:latin typeface="GillSans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b="1" i="1" kern="1200">
        <a:solidFill>
          <a:schemeClr val="tx1"/>
        </a:solidFill>
        <a:latin typeface="GillSans"/>
        <a:ea typeface="+mn-ea"/>
        <a:cs typeface="+mn-cs"/>
      </a:defRPr>
    </a:lvl5pPr>
    <a:lvl6pPr marL="2286000" algn="l" defTabSz="914400" rtl="0" eaLnBrk="1" latinLnBrk="0" hangingPunct="1">
      <a:defRPr sz="3200" b="1" i="1" kern="1200">
        <a:solidFill>
          <a:schemeClr val="tx1"/>
        </a:solidFill>
        <a:latin typeface="GillSans"/>
        <a:ea typeface="+mn-ea"/>
        <a:cs typeface="+mn-cs"/>
      </a:defRPr>
    </a:lvl6pPr>
    <a:lvl7pPr marL="2743200" algn="l" defTabSz="914400" rtl="0" eaLnBrk="1" latinLnBrk="0" hangingPunct="1">
      <a:defRPr sz="3200" b="1" i="1" kern="1200">
        <a:solidFill>
          <a:schemeClr val="tx1"/>
        </a:solidFill>
        <a:latin typeface="GillSans"/>
        <a:ea typeface="+mn-ea"/>
        <a:cs typeface="+mn-cs"/>
      </a:defRPr>
    </a:lvl7pPr>
    <a:lvl8pPr marL="3200400" algn="l" defTabSz="914400" rtl="0" eaLnBrk="1" latinLnBrk="0" hangingPunct="1">
      <a:defRPr sz="3200" b="1" i="1" kern="1200">
        <a:solidFill>
          <a:schemeClr val="tx1"/>
        </a:solidFill>
        <a:latin typeface="GillSans"/>
        <a:ea typeface="+mn-ea"/>
        <a:cs typeface="+mn-cs"/>
      </a:defRPr>
    </a:lvl8pPr>
    <a:lvl9pPr marL="3657600" algn="l" defTabSz="914400" rtl="0" eaLnBrk="1" latinLnBrk="0" hangingPunct="1">
      <a:defRPr sz="3200" b="1" i="1" kern="1200">
        <a:solidFill>
          <a:schemeClr val="tx1"/>
        </a:solidFill>
        <a:latin typeface="GillSans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000058"/>
    <a:srgbClr val="000099"/>
    <a:srgbClr val="00FF00"/>
    <a:srgbClr val="3366FF"/>
    <a:srgbClr val="66FFFF"/>
    <a:srgbClr val="008000"/>
    <a:srgbClr val="FF6600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9094" autoAdjust="0"/>
    <p:restoredTop sz="83846" autoAdjust="0"/>
  </p:normalViewPr>
  <p:slideViewPr>
    <p:cSldViewPr snapToGrid="0">
      <p:cViewPr varScale="1">
        <p:scale>
          <a:sx n="122" d="100"/>
          <a:sy n="122" d="100"/>
        </p:scale>
        <p:origin x="-546" y="-102"/>
      </p:cViewPr>
      <p:guideLst>
        <p:guide orient="horz" pos="2976"/>
        <p:guide pos="2265"/>
        <p:guide pos="173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75" d="100"/>
          <a:sy n="75" d="100"/>
        </p:scale>
        <p:origin x="-2802" y="-894"/>
      </p:cViewPr>
      <p:guideLst>
        <p:guide orient="horz" pos="2847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41400" y="685800"/>
            <a:ext cx="4773613" cy="33750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2813" y="4297363"/>
            <a:ext cx="5032375" cy="405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266" tIns="44341" rIns="90266" bIns="443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notes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88106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0850" algn="l" defTabSz="88106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896938" algn="l" defTabSz="88106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49375" algn="l" defTabSz="88106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795463" algn="l" defTabSz="88106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585200"/>
            <a:ext cx="2971800" cy="4508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5917" tIns="42959" rIns="85917" bIns="42959"/>
          <a:lstStyle/>
          <a:p>
            <a:fld id="{0F683490-350D-4492-8322-496986BE9578}" type="slidenum">
              <a:rPr lang="en-US">
                <a:latin typeface="Arial" charset="0"/>
                <a:cs typeface="Arial" charset="0"/>
              </a:rPr>
              <a:pPr/>
              <a:t>8</a:t>
            </a:fld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585200"/>
            <a:ext cx="2971800" cy="4508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5917" tIns="42959" rIns="85917" bIns="42959"/>
          <a:lstStyle/>
          <a:p>
            <a:fld id="{01036E61-E791-4CA6-9A9B-FF8BB9FA499E}" type="slidenum">
              <a:rPr lang="en-US">
                <a:latin typeface="Arial" charset="0"/>
                <a:cs typeface="Arial" charset="0"/>
              </a:rPr>
              <a:pPr/>
              <a:t>21</a:t>
            </a:fld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A brilliantly blue bird of old fields and roadsides, the Indigo Bunting prefers abandoned land to </a:t>
            </a:r>
          </a:p>
          <a:p>
            <a:pPr>
              <a:defRPr/>
            </a:pPr>
            <a:r>
              <a:rPr lang="en-US" dirty="0" smtClean="0">
                <a:latin typeface="+mn-lt"/>
              </a:rPr>
              <a:t>urban areas, intensely farmed areas, or deep forests.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585200"/>
            <a:ext cx="2971800" cy="4508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5917" tIns="42959" rIns="85917" bIns="42959"/>
          <a:lstStyle/>
          <a:p>
            <a:fld id="{DFD86716-3DB1-45AB-87B5-8712D338DAF1}" type="slidenum">
              <a:rPr lang="en-US">
                <a:latin typeface="Arial" charset="0"/>
                <a:cs typeface="Arial" charset="0"/>
              </a:rPr>
              <a:pPr/>
              <a:t>23</a:t>
            </a:fld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smtClean="0"/>
              <a:t>The difficult part of capacity planning for CNI is the restoration planning; service capacity planning is easy because the pooled capacity is all available for service.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alf_Globe"/>
          <p:cNvPicPr>
            <a:picLocks noChangeAspect="1" noChangeArrowheads="1"/>
          </p:cNvPicPr>
          <p:nvPr/>
        </p:nvPicPr>
        <p:blipFill>
          <a:blip r:embed="rId2"/>
          <a:srcRect r="21532" b="4004"/>
          <a:stretch>
            <a:fillRect/>
          </a:stretch>
        </p:blipFill>
        <p:spPr bwMode="auto">
          <a:xfrm>
            <a:off x="5921375" y="201613"/>
            <a:ext cx="2490788" cy="531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F15B7-BC70-4B1F-BD98-E6AFC9599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12/10/01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 Restricted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48413" y="0"/>
            <a:ext cx="206375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043613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66C5B-8ED7-420E-A7AE-6F2818F134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12/10/01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 Restricted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59763" cy="463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609600"/>
            <a:ext cx="38481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152900" y="609600"/>
            <a:ext cx="38481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152900" y="3086100"/>
            <a:ext cx="38481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95EA63-BEF9-4E03-BAF2-A99DD8F23C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12/10/01</a:t>
            </a: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 Restricted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59763" cy="463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609600"/>
            <a:ext cx="38481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52900" y="609600"/>
            <a:ext cx="38481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DFCAA-F79D-498B-AF8D-5DC109AEDA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12/10/01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 Restricted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21A04-0D34-4CA8-A5B2-FFD28EA91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12/10/01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 Restricted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163" y="3819525"/>
            <a:ext cx="7150100" cy="1179513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5163" y="2519363"/>
            <a:ext cx="7150100" cy="130016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DA307A-3310-4039-929B-80A3DF640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12/10/01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 Restricted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609600"/>
            <a:ext cx="38481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52900" y="609600"/>
            <a:ext cx="38481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291721-4301-4C92-BC76-D223C0945A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12/10/01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 Restricted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88" y="238125"/>
            <a:ext cx="7570787" cy="990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0688" y="1330325"/>
            <a:ext cx="3716337" cy="554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0688" y="1884363"/>
            <a:ext cx="3716337" cy="34242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73550" y="1330325"/>
            <a:ext cx="3717925" cy="554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73550" y="1884363"/>
            <a:ext cx="3717925" cy="34242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91104-F9EA-4402-879B-B51C429EDE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12/10/01</a:t>
            </a: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 Restricted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31D9F-BB98-445C-9994-01C4A93322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12/10/01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 Restricted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E08EB-0A2F-4502-AB60-774D69A898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12/10/01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 Restricted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88" y="236538"/>
            <a:ext cx="2767012" cy="1006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9300" y="236538"/>
            <a:ext cx="4702175" cy="50720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0688" y="1243013"/>
            <a:ext cx="2767012" cy="4065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C724F1-BDCB-4BE0-A7E9-5FF5D4F273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12/10/01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 Restricted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9413" y="4160838"/>
            <a:ext cx="5046662" cy="490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49413" y="531813"/>
            <a:ext cx="5046662" cy="3565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9413" y="4651375"/>
            <a:ext cx="5046662" cy="698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9E3F5-C9F6-44A8-8BE4-DAD190EA84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12/10/01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AT&amp;T Proprietary Restricted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alf_Globe"/>
          <p:cNvPicPr>
            <a:picLocks noChangeAspect="1" noChangeArrowheads="1"/>
          </p:cNvPicPr>
          <p:nvPr/>
        </p:nvPicPr>
        <p:blipFill>
          <a:blip r:embed="rId15"/>
          <a:srcRect r="21532"/>
          <a:stretch>
            <a:fillRect/>
          </a:stretch>
        </p:blipFill>
        <p:spPr bwMode="auto">
          <a:xfrm>
            <a:off x="7791450" y="4281488"/>
            <a:ext cx="620713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609600"/>
            <a:ext cx="7848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7085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82597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7085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59563" y="5546725"/>
            <a:ext cx="1752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0" i="0">
                <a:effectLst/>
                <a:latin typeface="Times" pitchFamily="18" charset="0"/>
              </a:defRPr>
            </a:lvl1pPr>
          </a:lstStyle>
          <a:p>
            <a:pPr>
              <a:defRPr/>
            </a:pPr>
            <a:fld id="{1BF06285-2C6B-47A6-8D0D-0B5A640EC1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87085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549900"/>
            <a:ext cx="175260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0" i="0">
                <a:effectLst/>
                <a:latin typeface="GillSans" pitchFamily="34" charset="0"/>
              </a:defRPr>
            </a:lvl1pPr>
          </a:lstStyle>
          <a:p>
            <a:pPr>
              <a:defRPr/>
            </a:pPr>
            <a:r>
              <a:rPr lang="en-US"/>
              <a:t>12/10/01</a:t>
            </a:r>
          </a:p>
        </p:txBody>
      </p:sp>
      <p:sp>
        <p:nvSpPr>
          <p:cNvPr id="187086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0" y="5549900"/>
            <a:ext cx="2662238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0" i="0">
                <a:effectLst/>
                <a:latin typeface="GillSans" pitchFamily="34" charset="0"/>
              </a:defRPr>
            </a:lvl1pPr>
          </a:lstStyle>
          <a:p>
            <a:pPr>
              <a:defRPr/>
            </a:pPr>
            <a:r>
              <a:rPr lang="en-US"/>
              <a:t>AT&amp;T Proprietary Restricted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6" r:id="rId2"/>
    <p:sldLayoutId id="2147483665" r:id="rId3"/>
    <p:sldLayoutId id="2147483664" r:id="rId4"/>
    <p:sldLayoutId id="2147483663" r:id="rId5"/>
    <p:sldLayoutId id="2147483662" r:id="rId6"/>
    <p:sldLayoutId id="2147483661" r:id="rId7"/>
    <p:sldLayoutId id="2147483660" r:id="rId8"/>
    <p:sldLayoutId id="2147483659" r:id="rId9"/>
    <p:sldLayoutId id="2147483658" r:id="rId10"/>
    <p:sldLayoutId id="2147483657" r:id="rId11"/>
    <p:sldLayoutId id="2147483656" r:id="rId12"/>
    <p:sldLayoutId id="2147483655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GillSan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GillSan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GillSan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GillSans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GillSans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GillSans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GillSans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Gill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750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90538" y="903288"/>
            <a:ext cx="7165975" cy="2063750"/>
          </a:xfrm>
          <a:solidFill>
            <a:srgbClr val="FFFFFF"/>
          </a:solidFill>
          <a:ln>
            <a:solidFill>
              <a:schemeClr val="tx1"/>
            </a:solidFill>
          </a:ln>
        </p:spPr>
        <p:txBody>
          <a:bodyPr lIns="82031" tIns="41015" rIns="82031" bIns="41015"/>
          <a:lstStyle/>
          <a:p>
            <a:pPr>
              <a:defRPr/>
            </a:pPr>
            <a:r>
              <a:rPr lang="en-US" sz="3600" dirty="0" smtClean="0"/>
              <a:t>Algorithmic Methods in Conservation Biology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434975" y="3065463"/>
            <a:ext cx="5645150" cy="2246312"/>
          </a:xfrm>
          <a:solidFill>
            <a:srgbClr val="FFFFFF"/>
          </a:solidFill>
        </p:spPr>
        <p:txBody>
          <a:bodyPr lIns="82031" tIns="41015" rIns="82031" bIns="41015"/>
          <a:lstStyle/>
          <a:p>
            <a:pPr marL="292100" indent="0">
              <a:buFontTx/>
              <a:buNone/>
            </a:pPr>
            <a:endParaRPr lang="en-US" sz="3200" smtClean="0"/>
          </a:p>
          <a:p>
            <a:pPr marL="292100" indent="0">
              <a:buFontTx/>
              <a:buNone/>
            </a:pPr>
            <a:r>
              <a:rPr lang="en-US" sz="4000" smtClean="0"/>
              <a:t>Steven Phillips</a:t>
            </a:r>
          </a:p>
          <a:p>
            <a:pPr marL="292100" indent="0">
              <a:buFontTx/>
              <a:buNone/>
            </a:pPr>
            <a:r>
              <a:rPr lang="en-US" sz="4000" smtClean="0"/>
              <a:t>AT&amp;T Labs-Research</a:t>
            </a:r>
          </a:p>
          <a:p>
            <a:pPr marL="292100" indent="0">
              <a:buFontTx/>
              <a:buNone/>
            </a:pPr>
            <a:endParaRPr lang="en-US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46700" y="79375"/>
            <a:ext cx="297815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 solution: </a:t>
            </a:r>
            <a:r>
              <a:rPr lang="en-US" dirty="0" err="1" smtClean="0"/>
              <a:t>Maxent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20688" y="709613"/>
            <a:ext cx="7570787" cy="4970462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800" b="0" i="0" kern="0" dirty="0">
                <a:solidFill>
                  <a:schemeClr val="accent2"/>
                </a:solidFill>
                <a:latin typeface="+mn-lt"/>
              </a:rPr>
              <a:t>Given:  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800" b="0" i="0" kern="0" dirty="0">
                <a:solidFill>
                  <a:schemeClr val="accent2"/>
                </a:solidFill>
                <a:latin typeface="+mn-lt"/>
              </a:rPr>
              <a:t>Training examples </a:t>
            </a:r>
            <a:r>
              <a:rPr lang="en-US" sz="1800" b="0" kern="0" dirty="0">
                <a:solidFill>
                  <a:schemeClr val="accent2"/>
                </a:solidFill>
                <a:latin typeface="+mn-lt"/>
              </a:rPr>
              <a:t>x</a:t>
            </a:r>
            <a:r>
              <a:rPr lang="en-US" sz="1800" b="0" i="0" kern="0" baseline="-25000" dirty="0">
                <a:solidFill>
                  <a:schemeClr val="accent2"/>
                </a:solidFill>
                <a:latin typeface="+mn-lt"/>
              </a:rPr>
              <a:t>1</a:t>
            </a:r>
            <a:r>
              <a:rPr lang="en-US" sz="1800" b="0" i="0" kern="0" dirty="0">
                <a:solidFill>
                  <a:schemeClr val="accent2"/>
                </a:solidFill>
                <a:latin typeface="+mn-lt"/>
              </a:rPr>
              <a:t>, …, </a:t>
            </a:r>
            <a:r>
              <a:rPr lang="en-US" sz="1800" b="0" kern="0" dirty="0" err="1">
                <a:solidFill>
                  <a:schemeClr val="accent2"/>
                </a:solidFill>
                <a:latin typeface="+mn-lt"/>
              </a:rPr>
              <a:t>x</a:t>
            </a:r>
            <a:r>
              <a:rPr lang="en-US" sz="1800" b="0" kern="0" baseline="-25000" dirty="0" err="1">
                <a:solidFill>
                  <a:schemeClr val="accent2"/>
                </a:solidFill>
                <a:latin typeface="+mn-lt"/>
              </a:rPr>
              <a:t>n</a:t>
            </a:r>
            <a:endParaRPr lang="en-US" sz="1800" b="0" kern="0" baseline="-25000" dirty="0">
              <a:solidFill>
                <a:schemeClr val="accent2"/>
              </a:solidFill>
              <a:latin typeface="+mn-lt"/>
            </a:endParaRP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800" b="0" i="0" kern="0" dirty="0">
                <a:solidFill>
                  <a:schemeClr val="accent2"/>
                </a:solidFill>
                <a:latin typeface="+mn-lt"/>
              </a:rPr>
              <a:t>Assumed to be from an unknown </a:t>
            </a:r>
          </a:p>
          <a:p>
            <a:pPr marL="800100" lvl="1" indent="-342900">
              <a:spcBef>
                <a:spcPct val="20000"/>
              </a:spcBef>
              <a:defRPr/>
            </a:pPr>
            <a:r>
              <a:rPr lang="en-US" sz="1800" b="0" i="0" kern="0" dirty="0">
                <a:solidFill>
                  <a:schemeClr val="accent2"/>
                </a:solidFill>
                <a:latin typeface="+mn-lt"/>
              </a:rPr>
              <a:t>          distribution </a:t>
            </a:r>
            <a:r>
              <a:rPr lang="el-GR" sz="1800" b="0" i="0" kern="0" dirty="0">
                <a:solidFill>
                  <a:schemeClr val="accent2"/>
                </a:solidFill>
                <a:latin typeface="GillSans" pitchFamily="34" charset="0"/>
              </a:rPr>
              <a:t>π</a:t>
            </a:r>
            <a:r>
              <a:rPr lang="en-US" sz="1800" b="0" i="0" kern="0" dirty="0">
                <a:solidFill>
                  <a:schemeClr val="accent2"/>
                </a:solidFill>
                <a:latin typeface="+mn-lt"/>
              </a:rPr>
              <a:t> = P(</a:t>
            </a:r>
            <a:r>
              <a:rPr lang="en-US" sz="1800" b="0" kern="0" dirty="0" err="1">
                <a:solidFill>
                  <a:schemeClr val="accent2"/>
                </a:solidFill>
                <a:latin typeface="+mn-lt"/>
              </a:rPr>
              <a:t>x</a:t>
            </a:r>
            <a:r>
              <a:rPr lang="en-US" sz="1800" b="0" i="0" kern="0" dirty="0" err="1">
                <a:solidFill>
                  <a:schemeClr val="accent2"/>
                </a:solidFill>
                <a:latin typeface="+mn-lt"/>
              </a:rPr>
              <a:t>|</a:t>
            </a:r>
            <a:r>
              <a:rPr lang="en-US" sz="1800" b="0" kern="0" dirty="0" err="1">
                <a:solidFill>
                  <a:schemeClr val="accent2"/>
                </a:solidFill>
                <a:latin typeface="+mn-lt"/>
              </a:rPr>
              <a:t>y</a:t>
            </a:r>
            <a:r>
              <a:rPr lang="en-US" sz="1800" b="0" i="0" kern="0" dirty="0">
                <a:solidFill>
                  <a:schemeClr val="accent2"/>
                </a:solidFill>
                <a:latin typeface="+mn-lt"/>
              </a:rPr>
              <a:t>=1)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800" b="0" i="0" kern="0" dirty="0">
                <a:solidFill>
                  <a:schemeClr val="accent2"/>
                </a:solidFill>
                <a:latin typeface="+mn-lt"/>
              </a:rPr>
              <a:t>Environmental variables </a:t>
            </a:r>
            <a:r>
              <a:rPr lang="en-US" sz="1800" b="0" kern="0" dirty="0">
                <a:solidFill>
                  <a:schemeClr val="accent2"/>
                </a:solidFill>
                <a:latin typeface="+mn-lt"/>
              </a:rPr>
              <a:t>f</a:t>
            </a:r>
            <a:r>
              <a:rPr lang="en-US" sz="1800" b="0" i="0" kern="0" baseline="-25000" dirty="0">
                <a:solidFill>
                  <a:schemeClr val="accent2"/>
                </a:solidFill>
                <a:latin typeface="+mn-lt"/>
              </a:rPr>
              <a:t>1</a:t>
            </a:r>
            <a:r>
              <a:rPr lang="en-US" sz="1800" b="0" i="0" kern="0" dirty="0">
                <a:solidFill>
                  <a:schemeClr val="accent2"/>
                </a:solidFill>
                <a:latin typeface="+mn-lt"/>
              </a:rPr>
              <a:t>(</a:t>
            </a:r>
            <a:r>
              <a:rPr lang="en-US" sz="1800" b="0" kern="0" dirty="0">
                <a:solidFill>
                  <a:schemeClr val="accent2"/>
                </a:solidFill>
                <a:latin typeface="+mn-lt"/>
              </a:rPr>
              <a:t>x</a:t>
            </a:r>
            <a:r>
              <a:rPr lang="en-US" sz="1800" b="0" i="0" kern="0" dirty="0">
                <a:solidFill>
                  <a:schemeClr val="accent2"/>
                </a:solidFill>
                <a:latin typeface="+mn-lt"/>
              </a:rPr>
              <a:t>), …, </a:t>
            </a:r>
            <a:r>
              <a:rPr lang="en-US" sz="1800" b="0" kern="0" dirty="0">
                <a:solidFill>
                  <a:schemeClr val="accent2"/>
                </a:solidFill>
                <a:latin typeface="+mn-lt"/>
              </a:rPr>
              <a:t>f</a:t>
            </a:r>
            <a:r>
              <a:rPr lang="en-US" sz="1800" b="0" kern="0" baseline="-25000" dirty="0">
                <a:solidFill>
                  <a:schemeClr val="accent2"/>
                </a:solidFill>
                <a:latin typeface="+mn-lt"/>
              </a:rPr>
              <a:t>m</a:t>
            </a:r>
            <a:r>
              <a:rPr lang="en-US" sz="1800" b="0" i="0" kern="0" dirty="0">
                <a:solidFill>
                  <a:schemeClr val="accent2"/>
                </a:solidFill>
                <a:latin typeface="+mn-lt"/>
              </a:rPr>
              <a:t>(</a:t>
            </a:r>
            <a:r>
              <a:rPr lang="en-US" sz="1800" b="0" kern="0" dirty="0">
                <a:solidFill>
                  <a:schemeClr val="accent2"/>
                </a:solidFill>
                <a:latin typeface="+mn-lt"/>
              </a:rPr>
              <a:t>x</a:t>
            </a:r>
            <a:r>
              <a:rPr lang="en-US" sz="1800" b="0" i="0" kern="0" dirty="0">
                <a:solidFill>
                  <a:schemeClr val="accent2"/>
                </a:solidFill>
                <a:latin typeface="+mn-lt"/>
              </a:rPr>
              <a:t>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800" b="0" i="0" kern="0" dirty="0">
                <a:solidFill>
                  <a:schemeClr val="accent2"/>
                </a:solidFill>
                <a:latin typeface="+mn-lt"/>
              </a:rPr>
              <a:t>Find: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800" b="0" i="0" kern="0" dirty="0">
                <a:solidFill>
                  <a:schemeClr val="accent2"/>
                </a:solidFill>
                <a:latin typeface="+mn-lt"/>
              </a:rPr>
              <a:t>A good estimate of </a:t>
            </a:r>
            <a:r>
              <a:rPr lang="el-GR" sz="1800" b="0" i="0" kern="0" dirty="0">
                <a:solidFill>
                  <a:schemeClr val="accent2"/>
                </a:solidFill>
                <a:latin typeface="GillSans" pitchFamily="34" charset="0"/>
              </a:rPr>
              <a:t>π</a:t>
            </a:r>
            <a:r>
              <a:rPr lang="en-US" sz="1800" b="0" i="0" kern="0" dirty="0">
                <a:solidFill>
                  <a:schemeClr val="accent2"/>
                </a:solidFill>
                <a:latin typeface="GillSans" pitchFamily="34" charset="0"/>
              </a:rPr>
              <a:t> (as a function of </a:t>
            </a:r>
            <a:r>
              <a:rPr lang="en-US" sz="1800" b="0" kern="0" dirty="0">
                <a:solidFill>
                  <a:schemeClr val="accent2"/>
                </a:solidFill>
                <a:latin typeface="GillSans" pitchFamily="34" charset="0"/>
              </a:rPr>
              <a:t>f</a:t>
            </a:r>
            <a:r>
              <a:rPr lang="en-US" sz="1800" b="0" i="0" kern="0" baseline="-25000" dirty="0">
                <a:solidFill>
                  <a:schemeClr val="accent2"/>
                </a:solidFill>
                <a:latin typeface="GillSans" pitchFamily="34" charset="0"/>
              </a:rPr>
              <a:t>1</a:t>
            </a:r>
            <a:r>
              <a:rPr lang="en-US" sz="1800" b="0" i="0" kern="0" dirty="0">
                <a:solidFill>
                  <a:schemeClr val="accent2"/>
                </a:solidFill>
                <a:latin typeface="GillSans" pitchFamily="34" charset="0"/>
              </a:rPr>
              <a:t>, …, </a:t>
            </a:r>
            <a:r>
              <a:rPr lang="en-US" sz="1800" b="0" kern="0" dirty="0">
                <a:solidFill>
                  <a:schemeClr val="accent2"/>
                </a:solidFill>
                <a:latin typeface="GillSans" pitchFamily="34" charset="0"/>
              </a:rPr>
              <a:t>f</a:t>
            </a:r>
            <a:r>
              <a:rPr lang="en-US" sz="1800" b="0" kern="0" baseline="-25000" dirty="0">
                <a:solidFill>
                  <a:schemeClr val="accent2"/>
                </a:solidFill>
                <a:latin typeface="GillSans" pitchFamily="34" charset="0"/>
              </a:rPr>
              <a:t>m</a:t>
            </a:r>
            <a:r>
              <a:rPr lang="en-US" sz="1800" b="0" i="0" kern="0" dirty="0">
                <a:solidFill>
                  <a:schemeClr val="accent2"/>
                </a:solidFill>
                <a:latin typeface="GillSans" pitchFamily="34" charset="0"/>
              </a:rPr>
              <a:t>)  …and P(</a:t>
            </a:r>
            <a:r>
              <a:rPr lang="en-US" sz="1800" b="0" kern="0" dirty="0">
                <a:solidFill>
                  <a:schemeClr val="accent2"/>
                </a:solidFill>
                <a:latin typeface="GillSans" pitchFamily="34" charset="0"/>
              </a:rPr>
              <a:t>y</a:t>
            </a:r>
            <a:r>
              <a:rPr lang="en-US" sz="1800" b="0" i="0" kern="0" dirty="0">
                <a:solidFill>
                  <a:schemeClr val="accent2"/>
                </a:solidFill>
                <a:latin typeface="GillSans" pitchFamily="34" charset="0"/>
              </a:rPr>
              <a:t>=1|</a:t>
            </a:r>
            <a:r>
              <a:rPr lang="en-US" sz="1800" b="0" kern="0" dirty="0">
                <a:solidFill>
                  <a:schemeClr val="accent2"/>
                </a:solidFill>
                <a:latin typeface="GillSans" pitchFamily="34" charset="0"/>
              </a:rPr>
              <a:t>x</a:t>
            </a:r>
            <a:r>
              <a:rPr lang="en-US" sz="1800" b="0" i="0" kern="0" dirty="0">
                <a:solidFill>
                  <a:schemeClr val="accent2"/>
                </a:solidFill>
                <a:latin typeface="GillSans" pitchFamily="34" charset="0"/>
              </a:rPr>
              <a:t>)</a:t>
            </a:r>
            <a:endParaRPr lang="en-US" sz="1800" b="0" i="0" kern="0" dirty="0">
              <a:solidFill>
                <a:schemeClr val="accent2"/>
              </a:solidFill>
              <a:latin typeface="+mn-lt"/>
            </a:endParaRP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endParaRPr lang="en-US" sz="1800" b="0" i="0" kern="0" dirty="0">
              <a:solidFill>
                <a:schemeClr val="accent2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800" b="0" i="0" kern="0" dirty="0">
                <a:solidFill>
                  <a:schemeClr val="accent2"/>
                </a:solidFill>
                <a:latin typeface="+mn-lt"/>
              </a:rPr>
              <a:t>Method:  L</a:t>
            </a:r>
            <a:r>
              <a:rPr lang="en-US" sz="1800" b="0" i="0" kern="0" baseline="-25000" dirty="0">
                <a:solidFill>
                  <a:schemeClr val="accent2"/>
                </a:solidFill>
                <a:latin typeface="+mn-lt"/>
              </a:rPr>
              <a:t>1</a:t>
            </a:r>
            <a:r>
              <a:rPr lang="en-US" sz="1800" b="0" i="0" kern="0" dirty="0">
                <a:solidFill>
                  <a:schemeClr val="accent2"/>
                </a:solidFill>
                <a:latin typeface="+mn-lt"/>
              </a:rPr>
              <a:t>-regularized </a:t>
            </a:r>
            <a:r>
              <a:rPr lang="en-US" sz="1800" b="0" i="0" kern="0" dirty="0" err="1">
                <a:solidFill>
                  <a:schemeClr val="accent2"/>
                </a:solidFill>
                <a:latin typeface="+mn-lt"/>
              </a:rPr>
              <a:t>Maxent</a:t>
            </a:r>
            <a:endParaRPr lang="en-US" sz="1800" b="0" i="0" kern="0" dirty="0">
              <a:solidFill>
                <a:schemeClr val="accent2"/>
              </a:solidFill>
              <a:latin typeface="+mn-lt"/>
            </a:endParaRP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800" b="0" kern="0" dirty="0">
                <a:solidFill>
                  <a:schemeClr val="accent2"/>
                </a:solidFill>
                <a:latin typeface="+mn-lt"/>
              </a:rPr>
              <a:t>Maximum entropy principle</a:t>
            </a:r>
            <a:r>
              <a:rPr lang="en-US" sz="1800" b="0" i="0" kern="0" dirty="0">
                <a:solidFill>
                  <a:schemeClr val="accent2"/>
                </a:solidFill>
                <a:latin typeface="+mn-lt"/>
              </a:rPr>
              <a:t>: among distributions consistent with the data, prefer one of maximum entropy (</a:t>
            </a:r>
            <a:r>
              <a:rPr lang="en-US" sz="1800" b="0" i="0" kern="0" dirty="0" err="1">
                <a:solidFill>
                  <a:schemeClr val="accent2"/>
                </a:solidFill>
                <a:latin typeface="+mn-lt"/>
              </a:rPr>
              <a:t>Jaynes</a:t>
            </a:r>
            <a:r>
              <a:rPr lang="en-US" sz="1800" b="0" i="0" kern="0" dirty="0">
                <a:solidFill>
                  <a:schemeClr val="accent2"/>
                </a:solidFill>
                <a:latin typeface="+mn-lt"/>
              </a:rPr>
              <a:t>, 1957)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800" b="0" i="0" kern="0" dirty="0">
                <a:solidFill>
                  <a:schemeClr val="accent2"/>
                </a:solidFill>
                <a:latin typeface="+mn-lt"/>
              </a:rPr>
              <a:t>Consistency given by relaxed moment constraints: 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b="0" i="0" kern="0" dirty="0">
                <a:solidFill>
                  <a:schemeClr val="accent2"/>
                </a:solidFill>
                <a:latin typeface="+mn-lt"/>
              </a:rPr>
              <a:t>|</a:t>
            </a:r>
            <a:r>
              <a:rPr lang="en-US" sz="1800" b="0" i="0" kern="0" dirty="0">
                <a:solidFill>
                  <a:schemeClr val="accent2"/>
                </a:solidFill>
                <a:latin typeface="+mn-lt"/>
              </a:rPr>
              <a:t> E</a:t>
            </a:r>
            <a:r>
              <a:rPr lang="el-GR" sz="1800" b="0" i="0" kern="0" baseline="-25000" dirty="0">
                <a:solidFill>
                  <a:schemeClr val="accent2"/>
                </a:solidFill>
                <a:latin typeface="+mn-lt"/>
              </a:rPr>
              <a:t>π</a:t>
            </a:r>
            <a:r>
              <a:rPr lang="en-US" sz="1800" b="0" i="0" kern="0" dirty="0">
                <a:solidFill>
                  <a:schemeClr val="accent2"/>
                </a:solidFill>
                <a:latin typeface="+mn-lt"/>
              </a:rPr>
              <a:t>[</a:t>
            </a:r>
            <a:r>
              <a:rPr lang="en-US" sz="1800" b="0" kern="0" dirty="0" err="1">
                <a:solidFill>
                  <a:schemeClr val="accent2"/>
                </a:solidFill>
                <a:latin typeface="+mn-lt"/>
              </a:rPr>
              <a:t>f</a:t>
            </a:r>
            <a:r>
              <a:rPr lang="en-US" sz="1800" b="0" kern="0" baseline="-25000" dirty="0" err="1">
                <a:solidFill>
                  <a:schemeClr val="accent2"/>
                </a:solidFill>
                <a:latin typeface="+mn-lt"/>
              </a:rPr>
              <a:t>i</a:t>
            </a:r>
            <a:r>
              <a:rPr lang="en-US" sz="1800" b="0" i="0" kern="0" dirty="0">
                <a:solidFill>
                  <a:schemeClr val="accent2"/>
                </a:solidFill>
                <a:latin typeface="+mn-lt"/>
              </a:rPr>
              <a:t>] –∑</a:t>
            </a:r>
            <a:r>
              <a:rPr lang="en-US" sz="1800" b="0" kern="0" baseline="-25000" dirty="0">
                <a:solidFill>
                  <a:schemeClr val="accent2"/>
                </a:solidFill>
                <a:latin typeface="+mn-lt"/>
              </a:rPr>
              <a:t>j</a:t>
            </a:r>
            <a:r>
              <a:rPr lang="en-US" sz="1800" b="0" i="0" kern="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1800" b="0" kern="0" dirty="0" err="1">
                <a:solidFill>
                  <a:schemeClr val="accent2"/>
                </a:solidFill>
                <a:latin typeface="+mn-lt"/>
              </a:rPr>
              <a:t>f</a:t>
            </a:r>
            <a:r>
              <a:rPr lang="en-US" sz="1800" b="0" kern="0" baseline="-25000" dirty="0" err="1">
                <a:solidFill>
                  <a:schemeClr val="accent2"/>
                </a:solidFill>
                <a:latin typeface="+mn-lt"/>
              </a:rPr>
              <a:t>i</a:t>
            </a:r>
            <a:r>
              <a:rPr lang="en-US" sz="1800" b="0" i="0" kern="0" dirty="0">
                <a:solidFill>
                  <a:schemeClr val="accent2"/>
                </a:solidFill>
                <a:latin typeface="+mn-lt"/>
              </a:rPr>
              <a:t>(</a:t>
            </a:r>
            <a:r>
              <a:rPr lang="en-US" sz="1800" b="0" kern="0" dirty="0" err="1">
                <a:solidFill>
                  <a:schemeClr val="accent2"/>
                </a:solidFill>
                <a:latin typeface="+mn-lt"/>
              </a:rPr>
              <a:t>x</a:t>
            </a:r>
            <a:r>
              <a:rPr lang="en-US" sz="1800" b="0" kern="0" baseline="-25000" dirty="0" err="1">
                <a:solidFill>
                  <a:schemeClr val="accent2"/>
                </a:solidFill>
                <a:latin typeface="+mn-lt"/>
              </a:rPr>
              <a:t>j</a:t>
            </a:r>
            <a:r>
              <a:rPr lang="en-US" sz="1800" b="0" i="0" kern="0" dirty="0">
                <a:solidFill>
                  <a:schemeClr val="accent2"/>
                </a:solidFill>
                <a:latin typeface="+mn-lt"/>
              </a:rPr>
              <a:t>)/</a:t>
            </a:r>
            <a:r>
              <a:rPr lang="en-US" sz="1800" b="0" kern="0" dirty="0">
                <a:solidFill>
                  <a:schemeClr val="accent2"/>
                </a:solidFill>
                <a:latin typeface="+mn-lt"/>
              </a:rPr>
              <a:t>m</a:t>
            </a:r>
            <a:r>
              <a:rPr lang="en-US" sz="1800" b="0" i="0" kern="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400" b="0" i="0" kern="0" dirty="0">
                <a:solidFill>
                  <a:schemeClr val="accent2"/>
                </a:solidFill>
                <a:latin typeface="+mn-lt"/>
              </a:rPr>
              <a:t>|</a:t>
            </a:r>
            <a:r>
              <a:rPr lang="en-US" sz="1800" b="0" i="0" kern="0" dirty="0">
                <a:solidFill>
                  <a:schemeClr val="accent2"/>
                </a:solidFill>
                <a:latin typeface="+mn-lt"/>
              </a:rPr>
              <a:t> ≤ </a:t>
            </a:r>
            <a:r>
              <a:rPr lang="el-GR" sz="1800" b="0" i="0" kern="0" dirty="0">
                <a:solidFill>
                  <a:schemeClr val="accent2"/>
                </a:solidFill>
                <a:latin typeface="Cambria"/>
              </a:rPr>
              <a:t>β</a:t>
            </a:r>
            <a:r>
              <a:rPr lang="en-US" sz="1800" b="0" kern="0" baseline="-25000" dirty="0" err="1">
                <a:solidFill>
                  <a:schemeClr val="accent2"/>
                </a:solidFill>
                <a:latin typeface="+mn-lt"/>
              </a:rPr>
              <a:t>i</a:t>
            </a:r>
            <a:endParaRPr lang="en-US" sz="1800" b="0" kern="0" baseline="-25000" dirty="0">
              <a:solidFill>
                <a:schemeClr val="accent2"/>
              </a:solidFill>
              <a:latin typeface="+mn-lt"/>
            </a:endParaRP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800" b="0" i="0" kern="0" dirty="0">
                <a:solidFill>
                  <a:schemeClr val="accent2"/>
                </a:solidFill>
                <a:latin typeface="+mn-lt"/>
              </a:rPr>
              <a:t>E.g., “mean rainfall must be close to mean rainfall at training examples”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4338" y="5653088"/>
            <a:ext cx="7545387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lvl="1" eaLnBrk="0" hangingPunct="0">
              <a:defRPr/>
            </a:pPr>
            <a:r>
              <a:rPr lang="en-US" sz="1200" dirty="0">
                <a:latin typeface="GillSans" pitchFamily="34" charset="0"/>
              </a:rPr>
              <a:t>S. J. Phillips, R. E. </a:t>
            </a:r>
            <a:r>
              <a:rPr lang="en-US" sz="1200" dirty="0" err="1">
                <a:latin typeface="GillSans" pitchFamily="34" charset="0"/>
              </a:rPr>
              <a:t>Schapire</a:t>
            </a:r>
            <a:r>
              <a:rPr lang="en-US" sz="1200" dirty="0">
                <a:latin typeface="GillSans" pitchFamily="34" charset="0"/>
              </a:rPr>
              <a:t> and M. </a:t>
            </a:r>
            <a:r>
              <a:rPr lang="en-US" sz="1200" dirty="0" err="1">
                <a:latin typeface="GillSans" pitchFamily="34" charset="0"/>
              </a:rPr>
              <a:t>Dudík</a:t>
            </a:r>
            <a:r>
              <a:rPr lang="en-US" sz="1200" dirty="0">
                <a:latin typeface="GillSans" pitchFamily="34" charset="0"/>
              </a:rPr>
              <a:t> 2004; S. J. Phillips, R. P. Anderson and R. E. </a:t>
            </a:r>
            <a:r>
              <a:rPr lang="en-US" sz="1200" dirty="0" err="1">
                <a:latin typeface="GillSans" pitchFamily="34" charset="0"/>
              </a:rPr>
              <a:t>Schapire</a:t>
            </a:r>
            <a:r>
              <a:rPr lang="en-US" sz="1200" dirty="0">
                <a:latin typeface="GillSans" pitchFamily="34" charset="0"/>
              </a:rPr>
              <a:t> 2006</a:t>
            </a:r>
            <a:endParaRPr lang="en-US" sz="1200" b="0" i="0" kern="0" dirty="0">
              <a:solidFill>
                <a:schemeClr val="accent2"/>
              </a:solidFill>
              <a:latin typeface="Gill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" descr="CASENT0492109_Pw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82900" y="989013"/>
            <a:ext cx="3173413" cy="23876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Application: Protected area design</a:t>
            </a:r>
          </a:p>
        </p:txBody>
      </p:sp>
      <p:pic>
        <p:nvPicPr>
          <p:cNvPr id="29699" name="Picture 3" descr="UroplatusDSC_186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1025" y="792163"/>
            <a:ext cx="2640013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4150" y="617538"/>
            <a:ext cx="2767013" cy="373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3" descr="Indri_indri_sj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4788" y="3365500"/>
            <a:ext cx="2444750" cy="239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3" descr="Adansonia_grandidieri_sj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33713" y="3524250"/>
            <a:ext cx="5248275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3" descr="H00045_C00F00_PRUNED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25925" y="798513"/>
            <a:ext cx="1803400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Application: Protected area design</a:t>
            </a:r>
          </a:p>
        </p:txBody>
      </p:sp>
      <p:pic>
        <p:nvPicPr>
          <p:cNvPr id="30723" name="Picture 3" descr="L00020_C00F00_PRUNED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24575" y="819150"/>
            <a:ext cx="1800225" cy="337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3" descr="M00145_C00F00_PRUNED1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2327275" y="812800"/>
            <a:ext cx="1808163" cy="3389313"/>
          </a:xfrm>
        </p:spPr>
      </p:pic>
      <p:pic>
        <p:nvPicPr>
          <p:cNvPr id="30725" name="Picture 3" descr="A00143_C00F00_PRUNED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875" y="814388"/>
            <a:ext cx="1816100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TextBox 11"/>
          <p:cNvSpPr txBox="1">
            <a:spLocks noChangeArrowheads="1"/>
          </p:cNvSpPr>
          <p:nvPr/>
        </p:nvSpPr>
        <p:spPr bwMode="auto">
          <a:xfrm>
            <a:off x="534988" y="4387850"/>
            <a:ext cx="72612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buFontTx/>
              <a:buAutoNum type="alphaLcParenBoth"/>
            </a:pPr>
            <a:r>
              <a:rPr lang="en-US" sz="1800" b="0" i="0"/>
              <a:t>Dracula ant  (</a:t>
            </a:r>
            <a:r>
              <a:rPr lang="en-US" sz="1800" b="0"/>
              <a:t>Mystrium</a:t>
            </a:r>
            <a:r>
              <a:rPr lang="en-US" sz="1800" b="0" i="0"/>
              <a:t> mysticum)</a:t>
            </a:r>
          </a:p>
          <a:p>
            <a:pPr marL="342900" indent="-342900" eaLnBrk="0" hangingPunct="0">
              <a:buFontTx/>
              <a:buAutoNum type="alphaLcParenBoth"/>
            </a:pPr>
            <a:r>
              <a:rPr lang="en-US" sz="1800" b="0" i="0"/>
              <a:t>Grandidier’s baobab  (</a:t>
            </a:r>
            <a:r>
              <a:rPr lang="en-US" sz="1800" b="0"/>
              <a:t>Adansonia</a:t>
            </a:r>
            <a:r>
              <a:rPr lang="en-US" sz="1800" b="0" i="0"/>
              <a:t> grandidieri)</a:t>
            </a:r>
          </a:p>
          <a:p>
            <a:pPr marL="342900" indent="-342900" eaLnBrk="0" hangingPunct="0">
              <a:buFontTx/>
              <a:buAutoNum type="alphaLcParenBoth"/>
            </a:pPr>
            <a:r>
              <a:rPr lang="en-US" sz="1800" b="0" i="0"/>
              <a:t>Common leaf-tailed gecko  (</a:t>
            </a:r>
            <a:r>
              <a:rPr lang="en-US" sz="1800" b="0"/>
              <a:t>Uroplatus</a:t>
            </a:r>
            <a:r>
              <a:rPr lang="en-US" sz="1800" b="0" i="0"/>
              <a:t> fimbriatus)</a:t>
            </a:r>
          </a:p>
          <a:p>
            <a:pPr marL="342900" indent="-342900" eaLnBrk="0" hangingPunct="0">
              <a:buFontTx/>
              <a:buAutoNum type="alphaLcParenBoth"/>
            </a:pPr>
            <a:r>
              <a:rPr lang="en-US" sz="1800" b="0" i="0"/>
              <a:t>Indri, the largest lemur species  (</a:t>
            </a:r>
            <a:r>
              <a:rPr lang="en-US" sz="1800" b="0"/>
              <a:t>Indri</a:t>
            </a:r>
            <a:r>
              <a:rPr lang="en-US" sz="1800" b="0" i="0"/>
              <a:t> indri)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Application: Protected area design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4050" y="652463"/>
            <a:ext cx="4475163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20688" y="5667375"/>
            <a:ext cx="3906837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lvl="1" eaLnBrk="0" hangingPunct="0">
              <a:defRPr/>
            </a:pPr>
            <a:r>
              <a:rPr lang="en-US" sz="1200" dirty="0" err="1">
                <a:latin typeface="GillSans" pitchFamily="34" charset="0"/>
              </a:rPr>
              <a:t>Kremen</a:t>
            </a:r>
            <a:r>
              <a:rPr lang="en-US" sz="1200" dirty="0">
                <a:latin typeface="GillSans" pitchFamily="34" charset="0"/>
              </a:rPr>
              <a:t> et al., </a:t>
            </a:r>
            <a:r>
              <a:rPr lang="fr-FR" sz="1200" dirty="0">
                <a:latin typeface="GillSans" pitchFamily="34" charset="0"/>
              </a:rPr>
              <a:t>Science 320(5873), 2008, pp 222-226</a:t>
            </a:r>
            <a:endParaRPr lang="en-US" sz="1200" b="0" i="0" kern="0" dirty="0">
              <a:solidFill>
                <a:schemeClr val="accent2"/>
              </a:solidFill>
              <a:latin typeface="Gill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 descr="f2m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19438" y="2987675"/>
            <a:ext cx="3303587" cy="271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Application: Invasive species</a:t>
            </a:r>
          </a:p>
        </p:txBody>
      </p:sp>
      <p:pic>
        <p:nvPicPr>
          <p:cNvPr id="327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940425" y="530225"/>
            <a:ext cx="2381250" cy="2943225"/>
          </a:xfrm>
        </p:spPr>
      </p:pic>
      <p:pic>
        <p:nvPicPr>
          <p:cNvPr id="32772" name="Picture 3" descr="pres by year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9888" y="920750"/>
            <a:ext cx="3008312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 bwMode="auto">
          <a:xfrm rot="16200000" flipH="1">
            <a:off x="3214688" y="3011488"/>
            <a:ext cx="600075" cy="593725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2774" name="TextBox 7"/>
          <p:cNvSpPr txBox="1">
            <a:spLocks noChangeArrowheads="1"/>
          </p:cNvSpPr>
          <p:nvPr/>
        </p:nvSpPr>
        <p:spPr bwMode="auto">
          <a:xfrm>
            <a:off x="460375" y="2868613"/>
            <a:ext cx="20447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0" i="0"/>
              <a:t>Cane toad: known</a:t>
            </a:r>
          </a:p>
          <a:p>
            <a:pPr eaLnBrk="0" hangingPunct="0"/>
            <a:r>
              <a:rPr lang="en-US" sz="1800" b="0" i="0"/>
              <a:t>occurrences</a:t>
            </a:r>
          </a:p>
        </p:txBody>
      </p:sp>
      <p:sp>
        <p:nvSpPr>
          <p:cNvPr id="32775" name="TextBox 9"/>
          <p:cNvSpPr txBox="1">
            <a:spLocks noChangeArrowheads="1"/>
          </p:cNvSpPr>
          <p:nvPr/>
        </p:nvSpPr>
        <p:spPr bwMode="auto">
          <a:xfrm>
            <a:off x="1401763" y="4899025"/>
            <a:ext cx="24161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0" i="0"/>
              <a:t>Cane toad: areas</a:t>
            </a:r>
          </a:p>
          <a:p>
            <a:pPr eaLnBrk="0" hangingPunct="0"/>
            <a:r>
              <a:rPr lang="en-US" sz="1800" b="0" i="0"/>
              <a:t>vulnerable to invasion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0688" y="5667375"/>
            <a:ext cx="4837112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lvl="1" eaLnBrk="0" hangingPunct="0">
              <a:defRPr/>
            </a:pPr>
            <a:r>
              <a:rPr lang="en-US" sz="1200" dirty="0" err="1">
                <a:latin typeface="GillSans" pitchFamily="34" charset="0"/>
              </a:rPr>
              <a:t>Elith</a:t>
            </a:r>
            <a:r>
              <a:rPr lang="en-US" sz="1200" dirty="0">
                <a:latin typeface="GillSans" pitchFamily="34" charset="0"/>
              </a:rPr>
              <a:t> et al., Methods in Ecology &amp; Evolution 1, 2010, pp 330-342.</a:t>
            </a:r>
            <a:endParaRPr lang="en-US" sz="1200" b="0" i="0" kern="0" dirty="0">
              <a:solidFill>
                <a:schemeClr val="accent2"/>
              </a:solidFill>
              <a:latin typeface="Gill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2"/>
          <a:srcRect l="7437" r="7777" b="6897"/>
          <a:stretch>
            <a:fillRect/>
          </a:stretch>
        </p:blipFill>
        <p:spPr bwMode="auto">
          <a:xfrm>
            <a:off x="139700" y="528638"/>
            <a:ext cx="3995738" cy="482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3"/>
          <p:cNvPicPr>
            <a:picLocks noChangeAspect="1" noChangeArrowheads="1"/>
          </p:cNvPicPr>
          <p:nvPr/>
        </p:nvPicPr>
        <p:blipFill>
          <a:blip r:embed="rId3"/>
          <a:srcRect l="8403" r="9244" b="6494"/>
          <a:stretch>
            <a:fillRect/>
          </a:stretch>
        </p:blipFill>
        <p:spPr bwMode="auto">
          <a:xfrm>
            <a:off x="4276725" y="528638"/>
            <a:ext cx="3910013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Oval 4"/>
          <p:cNvSpPr>
            <a:spLocks noChangeArrowheads="1"/>
          </p:cNvSpPr>
          <p:nvPr/>
        </p:nvSpPr>
        <p:spPr bwMode="auto">
          <a:xfrm>
            <a:off x="1892300" y="2179638"/>
            <a:ext cx="911225" cy="660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lIns="82031" tIns="41015" rIns="82031" bIns="41015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Sans" pitchFamily="34" charset="0"/>
            </a:endParaRPr>
          </a:p>
        </p:txBody>
      </p:sp>
      <p:sp>
        <p:nvSpPr>
          <p:cNvPr id="26629" name="Oval 5"/>
          <p:cNvSpPr>
            <a:spLocks noChangeArrowheads="1"/>
          </p:cNvSpPr>
          <p:nvPr/>
        </p:nvSpPr>
        <p:spPr bwMode="auto">
          <a:xfrm>
            <a:off x="2593975" y="2311400"/>
            <a:ext cx="771525" cy="1057275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lIns="82031" tIns="41015" rIns="82031" bIns="41015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Sans" pitchFamily="34" charset="0"/>
            </a:endParaRPr>
          </a:p>
        </p:txBody>
      </p:sp>
      <p:sp>
        <p:nvSpPr>
          <p:cNvPr id="26630" name="Oval 6"/>
          <p:cNvSpPr>
            <a:spLocks noChangeArrowheads="1"/>
          </p:cNvSpPr>
          <p:nvPr/>
        </p:nvSpPr>
        <p:spPr bwMode="auto">
          <a:xfrm>
            <a:off x="6308725" y="2971800"/>
            <a:ext cx="911225" cy="1387475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lIns="82031" tIns="41015" rIns="82031" bIns="41015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Sans" pitchFamily="34" charset="0"/>
            </a:endParaRPr>
          </a:p>
        </p:txBody>
      </p:sp>
      <p:pic>
        <p:nvPicPr>
          <p:cNvPr id="33798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9700" y="3433763"/>
            <a:ext cx="3295650" cy="186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06963" y="1122363"/>
            <a:ext cx="3227387" cy="181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4927600" y="5414963"/>
            <a:ext cx="2973388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31" tIns="41015" rIns="82031" bIns="41015">
            <a:spAutoFit/>
          </a:bodyPr>
          <a:lstStyle/>
          <a:p>
            <a:pPr eaLnBrk="0" hangingPunct="0">
              <a:defRPr/>
            </a:pPr>
            <a:r>
              <a:rPr lang="en-US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Sans" pitchFamily="34" charset="0"/>
              </a:rPr>
              <a:t>Figures by Richard Pearson, AMNH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Application: guiding field surveys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7" name="Group 3"/>
          <p:cNvGrpSpPr>
            <a:grpSpLocks/>
          </p:cNvGrpSpPr>
          <p:nvPr/>
        </p:nvGrpSpPr>
        <p:grpSpPr bwMode="auto">
          <a:xfrm>
            <a:off x="280988" y="950913"/>
            <a:ext cx="2452687" cy="1714500"/>
            <a:chOff x="240" y="1488"/>
            <a:chExt cx="1680" cy="1246"/>
          </a:xfrm>
        </p:grpSpPr>
        <p:sp>
          <p:nvSpPr>
            <p:cNvPr id="27652" name="Rectangle 4"/>
            <p:cNvSpPr>
              <a:spLocks noChangeArrowheads="1"/>
            </p:cNvSpPr>
            <p:nvPr/>
          </p:nvSpPr>
          <p:spPr bwMode="auto">
            <a:xfrm>
              <a:off x="240" y="2544"/>
              <a:ext cx="1680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1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" pitchFamily="18" charset="0"/>
                </a:rPr>
                <a:t>Chameleons (</a:t>
              </a:r>
              <a:r>
                <a:rPr lang="en-US" sz="11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" pitchFamily="18" charset="0"/>
                </a:rPr>
                <a:t>Brookesia</a:t>
              </a:r>
              <a:r>
                <a:rPr lang="en-US" sz="1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" pitchFamily="18" charset="0"/>
                </a:rPr>
                <a:t> &amp; </a:t>
              </a:r>
              <a:r>
                <a:rPr lang="en-US" sz="11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" pitchFamily="18" charset="0"/>
                </a:rPr>
                <a:t>Chamaeleo</a:t>
              </a:r>
              <a:r>
                <a:rPr lang="en-US" sz="1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" pitchFamily="18" charset="0"/>
                </a:rPr>
                <a:t>)</a:t>
              </a:r>
            </a:p>
          </p:txBody>
        </p:sp>
        <p:pic>
          <p:nvPicPr>
            <p:cNvPr id="34833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40" y="1488"/>
              <a:ext cx="1632" cy="10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4818" name="Group 6"/>
          <p:cNvGrpSpPr>
            <a:grpSpLocks/>
          </p:cNvGrpSpPr>
          <p:nvPr/>
        </p:nvGrpSpPr>
        <p:grpSpPr bwMode="auto">
          <a:xfrm>
            <a:off x="2944813" y="727075"/>
            <a:ext cx="2803525" cy="4687888"/>
            <a:chOff x="1920" y="480"/>
            <a:chExt cx="1789" cy="3264"/>
          </a:xfrm>
        </p:grpSpPr>
        <p:pic>
          <p:nvPicPr>
            <p:cNvPr id="34826" name="Picture 7" descr="disjunct_areas_lpt_auto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0" y="480"/>
              <a:ext cx="1789" cy="3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6" name="Text Box 8"/>
            <p:cNvSpPr txBox="1">
              <a:spLocks noChangeArrowheads="1"/>
            </p:cNvSpPr>
            <p:nvPr/>
          </p:nvSpPr>
          <p:spPr bwMode="auto">
            <a:xfrm>
              <a:off x="1920" y="528"/>
              <a:ext cx="715" cy="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9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Target survey areas</a:t>
              </a:r>
            </a:p>
          </p:txBody>
        </p:sp>
        <p:pic>
          <p:nvPicPr>
            <p:cNvPr id="34828" name="Picture 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77" y="672"/>
              <a:ext cx="201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8" name="Text Box 10"/>
            <p:cNvSpPr txBox="1">
              <a:spLocks noChangeArrowheads="1"/>
            </p:cNvSpPr>
            <p:nvPr/>
          </p:nvSpPr>
          <p:spPr bwMode="auto">
            <a:xfrm>
              <a:off x="2352" y="672"/>
              <a:ext cx="495" cy="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7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Highest priority</a:t>
              </a:r>
            </a:p>
          </p:txBody>
        </p:sp>
        <p:sp>
          <p:nvSpPr>
            <p:cNvPr id="27659" name="Text Box 11"/>
            <p:cNvSpPr txBox="1">
              <a:spLocks noChangeArrowheads="1"/>
            </p:cNvSpPr>
            <p:nvPr/>
          </p:nvSpPr>
          <p:spPr bwMode="auto">
            <a:xfrm>
              <a:off x="2352" y="1107"/>
              <a:ext cx="463" cy="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7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Lower priority</a:t>
              </a:r>
            </a:p>
          </p:txBody>
        </p:sp>
        <p:sp>
          <p:nvSpPr>
            <p:cNvPr id="27660" name="Line 12"/>
            <p:cNvSpPr>
              <a:spLocks noChangeShapeType="1"/>
            </p:cNvSpPr>
            <p:nvPr/>
          </p:nvSpPr>
          <p:spPr bwMode="auto">
            <a:xfrm flipV="1">
              <a:off x="2496" y="808"/>
              <a:ext cx="0" cy="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Sans" pitchFamily="34" charset="0"/>
              </a:endParaRPr>
            </a:p>
          </p:txBody>
        </p:sp>
      </p:grpSp>
      <p:grpSp>
        <p:nvGrpSpPr>
          <p:cNvPr id="34819" name="Group 13"/>
          <p:cNvGrpSpPr>
            <a:grpSpLocks/>
          </p:cNvGrpSpPr>
          <p:nvPr/>
        </p:nvGrpSpPr>
        <p:grpSpPr bwMode="auto">
          <a:xfrm>
            <a:off x="6029325" y="1584325"/>
            <a:ext cx="2032000" cy="2600325"/>
            <a:chOff x="3936" y="720"/>
            <a:chExt cx="1392" cy="1889"/>
          </a:xfrm>
        </p:grpSpPr>
        <p:pic>
          <p:nvPicPr>
            <p:cNvPr id="34824" name="Picture 1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32" y="720"/>
              <a:ext cx="968" cy="1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63" name="Rectangle 15"/>
            <p:cNvSpPr>
              <a:spLocks noChangeArrowheads="1"/>
            </p:cNvSpPr>
            <p:nvPr/>
          </p:nvSpPr>
          <p:spPr bwMode="auto">
            <a:xfrm>
              <a:off x="3936" y="2419"/>
              <a:ext cx="1392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1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" pitchFamily="18" charset="0"/>
                </a:rPr>
                <a:t>Leaf-tailed geckos (</a:t>
              </a:r>
              <a:r>
                <a:rPr lang="en-US" sz="11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" pitchFamily="18" charset="0"/>
                </a:rPr>
                <a:t>Uroplatus</a:t>
              </a:r>
              <a:r>
                <a:rPr lang="en-US" sz="1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" pitchFamily="18" charset="0"/>
                </a:rPr>
                <a:t>)</a:t>
              </a:r>
            </a:p>
          </p:txBody>
        </p:sp>
      </p:grpSp>
      <p:grpSp>
        <p:nvGrpSpPr>
          <p:cNvPr id="34820" name="Group 16"/>
          <p:cNvGrpSpPr>
            <a:grpSpLocks/>
          </p:cNvGrpSpPr>
          <p:nvPr/>
        </p:nvGrpSpPr>
        <p:grpSpPr bwMode="auto">
          <a:xfrm>
            <a:off x="679450" y="2800350"/>
            <a:ext cx="1541463" cy="2176463"/>
            <a:chOff x="465" y="2016"/>
            <a:chExt cx="1056" cy="1582"/>
          </a:xfrm>
        </p:grpSpPr>
        <p:pic>
          <p:nvPicPr>
            <p:cNvPr id="34822" name="Picture 17" descr="phelsuma_laticauda_angularis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28" y="2016"/>
              <a:ext cx="889" cy="1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66" name="Rectangle 18"/>
            <p:cNvSpPr>
              <a:spLocks noChangeArrowheads="1"/>
            </p:cNvSpPr>
            <p:nvPr/>
          </p:nvSpPr>
          <p:spPr bwMode="auto">
            <a:xfrm>
              <a:off x="465" y="3408"/>
              <a:ext cx="1056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1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" pitchFamily="18" charset="0"/>
                </a:rPr>
                <a:t>Day geckos (</a:t>
              </a:r>
              <a:r>
                <a:rPr lang="en-US" sz="11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" pitchFamily="18" charset="0"/>
                </a:rPr>
                <a:t>Phelsuma</a:t>
              </a:r>
              <a:r>
                <a:rPr lang="en-US" sz="1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" pitchFamily="18" charset="0"/>
                </a:rPr>
                <a:t>)</a:t>
              </a: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152400" y="0"/>
            <a:ext cx="8259763" cy="46355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ker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Application: guiding field surveys</a:t>
            </a:r>
            <a:endParaRPr lang="en-US" kern="0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2"/>
          <a:srcRect l="20512" t="7317" r="21104" b="10976"/>
          <a:stretch>
            <a:fillRect/>
          </a:stretch>
        </p:blipFill>
        <p:spPr bwMode="auto">
          <a:xfrm>
            <a:off x="4827588" y="263525"/>
            <a:ext cx="3059112" cy="521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6099175" y="3433763"/>
            <a:ext cx="306388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31" tIns="41015" rIns="82031" bIns="41015">
            <a:spAutoFit/>
          </a:bodyPr>
          <a:lstStyle/>
          <a:p>
            <a:pPr eaLnBrk="0" hangingPunct="0">
              <a:defRPr/>
            </a:pP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</a:rPr>
              <a:t>?</a:t>
            </a: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5678488" y="5414963"/>
            <a:ext cx="306387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31" tIns="41015" rIns="82031" bIns="41015">
            <a:spAutoFit/>
          </a:bodyPr>
          <a:lstStyle/>
          <a:p>
            <a:pPr eaLnBrk="0" hangingPunct="0">
              <a:defRPr/>
            </a:pP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</a:rPr>
              <a:t>?</a:t>
            </a: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5888038" y="4953000"/>
            <a:ext cx="307975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31" tIns="41015" rIns="82031" bIns="41015">
            <a:spAutoFit/>
          </a:bodyPr>
          <a:lstStyle/>
          <a:p>
            <a:pPr eaLnBrk="0" hangingPunct="0">
              <a:defRPr/>
            </a:pP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</a:rPr>
              <a:t>?</a:t>
            </a: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6308725" y="4094163"/>
            <a:ext cx="293688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31" tIns="41015" rIns="82031" bIns="41015">
            <a:spAutoFit/>
          </a:bodyPr>
          <a:lstStyle/>
          <a:p>
            <a:pPr eaLnBrk="0" hangingPunct="0">
              <a:defRPr/>
            </a:pP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</a:rPr>
              <a:t>?</a:t>
            </a: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6659563" y="3103563"/>
            <a:ext cx="306387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31" tIns="41015" rIns="82031" bIns="41015">
            <a:spAutoFit/>
          </a:bodyPr>
          <a:lstStyle/>
          <a:p>
            <a:pPr eaLnBrk="0" hangingPunct="0">
              <a:defRPr/>
            </a:pP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</a:rPr>
              <a:t>?</a:t>
            </a:r>
          </a:p>
        </p:txBody>
      </p:sp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6378575" y="1849438"/>
            <a:ext cx="293688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31" tIns="41015" rIns="82031" bIns="41015">
            <a:spAutoFit/>
          </a:bodyPr>
          <a:lstStyle/>
          <a:p>
            <a:pPr eaLnBrk="0" hangingPunct="0">
              <a:defRPr/>
            </a:pP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</a:rPr>
              <a:t>?</a:t>
            </a:r>
          </a:p>
        </p:txBody>
      </p:sp>
      <p:sp>
        <p:nvSpPr>
          <p:cNvPr id="29706" name="Rectangle 10"/>
          <p:cNvSpPr>
            <a:spLocks noChangeArrowheads="1"/>
          </p:cNvSpPr>
          <p:nvPr/>
        </p:nvSpPr>
        <p:spPr bwMode="auto">
          <a:xfrm>
            <a:off x="6940550" y="2378075"/>
            <a:ext cx="306388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31" tIns="41015" rIns="82031" bIns="41015">
            <a:spAutoFit/>
          </a:bodyPr>
          <a:lstStyle/>
          <a:p>
            <a:pPr eaLnBrk="0" hangingPunct="0">
              <a:defRPr/>
            </a:pP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</a:rPr>
              <a:t>?</a:t>
            </a: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5888038" y="1452563"/>
            <a:ext cx="307975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31" tIns="41015" rIns="82031" bIns="41015">
            <a:spAutoFit/>
          </a:bodyPr>
          <a:lstStyle/>
          <a:p>
            <a:pPr eaLnBrk="0" hangingPunct="0">
              <a:defRPr/>
            </a:pP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</a:rPr>
              <a:t>?</a:t>
            </a:r>
          </a:p>
        </p:txBody>
      </p:sp>
      <p:sp>
        <p:nvSpPr>
          <p:cNvPr id="29708" name="Rectangle 12"/>
          <p:cNvSpPr>
            <a:spLocks noChangeArrowheads="1"/>
          </p:cNvSpPr>
          <p:nvPr/>
        </p:nvSpPr>
        <p:spPr bwMode="auto">
          <a:xfrm>
            <a:off x="5327650" y="5414963"/>
            <a:ext cx="306388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31" tIns="41015" rIns="82031" bIns="41015">
            <a:spAutoFit/>
          </a:bodyPr>
          <a:lstStyle/>
          <a:p>
            <a:pPr eaLnBrk="0" hangingPunct="0">
              <a:defRPr/>
            </a:pP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</a:rPr>
              <a:t>?</a:t>
            </a:r>
          </a:p>
        </p:txBody>
      </p:sp>
      <p:pic>
        <p:nvPicPr>
          <p:cNvPr id="35851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675" y="1387475"/>
            <a:ext cx="3084513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Application: guiding field surveys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490538" y="1189038"/>
            <a:ext cx="1912937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31" tIns="41015" rIns="82031" bIns="41015">
            <a:spAutoFit/>
          </a:bodyPr>
          <a:lstStyle/>
          <a:p>
            <a:pPr eaLnBrk="0" hangingPunct="0">
              <a:defRPr/>
            </a:pPr>
            <a:r>
              <a:rPr lang="en-US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</a:rPr>
              <a:t>Calumma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</a:rPr>
              <a:t> sp. 1</a:t>
            </a:r>
          </a:p>
        </p:txBody>
      </p:sp>
      <p:pic>
        <p:nvPicPr>
          <p:cNvPr id="3686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7263" y="528638"/>
            <a:ext cx="3429000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7263" y="2971800"/>
            <a:ext cx="3429000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0538" y="1519238"/>
            <a:ext cx="3505200" cy="186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0538" y="3433763"/>
            <a:ext cx="3505200" cy="190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4837113" y="131763"/>
            <a:ext cx="1912937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31" tIns="41015" rIns="82031" bIns="41015">
            <a:spAutoFit/>
          </a:bodyPr>
          <a:lstStyle/>
          <a:p>
            <a:pPr eaLnBrk="0" hangingPunct="0">
              <a:defRPr/>
            </a:pPr>
            <a:r>
              <a:rPr lang="en-US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</a:rPr>
              <a:t>Calumma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</a:rPr>
              <a:t> sp. 2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4484688" cy="106203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Results: new species of chameleon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280988" y="1320800"/>
            <a:ext cx="1582737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31" tIns="41015" rIns="82031" bIns="41015">
            <a:spAutoFit/>
          </a:bodyPr>
          <a:lstStyle/>
          <a:p>
            <a:pPr eaLnBrk="0" hangingPunct="0">
              <a:defRPr/>
            </a:pPr>
            <a:r>
              <a:rPr lang="en-US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</a:rPr>
              <a:t>Oplurus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</a:rPr>
              <a:t> sp. </a:t>
            </a:r>
          </a:p>
        </p:txBody>
      </p:sp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86275" y="1782763"/>
            <a:ext cx="3644900" cy="252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4276725" y="1320800"/>
            <a:ext cx="1992313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31" tIns="41015" rIns="82031" bIns="41015">
            <a:spAutoFit/>
          </a:bodyPr>
          <a:lstStyle/>
          <a:p>
            <a:pPr eaLnBrk="0" hangingPunct="0">
              <a:defRPr/>
            </a:pPr>
            <a:r>
              <a:rPr lang="en-US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</a:rPr>
              <a:t>Liophidium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</a:rPr>
              <a:t> sp. 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6659563" y="1320800"/>
            <a:ext cx="1677987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31" tIns="41015" rIns="82031" bIns="41015">
            <a:spAutoFit/>
          </a:bodyPr>
          <a:lstStyle/>
          <a:p>
            <a:pPr eaLnBrk="0" hangingPunct="0">
              <a:defRPr/>
            </a:pP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</a:rPr>
              <a:t>and others…</a:t>
            </a:r>
          </a:p>
        </p:txBody>
      </p:sp>
      <p:pic>
        <p:nvPicPr>
          <p:cNvPr id="3789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550" y="1782763"/>
            <a:ext cx="406717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Results: new species of iguana, snake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Vignettes: Data </a:t>
            </a:r>
            <a:r>
              <a:rPr lang="en-US" dirty="0" smtClean="0">
                <a:sym typeface="Wingdings" pitchFamily="2" charset="2"/>
              </a:rPr>
              <a:t> Models  Policies</a:t>
            </a:r>
            <a:endParaRPr lang="en-US" dirty="0"/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Species detection:  tree swallow roosts from radar</a:t>
            </a:r>
          </a:p>
          <a:p>
            <a:endParaRPr lang="en-US" smtClean="0"/>
          </a:p>
          <a:p>
            <a:r>
              <a:rPr lang="en-US" smtClean="0"/>
              <a:t>Modeling species distributions</a:t>
            </a:r>
          </a:p>
          <a:p>
            <a:pPr lvl="1"/>
            <a:r>
              <a:rPr lang="en-US" smtClean="0"/>
              <a:t>Challenge 1: Presence-only data (Maxent)</a:t>
            </a:r>
          </a:p>
          <a:p>
            <a:pPr lvl="1"/>
            <a:r>
              <a:rPr lang="en-US" smtClean="0"/>
              <a:t>Challenge 2: Non-stationarity (STEM)</a:t>
            </a:r>
          </a:p>
          <a:p>
            <a:endParaRPr lang="en-US" smtClean="0"/>
          </a:p>
          <a:p>
            <a:r>
              <a:rPr lang="en-US" smtClean="0"/>
              <a:t>Planning protected areas to allow dispersal</a:t>
            </a:r>
          </a:p>
          <a:p>
            <a:pPr lvl="1"/>
            <a:r>
              <a:rPr lang="en-US" smtClean="0"/>
              <a:t>Network flow, mixed integer programming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Thanks to Tom Dietterich, Rebecca Hutchinson &amp; Dan Sheldon (Oregon State University) for many slides!</a:t>
            </a:r>
          </a:p>
          <a:p>
            <a:endParaRPr lang="en-US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C848B16-3028-4C34-82B0-0A78D5383C5D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Application: Giant exploding palm</a:t>
            </a:r>
            <a:endParaRPr lang="en-US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6575" y="582613"/>
            <a:ext cx="3568700" cy="4800600"/>
          </a:xfrm>
        </p:spPr>
      </p:pic>
      <p:pic>
        <p:nvPicPr>
          <p:cNvPr id="3891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8975" y="3157538"/>
            <a:ext cx="2309813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30975" y="773113"/>
            <a:ext cx="1627188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13263" y="741363"/>
            <a:ext cx="1716087" cy="234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14338" y="5653088"/>
            <a:ext cx="5851525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lvl="1" eaLnBrk="0" hangingPunct="0">
              <a:defRPr/>
            </a:pPr>
            <a:r>
              <a:rPr lang="en-US" sz="1200" dirty="0">
                <a:latin typeface="GillSans" pitchFamily="34" charset="0"/>
              </a:rPr>
              <a:t>J. </a:t>
            </a:r>
            <a:r>
              <a:rPr lang="en-US" sz="1200" dirty="0" err="1">
                <a:latin typeface="GillSans" pitchFamily="34" charset="0"/>
              </a:rPr>
              <a:t>Dransfield</a:t>
            </a:r>
            <a:r>
              <a:rPr lang="en-US" sz="1200" dirty="0">
                <a:latin typeface="GillSans" pitchFamily="34" charset="0"/>
              </a:rPr>
              <a:t> et al., Botanical Journal of the </a:t>
            </a:r>
            <a:r>
              <a:rPr lang="en-US" sz="1200" dirty="0" err="1">
                <a:latin typeface="GillSans" pitchFamily="34" charset="0"/>
              </a:rPr>
              <a:t>Linnean</a:t>
            </a:r>
            <a:r>
              <a:rPr lang="en-US" sz="1200" dirty="0">
                <a:latin typeface="GillSans" pitchFamily="34" charset="0"/>
              </a:rPr>
              <a:t> Society, 2008, 156, 79-91.</a:t>
            </a:r>
            <a:endParaRPr lang="en-US" sz="1200" b="0" i="0" kern="0" dirty="0">
              <a:solidFill>
                <a:schemeClr val="accent2"/>
              </a:solidFill>
              <a:latin typeface="Gill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SDM Challenge #2: Non-</a:t>
            </a:r>
            <a:r>
              <a:rPr lang="en-US" sz="3600" dirty="0" err="1" smtClean="0"/>
              <a:t>stationarity</a:t>
            </a:r>
            <a:endParaRPr lang="en-US" sz="3600" dirty="0" smtClean="0"/>
          </a:p>
        </p:txBody>
      </p:sp>
      <p:sp>
        <p:nvSpPr>
          <p:cNvPr id="39938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20688" y="1057275"/>
            <a:ext cx="7570787" cy="4278313"/>
          </a:xfrm>
        </p:spPr>
        <p:txBody>
          <a:bodyPr/>
          <a:lstStyle/>
          <a:p>
            <a:pPr eaLnBrk="1" hangingPunct="1"/>
            <a:r>
              <a:rPr lang="en-US" smtClean="0"/>
              <a:t>Problem: predictor-response relationships can change over space and time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A solution: Spatial-Temporal Exploratory Models (STEM)</a:t>
            </a:r>
          </a:p>
          <a:p>
            <a:pPr lvl="1" eaLnBrk="1" hangingPunct="1"/>
            <a:r>
              <a:rPr lang="en-US" smtClean="0"/>
              <a:t>Create ensembles with local spatial/temporal support</a:t>
            </a:r>
          </a:p>
          <a:p>
            <a:pPr lvl="1" eaLnBrk="1" hangingPunct="1"/>
            <a:r>
              <a:rPr lang="en-US" smtClean="0"/>
              <a:t>Base learner = classification trees</a:t>
            </a:r>
          </a:p>
          <a:p>
            <a:pPr lvl="1" eaLnBrk="1" hangingPunct="1"/>
            <a:endParaRPr lang="en-US" smtClean="0"/>
          </a:p>
          <a:p>
            <a:r>
              <a:rPr lang="en-US" sz="2200" b="0" smtClean="0"/>
              <a:t>eBird</a:t>
            </a:r>
          </a:p>
          <a:p>
            <a:pPr lvl="1"/>
            <a:r>
              <a:rPr lang="en-US" sz="1900" smtClean="0"/>
              <a:t>Citizen Science</a:t>
            </a:r>
          </a:p>
          <a:p>
            <a:pPr lvl="1"/>
            <a:r>
              <a:rPr lang="en-US" smtClean="0"/>
              <a:t>Dataset publicly available for analysis  </a:t>
            </a:r>
          </a:p>
          <a:p>
            <a:pPr lvl="1"/>
            <a:r>
              <a:rPr lang="en-US" smtClean="0"/>
              <a:t>LOTS of data!</a:t>
            </a:r>
          </a:p>
          <a:p>
            <a:pPr lvl="2"/>
            <a:r>
              <a:rPr lang="en-US" smtClean="0"/>
              <a:t>~3 million observations reported this May</a:t>
            </a:r>
          </a:p>
          <a:p>
            <a:pPr eaLnBrk="1" hangingPunct="1">
              <a:buFontTx/>
              <a:buNone/>
            </a:pPr>
            <a:endParaRPr lang="en-US" smtClean="0"/>
          </a:p>
        </p:txBody>
      </p:sp>
    </p:spTree>
  </p:cSld>
  <p:clrMapOvr>
    <a:masterClrMapping/>
  </p:clrMapOvr>
  <p:transition spd="slow" advTm="30307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STEM</a:t>
            </a:r>
            <a:endParaRPr lang="en-US" dirty="0"/>
          </a:p>
        </p:txBody>
      </p:sp>
      <p:sp>
        <p:nvSpPr>
          <p:cNvPr id="5" name="Content Placeholder 4"/>
          <p:cNvSpPr>
            <a:spLocks noGrp="1" noRot="1" noChangeAspect="1" noMove="1" noResize="1" noEditPoints="1" noAdjustHandles="1" noChangeArrowheads="1" noChangeShapeType="1" noTextEdit="1"/>
          </p:cNvSpPr>
          <p:nvPr>
            <p:ph sz="quarter" idx="1"/>
          </p:nvPr>
        </p:nvSpPr>
        <p:spPr>
          <a:xfrm>
            <a:off x="420608" y="1056640"/>
            <a:ext cx="3785473" cy="4279392"/>
          </a:xfrm>
          <a:blipFill rotWithShape="1">
            <a:blip r:embed="rId3" cstate="print"/>
            <a:stretch>
              <a:fillRect l="-593" t="-2099" r="-2519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pic>
        <p:nvPicPr>
          <p:cNvPr id="6" name="Picture 3" descr="stem.erd..ST.regions.png"/>
          <p:cNvPicPr>
            <a:picLocks noChangeAspect="1"/>
          </p:cNvPicPr>
          <p:nvPr/>
        </p:nvPicPr>
        <p:blipFill>
          <a:blip r:embed="rId4"/>
          <a:srcRect r="50000" b="53871"/>
          <a:stretch>
            <a:fillRect/>
          </a:stretch>
        </p:blipFill>
        <p:spPr bwMode="auto">
          <a:xfrm>
            <a:off x="4486275" y="990600"/>
            <a:ext cx="3765550" cy="211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stem.erd..ST.ensemble.plot.png"/>
          <p:cNvPicPr>
            <a:picLocks noChangeAspect="1"/>
          </p:cNvPicPr>
          <p:nvPr/>
        </p:nvPicPr>
        <p:blipFill>
          <a:blip r:embed="rId5"/>
          <a:srcRect l="4167" r="52499" b="59032"/>
          <a:stretch>
            <a:fillRect/>
          </a:stretch>
        </p:blipFill>
        <p:spPr bwMode="auto">
          <a:xfrm>
            <a:off x="5118100" y="3170238"/>
            <a:ext cx="2592388" cy="219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TextBox 8"/>
          <p:cNvSpPr txBox="1">
            <a:spLocks noChangeArrowheads="1"/>
          </p:cNvSpPr>
          <p:nvPr/>
        </p:nvSpPr>
        <p:spPr bwMode="auto">
          <a:xfrm>
            <a:off x="414338" y="5653088"/>
            <a:ext cx="50339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/>
              <a:t>D. Fink et al., Ecological Applications, 2010, 20(8):2131-47</a:t>
            </a:r>
          </a:p>
        </p:txBody>
      </p:sp>
    </p:spTree>
    <p:custDataLst>
      <p:tags r:id="rId1"/>
    </p:custDataLst>
  </p:cSld>
  <p:clrMapOvr>
    <a:masterClrMapping/>
  </p:clrMapOvr>
  <p:transition spd="slow" advTm="685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 idx="4294967295"/>
          </p:nvPr>
        </p:nvSpPr>
        <p:spPr>
          <a:xfrm>
            <a:off x="350838" y="263525"/>
            <a:ext cx="7570787" cy="620713"/>
          </a:xfrm>
          <a:solidFill>
            <a:schemeClr val="tx1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2000" dirty="0" smtClean="0">
                <a:solidFill>
                  <a:srgbClr val="FFFF00"/>
                </a:solidFill>
              </a:rPr>
              <a:t>STEM SDM: Indigo Bunting  </a:t>
            </a:r>
            <a:endParaRPr lang="en-US" sz="2000" dirty="0" smtClean="0">
              <a:solidFill>
                <a:srgbClr val="7F7F7F"/>
              </a:solidFill>
            </a:endParaRPr>
          </a:p>
        </p:txBody>
      </p:sp>
      <p:pic>
        <p:nvPicPr>
          <p:cNvPr id="43010" name="Picture 4" descr="fullyear_animation_indigo_bunting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0838" y="1263650"/>
            <a:ext cx="7023101" cy="415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50013" y="1057275"/>
            <a:ext cx="196215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50013" y="3111500"/>
            <a:ext cx="1962150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TextBox 5"/>
          <p:cNvSpPr txBox="1">
            <a:spLocks noChangeArrowheads="1"/>
          </p:cNvSpPr>
          <p:nvPr/>
        </p:nvSpPr>
        <p:spPr bwMode="auto">
          <a:xfrm>
            <a:off x="363538" y="5494338"/>
            <a:ext cx="3897312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31" tIns="41015" rIns="82031" bIns="41015">
            <a:spAutoFit/>
          </a:bodyPr>
          <a:lstStyle/>
          <a:p>
            <a:r>
              <a:rPr lang="en-US" sz="1800">
                <a:latin typeface="Arial" charset="0"/>
                <a:cs typeface="Arial" charset="0"/>
              </a:rPr>
              <a:t>Animation courtesy of Daniel Fink</a:t>
            </a:r>
          </a:p>
        </p:txBody>
      </p:sp>
    </p:spTree>
  </p:cSld>
  <p:clrMapOvr>
    <a:masterClrMapping/>
  </p:clrMapOvr>
  <p:transition advTm="49932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Vignettes: Data </a:t>
            </a:r>
            <a:r>
              <a:rPr lang="en-US" dirty="0" smtClean="0">
                <a:sym typeface="Wingdings" pitchFamily="2" charset="2"/>
              </a:rPr>
              <a:t> Models  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Policies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50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0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Reserve planning for </a:t>
            </a:r>
            <a:r>
              <a:rPr lang="en-US" dirty="0" err="1" smtClean="0"/>
              <a:t>Protea</a:t>
            </a:r>
            <a:r>
              <a:rPr lang="en-US" dirty="0" smtClean="0"/>
              <a:t> Dispersal </a:t>
            </a:r>
            <a:endParaRPr lang="en-US" dirty="0"/>
          </a:p>
        </p:txBody>
      </p:sp>
      <p:sp>
        <p:nvSpPr>
          <p:cNvPr id="4608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585788"/>
            <a:ext cx="7802563" cy="4800600"/>
          </a:xfrm>
        </p:spPr>
        <p:txBody>
          <a:bodyPr/>
          <a:lstStyle/>
          <a:p>
            <a:pPr>
              <a:buFontTx/>
              <a:buNone/>
            </a:pPr>
            <a:r>
              <a:rPr lang="en-US" sz="1800" smtClean="0"/>
              <a:t>~300 endemic species in the fynbos of the Western Cape of S. Africa</a:t>
            </a:r>
          </a:p>
          <a:p>
            <a:pPr>
              <a:buFontTx/>
              <a:buNone/>
            </a:pPr>
            <a:r>
              <a:rPr lang="en-US" sz="1800" smtClean="0"/>
              <a:t>Suitable conditions will shift under climate change</a:t>
            </a:r>
          </a:p>
          <a:p>
            <a:pPr>
              <a:buFontTx/>
              <a:buNone/>
            </a:pPr>
            <a:r>
              <a:rPr lang="en-US" sz="1800" smtClean="0"/>
              <a:t>Limited dispersal ability (ants, rodents…)</a:t>
            </a:r>
          </a:p>
          <a:p>
            <a:pPr>
              <a:buFontTx/>
              <a:buNone/>
            </a:pPr>
            <a:endParaRPr lang="en-US" sz="1800" smtClean="0"/>
          </a:p>
        </p:txBody>
      </p:sp>
      <p:pic>
        <p:nvPicPr>
          <p:cNvPr id="46083" name="Picture 4" descr="IMG_158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974725" y="1817688"/>
            <a:ext cx="5313363" cy="3984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154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/>
              <a:t>Modeled distributions of Protea lacticolor</a:t>
            </a:r>
          </a:p>
        </p:txBody>
      </p:sp>
      <p:pic>
        <p:nvPicPr>
          <p:cNvPr id="48130" name="Picture 4" descr="closeu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38188" y="609600"/>
            <a:ext cx="6675437" cy="4800600"/>
          </a:xfrm>
        </p:spPr>
      </p:pic>
      <p:sp>
        <p:nvSpPr>
          <p:cNvPr id="2241543" name="Rectangle 7"/>
          <p:cNvSpPr>
            <a:spLocks noChangeArrowheads="1"/>
          </p:cNvSpPr>
          <p:nvPr/>
        </p:nvSpPr>
        <p:spPr bwMode="auto">
          <a:xfrm>
            <a:off x="152400" y="5348288"/>
            <a:ext cx="82597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2" tIns="45716" rIns="91432" bIns="45716"/>
          <a:lstStyle/>
          <a:p>
            <a:pPr eaLnBrk="0" hangingPunct="0">
              <a:defRPr/>
            </a:pPr>
            <a:r>
              <a:rPr 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GillSans" pitchFamily="34" charset="0"/>
              </a:rPr>
              <a:t>Source: Hannah et al., BioScience, 2005</a:t>
            </a:r>
          </a:p>
        </p:txBody>
      </p:sp>
      <p:pic>
        <p:nvPicPr>
          <p:cNvPr id="48132" name="Picture 4" descr="satell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5" y="442913"/>
            <a:ext cx="2849563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9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/>
              <a:t>Shifting suitable conditions</a:t>
            </a:r>
          </a:p>
        </p:txBody>
      </p:sp>
      <p:sp>
        <p:nvSpPr>
          <p:cNvPr id="4915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438" y="1693863"/>
            <a:ext cx="7415212" cy="3925887"/>
          </a:xfrm>
        </p:spPr>
        <p:txBody>
          <a:bodyPr/>
          <a:lstStyle/>
          <a:p>
            <a:pPr>
              <a:buFontTx/>
              <a:buNone/>
            </a:pPr>
            <a:r>
              <a:rPr lang="en-US" sz="1800" smtClean="0"/>
              <a:t>Interpretation: a patch of suitable conditions moving slowly enough to support the species over time</a:t>
            </a:r>
          </a:p>
          <a:p>
            <a:pPr>
              <a:buFontTx/>
              <a:buNone/>
            </a:pPr>
            <a:endParaRPr lang="en-US" sz="1600" smtClean="0"/>
          </a:p>
          <a:p>
            <a:pPr>
              <a:buFontTx/>
              <a:buNone/>
            </a:pPr>
            <a:r>
              <a:rPr lang="en-US" sz="1800" smtClean="0"/>
              <a:t>Dispersal chain:</a:t>
            </a:r>
          </a:p>
          <a:p>
            <a:pPr lvl="1"/>
            <a:r>
              <a:rPr lang="en-US" sz="1600" smtClean="0"/>
              <a:t>Sequence of suitable cells (one per time slice)</a:t>
            </a:r>
          </a:p>
          <a:p>
            <a:pPr lvl="1"/>
            <a:r>
              <a:rPr lang="en-US" sz="1600" smtClean="0"/>
              <a:t>Physical distance between cells limited by dispersal ability</a:t>
            </a:r>
          </a:p>
          <a:p>
            <a:pPr lvl="1"/>
            <a:endParaRPr lang="en-US" sz="1600" smtClean="0"/>
          </a:p>
          <a:p>
            <a:pPr>
              <a:buFontTx/>
              <a:buNone/>
            </a:pPr>
            <a:r>
              <a:rPr lang="en-US" sz="1800" smtClean="0"/>
              <a:t>The goal: find disjoint dispersal chains for each species:</a:t>
            </a:r>
          </a:p>
          <a:p>
            <a:pPr lvl="1"/>
            <a:r>
              <a:rPr lang="en-US" sz="1600" smtClean="0"/>
              <a:t>At least 35 (100 km</a:t>
            </a:r>
            <a:r>
              <a:rPr lang="en-US" sz="1600" baseline="30000" smtClean="0"/>
              <a:t>2</a:t>
            </a:r>
            <a:r>
              <a:rPr lang="en-US" sz="1600" smtClean="0"/>
              <a:t>) chains per species, if possible</a:t>
            </a:r>
          </a:p>
          <a:p>
            <a:pPr>
              <a:buFontTx/>
              <a:buNone/>
            </a:pPr>
            <a:r>
              <a:rPr lang="en-US" sz="1800" smtClean="0"/>
              <a:t>Minimize #cells with proposed protection</a:t>
            </a:r>
          </a:p>
          <a:p>
            <a:pPr lvl="1"/>
            <a:r>
              <a:rPr lang="en-US" sz="1600" smtClean="0"/>
              <a:t>Union of all chains, non counting already protected</a:t>
            </a:r>
          </a:p>
        </p:txBody>
      </p:sp>
      <p:pic>
        <p:nvPicPr>
          <p:cNvPr id="49155" name="Picture 4" descr="overlap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82575" y="795338"/>
            <a:ext cx="7642225" cy="641350"/>
          </a:xfrm>
        </p:spPr>
      </p:pic>
      <p:sp>
        <p:nvSpPr>
          <p:cNvPr id="49156" name="TextBox 5"/>
          <p:cNvSpPr txBox="1">
            <a:spLocks noChangeArrowheads="1"/>
          </p:cNvSpPr>
          <p:nvPr/>
        </p:nvSpPr>
        <p:spPr bwMode="auto">
          <a:xfrm>
            <a:off x="414338" y="5653088"/>
            <a:ext cx="57673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/>
              <a:t>P. Williams et al., Conservation Biology 19(4) pp 1063—1074, 2005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5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 smtClean="0"/>
              <a:t>Dispersal as </a:t>
            </a:r>
            <a:r>
              <a:rPr lang="en-US" sz="2800" dirty="0"/>
              <a:t>network </a:t>
            </a:r>
            <a:r>
              <a:rPr lang="en-US" sz="2800" dirty="0" smtClean="0"/>
              <a:t>flow in a layered graph</a:t>
            </a:r>
            <a:endParaRPr lang="en-US" sz="2800" dirty="0"/>
          </a:p>
        </p:txBody>
      </p:sp>
      <p:sp>
        <p:nvSpPr>
          <p:cNvPr id="5017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4473575"/>
            <a:ext cx="7369175" cy="1470025"/>
          </a:xfrm>
        </p:spPr>
        <p:txBody>
          <a:bodyPr/>
          <a:lstStyle/>
          <a:p>
            <a:r>
              <a:rPr lang="en-US" sz="1800" smtClean="0"/>
              <a:t>Path from source to sink  =  dispersal chain for one species</a:t>
            </a:r>
          </a:p>
          <a:p>
            <a:r>
              <a:rPr lang="en-US" sz="1800" smtClean="0"/>
              <a:t>With unit capacity arcs, an integral flow of size 35 represents a set of 35 non-overlapping chains</a:t>
            </a:r>
          </a:p>
          <a:p>
            <a:endParaRPr lang="en-US" sz="1800" smtClean="0"/>
          </a:p>
        </p:txBody>
      </p:sp>
      <p:pic>
        <p:nvPicPr>
          <p:cNvPr id="50179" name="Picture 4" descr="graph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808038" y="619125"/>
            <a:ext cx="6524625" cy="2906713"/>
          </a:xfrm>
        </p:spPr>
      </p:pic>
      <p:sp>
        <p:nvSpPr>
          <p:cNvPr id="50180" name="Line 5"/>
          <p:cNvSpPr>
            <a:spLocks noChangeShapeType="1"/>
          </p:cNvSpPr>
          <p:nvPr/>
        </p:nvSpPr>
        <p:spPr bwMode="auto">
          <a:xfrm flipV="1">
            <a:off x="2919413" y="2265363"/>
            <a:ext cx="633412" cy="15700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82296" tIns="36576" rIns="82296" bIns="36576" anchor="ctr"/>
          <a:lstStyle/>
          <a:p>
            <a:endParaRPr lang="en-US"/>
          </a:p>
        </p:txBody>
      </p:sp>
      <p:sp>
        <p:nvSpPr>
          <p:cNvPr id="2245638" name="Text Box 6"/>
          <p:cNvSpPr txBox="1">
            <a:spLocks noChangeArrowheads="1"/>
          </p:cNvSpPr>
          <p:nvPr/>
        </p:nvSpPr>
        <p:spPr bwMode="auto">
          <a:xfrm>
            <a:off x="2336800" y="3792538"/>
            <a:ext cx="1081088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296" tIns="36576" rIns="82296" bIns="36576">
            <a:spAutoFit/>
          </a:bodyPr>
          <a:lstStyle/>
          <a:p>
            <a:pPr eaLnBrk="0" hangingPunct="0">
              <a:defRPr/>
            </a:pPr>
            <a:r>
              <a:rPr lang="en-US" sz="1200" i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Sans" pitchFamily="34" charset="0"/>
              </a:rPr>
              <a:t>cell suitable </a:t>
            </a:r>
          </a:p>
          <a:p>
            <a:pPr eaLnBrk="0" hangingPunct="0">
              <a:defRPr/>
            </a:pPr>
            <a:r>
              <a:rPr lang="en-US" sz="1200" i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Sans" pitchFamily="34" charset="0"/>
              </a:rPr>
              <a:t>for species</a:t>
            </a:r>
          </a:p>
          <a:p>
            <a:pPr eaLnBrk="0" hangingPunct="0">
              <a:defRPr/>
            </a:pPr>
            <a:r>
              <a:rPr lang="en-US" sz="1200" i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Sans" pitchFamily="34" charset="0"/>
              </a:rPr>
              <a:t>In this slice</a:t>
            </a:r>
          </a:p>
        </p:txBody>
      </p:sp>
      <p:sp>
        <p:nvSpPr>
          <p:cNvPr id="50182" name="Line 7"/>
          <p:cNvSpPr>
            <a:spLocks noChangeShapeType="1"/>
          </p:cNvSpPr>
          <p:nvPr/>
        </p:nvSpPr>
        <p:spPr bwMode="auto">
          <a:xfrm flipH="1" flipV="1">
            <a:off x="4359275" y="2397125"/>
            <a:ext cx="365125" cy="14922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82296" tIns="36576" rIns="82296" bIns="36576" anchor="ctr"/>
          <a:lstStyle/>
          <a:p>
            <a:endParaRPr lang="en-US"/>
          </a:p>
        </p:txBody>
      </p:sp>
      <p:sp>
        <p:nvSpPr>
          <p:cNvPr id="2245640" name="Text Box 8"/>
          <p:cNvSpPr txBox="1">
            <a:spLocks noChangeArrowheads="1"/>
          </p:cNvSpPr>
          <p:nvPr/>
        </p:nvSpPr>
        <p:spPr bwMode="auto">
          <a:xfrm>
            <a:off x="4397375" y="3938588"/>
            <a:ext cx="10477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296" tIns="36576" rIns="82296" bIns="36576">
            <a:spAutoFit/>
          </a:bodyPr>
          <a:lstStyle/>
          <a:p>
            <a:pPr eaLnBrk="0" hangingPunct="0">
              <a:defRPr/>
            </a:pPr>
            <a:r>
              <a:rPr lang="en-US" sz="1200" i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Sans" pitchFamily="34" charset="0"/>
              </a:rPr>
              <a:t>dispersal </a:t>
            </a:r>
          </a:p>
          <a:p>
            <a:pPr eaLnBrk="0" hangingPunct="0">
              <a:defRPr/>
            </a:pPr>
            <a:r>
              <a:rPr lang="en-US" sz="1200" i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Sans" pitchFamily="34" charset="0"/>
              </a:rPr>
              <a:t>possibilities</a:t>
            </a:r>
          </a:p>
        </p:txBody>
      </p:sp>
      <p:sp>
        <p:nvSpPr>
          <p:cNvPr id="50184" name="TextBox 9"/>
          <p:cNvSpPr txBox="1">
            <a:spLocks noChangeArrowheads="1"/>
          </p:cNvSpPr>
          <p:nvPr/>
        </p:nvSpPr>
        <p:spPr bwMode="auto">
          <a:xfrm>
            <a:off x="414338" y="5653088"/>
            <a:ext cx="60261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/>
              <a:t>S. J. Phillips et al., Ecological Applications 18(5), 2008, pp. 1200-1211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4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 smtClean="0"/>
              <a:t>Solution: network flow and linear programming</a:t>
            </a:r>
            <a:endParaRPr lang="en-US" sz="2800" dirty="0"/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Flow conservation constraints are linear</a:t>
            </a:r>
          </a:p>
          <a:p>
            <a:r>
              <a:rPr lang="en-US" smtClean="0"/>
              <a:t>Integer variables:  Preserve for each cell (0 or 1)</a:t>
            </a:r>
          </a:p>
          <a:p>
            <a:r>
              <a:rPr lang="en-US" smtClean="0"/>
              <a:t>Exact solution of MIP:</a:t>
            </a:r>
          </a:p>
          <a:p>
            <a:pPr lvl="1"/>
            <a:r>
              <a:rPr lang="en-US" smtClean="0"/>
              <a:t>Minimum possible number of protected cells to achieve the conservation goal</a:t>
            </a:r>
          </a:p>
          <a:p>
            <a:endParaRPr lang="en-US" smtClean="0"/>
          </a:p>
          <a:p>
            <a:pPr lvl="1">
              <a:buFontTx/>
              <a:buNone/>
            </a:pPr>
            <a:endParaRPr lang="en-US" smtClean="0"/>
          </a:p>
        </p:txBody>
      </p:sp>
      <p:pic>
        <p:nvPicPr>
          <p:cNvPr id="51203" name="Picture 12" descr="solu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5075" y="2489200"/>
            <a:ext cx="321945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Rectangle 10"/>
          <p:cNvSpPr>
            <a:spLocks noChangeArrowheads="1"/>
          </p:cNvSpPr>
          <p:nvPr/>
        </p:nvSpPr>
        <p:spPr bwMode="auto">
          <a:xfrm>
            <a:off x="4994275" y="3292475"/>
            <a:ext cx="3417888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800" i="0">
                <a:solidFill>
                  <a:srgbClr val="B2B2B2"/>
                </a:solidFill>
                <a:latin typeface="Arial" charset="0"/>
              </a:rPr>
              <a:t>Light grey</a:t>
            </a:r>
            <a:r>
              <a:rPr lang="en-US" sz="1800" i="0">
                <a:solidFill>
                  <a:schemeClr val="accent2"/>
                </a:solidFill>
                <a:latin typeface="Arial" charset="0"/>
              </a:rPr>
              <a:t>: transformed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800" i="0">
                <a:solidFill>
                  <a:srgbClr val="66FF66"/>
                </a:solidFill>
                <a:latin typeface="Arial" charset="0"/>
              </a:rPr>
              <a:t>Green</a:t>
            </a:r>
            <a:r>
              <a:rPr lang="en-US" sz="1800" i="0">
                <a:solidFill>
                  <a:schemeClr val="accent2"/>
                </a:solidFill>
                <a:latin typeface="Arial" charset="0"/>
              </a:rPr>
              <a:t>: already protected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800" i="0">
                <a:latin typeface="Arial" charset="0"/>
              </a:rPr>
              <a:t>Black</a:t>
            </a:r>
            <a:r>
              <a:rPr lang="en-US" sz="1800" i="0">
                <a:solidFill>
                  <a:schemeClr val="accent2"/>
                </a:solidFill>
                <a:latin typeface="Arial" charset="0"/>
              </a:rPr>
              <a:t>: goal essential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800" i="0">
                <a:solidFill>
                  <a:srgbClr val="FF6600"/>
                </a:solidFill>
                <a:latin typeface="Arial" charset="0"/>
              </a:rPr>
              <a:t>Orange</a:t>
            </a:r>
            <a:r>
              <a:rPr lang="en-US" sz="1800" i="0">
                <a:solidFill>
                  <a:schemeClr val="accent2"/>
                </a:solidFill>
                <a:latin typeface="Arial" charset="0"/>
              </a:rPr>
              <a:t>: MIP solution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 descr="ICML tutorial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0925" y="0"/>
            <a:ext cx="6310313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Box 5"/>
          <p:cNvSpPr txBox="1">
            <a:spLocks noChangeArrowheads="1"/>
          </p:cNvSpPr>
          <p:nvPr/>
        </p:nvSpPr>
        <p:spPr bwMode="auto">
          <a:xfrm>
            <a:off x="4787900" y="5543550"/>
            <a:ext cx="3405188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31" tIns="41015" rIns="82031" bIns="41015">
            <a:spAutoFit/>
          </a:bodyPr>
          <a:lstStyle/>
          <a:p>
            <a:pPr algn="r" eaLnBrk="0" hangingPunct="0"/>
            <a:r>
              <a:rPr lang="en-US" sz="1600">
                <a:solidFill>
                  <a:srgbClr val="FFFFFF"/>
                </a:solidFill>
              </a:rPr>
              <a:t>Dover, DE, 10/2/2010@6:52AM</a:t>
            </a:r>
          </a:p>
        </p:txBody>
      </p:sp>
      <p:pic>
        <p:nvPicPr>
          <p:cNvPr id="20484" name="Picture 6" descr="KDOX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0925" y="0"/>
            <a:ext cx="6310313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9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522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Dream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20688" y="1387475"/>
            <a:ext cx="3808412" cy="392112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 smtClean="0"/>
              <a:t>Automatic detection of roosts at continent-scale on daily basis</a:t>
            </a:r>
          </a:p>
          <a:p>
            <a:pPr lvl="1">
              <a:defRPr/>
            </a:pPr>
            <a:r>
              <a:rPr lang="en-US" dirty="0" smtClean="0"/>
              <a:t>Data gathering and repurposing</a:t>
            </a:r>
          </a:p>
          <a:p>
            <a:pPr lvl="1"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Unprecedented view of species distribution</a:t>
            </a:r>
          </a:p>
          <a:p>
            <a:pPr lvl="1">
              <a:defRPr/>
            </a:pPr>
            <a:r>
              <a:rPr lang="en-US" dirty="0" smtClean="0"/>
              <a:t>Spatial coverage</a:t>
            </a:r>
          </a:p>
          <a:p>
            <a:pPr lvl="1">
              <a:defRPr/>
            </a:pPr>
            <a:r>
              <a:rPr lang="en-US" dirty="0" smtClean="0"/>
              <a:t>Temporal resolution</a:t>
            </a:r>
          </a:p>
          <a:p>
            <a:pPr lvl="1"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Analyze results to learn about</a:t>
            </a:r>
          </a:p>
          <a:p>
            <a:pPr lvl="1">
              <a:defRPr/>
            </a:pPr>
            <a:r>
              <a:rPr lang="en-US" dirty="0" smtClean="0"/>
              <a:t>Roost biology</a:t>
            </a:r>
          </a:p>
          <a:p>
            <a:pPr lvl="1">
              <a:defRPr/>
            </a:pPr>
            <a:r>
              <a:rPr lang="en-US" dirty="0" smtClean="0">
                <a:solidFill>
                  <a:srgbClr val="FF0000"/>
                </a:solidFill>
              </a:rPr>
              <a:t>Migration patterns</a:t>
            </a:r>
          </a:p>
          <a:p>
            <a:pPr lvl="1">
              <a:defRPr/>
            </a:pPr>
            <a:r>
              <a:rPr lang="en-US" dirty="0" smtClean="0">
                <a:solidFill>
                  <a:srgbClr val="FF0000"/>
                </a:solidFill>
              </a:rPr>
              <a:t>Climate change</a:t>
            </a:r>
          </a:p>
          <a:p>
            <a:pPr lvl="2">
              <a:defRPr/>
            </a:pPr>
            <a:r>
              <a:rPr lang="en-US" dirty="0" smtClean="0"/>
              <a:t>Data archived since 1991</a:t>
            </a:r>
          </a:p>
        </p:txBody>
      </p:sp>
      <p:pic>
        <p:nvPicPr>
          <p:cNvPr id="2150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363" y="561975"/>
            <a:ext cx="3059112" cy="22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roost-composit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18100" y="3170238"/>
            <a:ext cx="2925763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Footer Placeholder 12"/>
          <p:cNvSpPr txBox="1">
            <a:spLocks/>
          </p:cNvSpPr>
          <p:nvPr/>
        </p:nvSpPr>
        <p:spPr bwMode="auto">
          <a:xfrm>
            <a:off x="6648450" y="2795588"/>
            <a:ext cx="13081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31" tIns="41015" rIns="82031" bIns="41015"/>
          <a:lstStyle/>
          <a:p>
            <a:pPr algn="ctr" defTabSz="409575" eaLnBrk="0" hangingPunct="0"/>
            <a:r>
              <a:rPr lang="en-US" sz="1200">
                <a:solidFill>
                  <a:srgbClr val="464653"/>
                </a:solidFill>
              </a:rPr>
              <a:t>Source: NOAA</a:t>
            </a:r>
          </a:p>
        </p:txBody>
      </p:sp>
      <p:sp>
        <p:nvSpPr>
          <p:cNvPr id="21510" name="Footer Placeholder 12"/>
          <p:cNvSpPr txBox="1">
            <a:spLocks/>
          </p:cNvSpPr>
          <p:nvPr/>
        </p:nvSpPr>
        <p:spPr bwMode="auto">
          <a:xfrm>
            <a:off x="6799263" y="5164138"/>
            <a:ext cx="1309687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31" tIns="41015" rIns="82031" bIns="41015"/>
          <a:lstStyle/>
          <a:p>
            <a:pPr algn="ctr" defTabSz="409575" eaLnBrk="0" hangingPunct="0"/>
            <a:r>
              <a:rPr lang="en-US" sz="1200">
                <a:solidFill>
                  <a:srgbClr val="464653"/>
                </a:solidFill>
              </a:rPr>
              <a:t>[Winkler, 2006]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4338" y="5653088"/>
            <a:ext cx="5289550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lvl="1" eaLnBrk="0" hangingPunct="0">
              <a:defRPr/>
            </a:pPr>
            <a:r>
              <a:rPr lang="en-US" sz="1200" dirty="0">
                <a:latin typeface="GillSans" pitchFamily="34" charset="0"/>
              </a:rPr>
              <a:t>Research by D. Sheldon &amp; T. </a:t>
            </a:r>
            <a:r>
              <a:rPr lang="en-US" sz="1200" dirty="0" err="1">
                <a:latin typeface="GillSans" pitchFamily="34" charset="0"/>
              </a:rPr>
              <a:t>Dietterich</a:t>
            </a:r>
            <a:r>
              <a:rPr lang="en-US" sz="1200" dirty="0">
                <a:latin typeface="GillSans" pitchFamily="34" charset="0"/>
              </a:rPr>
              <a:t> (OSU) and D. Winkler (Cornell)</a:t>
            </a:r>
            <a:endParaRPr lang="en-US" sz="1200" b="0" i="0" kern="0" dirty="0">
              <a:solidFill>
                <a:schemeClr val="accent2"/>
              </a:solidFill>
              <a:latin typeface="GillSans" pitchFamily="34" charset="0"/>
            </a:endParaRPr>
          </a:p>
        </p:txBody>
      </p:sp>
    </p:spTree>
  </p:cSld>
  <p:clrMapOvr>
    <a:masterClrMapping/>
  </p:clrMapOvr>
  <p:transition spd="slow" advTm="265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Progress: Machine Learning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20688" y="1189038"/>
            <a:ext cx="7570787" cy="1122362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sz="2200" dirty="0" smtClean="0"/>
              <a:t>Challenging image recognition task!</a:t>
            </a:r>
          </a:p>
          <a:p>
            <a:pPr lvl="1">
              <a:defRPr/>
            </a:pPr>
            <a:r>
              <a:rPr lang="en-US" sz="1900" dirty="0" smtClean="0"/>
              <a:t>Primarily shape features to-date – no temporal sequencing</a:t>
            </a:r>
          </a:p>
          <a:p>
            <a:pPr lvl="1">
              <a:defRPr/>
            </a:pPr>
            <a:r>
              <a:rPr lang="en-US" sz="1900" dirty="0" smtClean="0"/>
              <a:t>High precision for roosts with “perfect appearance”</a:t>
            </a:r>
          </a:p>
          <a:p>
            <a:pPr lvl="1">
              <a:defRPr/>
            </a:pPr>
            <a:r>
              <a:rPr lang="en-US" sz="1900" dirty="0" smtClean="0"/>
              <a:t>Variability in appearance is challenging </a:t>
            </a:r>
            <a:r>
              <a:rPr lang="en-US" sz="1900" dirty="0" smtClean="0">
                <a:sym typeface="Wingdings"/>
              </a:rPr>
              <a:t> low recall</a:t>
            </a:r>
            <a:endParaRPr lang="en-US" sz="1900" dirty="0" smtClean="0"/>
          </a:p>
        </p:txBody>
      </p:sp>
      <p:pic>
        <p:nvPicPr>
          <p:cNvPr id="22531" name="Picture 5" descr="HOGRoosts.png"/>
          <p:cNvPicPr>
            <a:picLocks noChangeAspect="1"/>
          </p:cNvPicPr>
          <p:nvPr/>
        </p:nvPicPr>
        <p:blipFill>
          <a:blip r:embed="rId2"/>
          <a:srcRect l="20242" t="7597" r="16298" b="10835"/>
          <a:stretch>
            <a:fillRect/>
          </a:stretch>
        </p:blipFill>
        <p:spPr bwMode="auto">
          <a:xfrm>
            <a:off x="4056063" y="2378075"/>
            <a:ext cx="2884487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6" descr="roost-examples.png"/>
          <p:cNvPicPr>
            <a:picLocks noChangeAspect="1"/>
          </p:cNvPicPr>
          <p:nvPr/>
        </p:nvPicPr>
        <p:blipFill>
          <a:blip r:embed="rId3"/>
          <a:srcRect l="20708" t="7597" r="17487" b="10835"/>
          <a:stretch>
            <a:fillRect/>
          </a:stretch>
        </p:blipFill>
        <p:spPr bwMode="auto">
          <a:xfrm>
            <a:off x="1041400" y="2378075"/>
            <a:ext cx="280987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Box 7"/>
          <p:cNvSpPr txBox="1">
            <a:spLocks noChangeArrowheads="1"/>
          </p:cNvSpPr>
          <p:nvPr/>
        </p:nvSpPr>
        <p:spPr bwMode="auto">
          <a:xfrm>
            <a:off x="1462088" y="5019675"/>
            <a:ext cx="2173287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31" tIns="41015" rIns="82031" bIns="41015">
            <a:spAutoFit/>
          </a:bodyPr>
          <a:lstStyle/>
          <a:p>
            <a:pPr eaLnBrk="0" hangingPunct="0"/>
            <a:r>
              <a:rPr lang="en-US" sz="1600">
                <a:solidFill>
                  <a:srgbClr val="000000"/>
                </a:solidFill>
              </a:rPr>
              <a:t>100 positive examples</a:t>
            </a:r>
          </a:p>
        </p:txBody>
      </p:sp>
      <p:sp>
        <p:nvSpPr>
          <p:cNvPr id="22534" name="TextBox 10"/>
          <p:cNvSpPr txBox="1">
            <a:spLocks noChangeArrowheads="1"/>
          </p:cNvSpPr>
          <p:nvPr/>
        </p:nvSpPr>
        <p:spPr bwMode="auto">
          <a:xfrm>
            <a:off x="4125913" y="5003800"/>
            <a:ext cx="2593975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31" tIns="41015" rIns="82031" bIns="41015">
            <a:spAutoFit/>
          </a:bodyPr>
          <a:lstStyle/>
          <a:p>
            <a:pPr algn="ctr" eaLnBrk="0" hangingPunct="0"/>
            <a:r>
              <a:rPr lang="en-US" sz="1600">
                <a:solidFill>
                  <a:srgbClr val="000000"/>
                </a:solidFill>
              </a:rPr>
              <a:t>Top 100 predicted roosts</a:t>
            </a:r>
          </a:p>
          <a:p>
            <a:pPr algn="ctr" eaLnBrk="0" hangingPunct="0"/>
            <a:r>
              <a:rPr lang="en-US" sz="1600">
                <a:solidFill>
                  <a:srgbClr val="000000"/>
                </a:solidFill>
              </a:rPr>
              <a:t>(shape features + SVM)</a:t>
            </a:r>
          </a:p>
        </p:txBody>
      </p:sp>
    </p:spTree>
  </p:cSld>
  <p:clrMapOvr>
    <a:masterClrMapping/>
  </p:clrMapOvr>
  <p:transition spd="slow" advTm="292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Progress: Ecology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20688" y="1057275"/>
            <a:ext cx="4276725" cy="4278313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 smtClean="0"/>
              <a:t>Locating roosts</a:t>
            </a:r>
          </a:p>
          <a:p>
            <a:pPr lvl="1">
              <a:defRPr/>
            </a:pPr>
            <a:r>
              <a:rPr lang="en-US" dirty="0" smtClean="0"/>
              <a:t>Identifying roosts in radar images</a:t>
            </a:r>
          </a:p>
          <a:p>
            <a:pPr lvl="2">
              <a:defRPr/>
            </a:pPr>
            <a:r>
              <a:rPr lang="en-US" dirty="0" smtClean="0"/>
              <a:t>Labeling efforts</a:t>
            </a:r>
            <a:endParaRPr lang="en-US" dirty="0"/>
          </a:p>
          <a:p>
            <a:pPr lvl="1">
              <a:defRPr/>
            </a:pPr>
            <a:r>
              <a:rPr lang="en-US" dirty="0" smtClean="0"/>
              <a:t>Estimate ground location within a few km</a:t>
            </a:r>
          </a:p>
          <a:p>
            <a:pPr lvl="2">
              <a:defRPr/>
            </a:pPr>
            <a:r>
              <a:rPr lang="en-US" dirty="0" smtClean="0"/>
              <a:t>Previously difficult task</a:t>
            </a:r>
          </a:p>
          <a:p>
            <a:pPr lvl="2">
              <a:defRPr/>
            </a:pPr>
            <a:r>
              <a:rPr lang="en-US" dirty="0" smtClean="0"/>
              <a:t>15</a:t>
            </a:r>
            <a:r>
              <a:rPr lang="en-US" dirty="0"/>
              <a:t>+ roosts located in 2010-2011</a:t>
            </a:r>
          </a:p>
          <a:p>
            <a:pPr lvl="3">
              <a:defRPr/>
            </a:pPr>
            <a:r>
              <a:rPr lang="en-US" dirty="0"/>
              <a:t>Oregon, Florida, Louisiana</a:t>
            </a:r>
          </a:p>
          <a:p>
            <a:pPr marL="0" indent="0">
              <a:buFontTx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Analysis of labeled data</a:t>
            </a:r>
          </a:p>
          <a:p>
            <a:pPr lvl="1">
              <a:defRPr/>
            </a:pPr>
            <a:r>
              <a:rPr lang="en-US" dirty="0" smtClean="0"/>
              <a:t>Understand regional patterns</a:t>
            </a:r>
            <a:endParaRPr lang="en-US" dirty="0"/>
          </a:p>
          <a:p>
            <a:pPr lvl="1">
              <a:defRPr/>
            </a:pPr>
            <a:r>
              <a:rPr lang="en-US" dirty="0" smtClean="0"/>
              <a:t>Roost growth dynamics </a:t>
            </a:r>
          </a:p>
          <a:p>
            <a:pPr lvl="2">
              <a:defRPr/>
            </a:pPr>
            <a:r>
              <a:rPr lang="en-US" dirty="0" smtClean="0"/>
              <a:t>Very predictable</a:t>
            </a:r>
            <a:endParaRPr lang="en-US" dirty="0"/>
          </a:p>
          <a:p>
            <a:pPr lvl="2">
              <a:defRPr/>
            </a:pPr>
            <a:r>
              <a:rPr lang="en-US" dirty="0" smtClean="0"/>
              <a:t>Potential species ID from radar!</a:t>
            </a:r>
          </a:p>
        </p:txBody>
      </p:sp>
      <p:pic>
        <p:nvPicPr>
          <p:cNvPr id="23555" name="Picture 5" descr="species-comparison-growth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7950" y="3240088"/>
            <a:ext cx="266382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556" name="Group 9"/>
          <p:cNvGrpSpPr>
            <a:grpSpLocks/>
          </p:cNvGrpSpPr>
          <p:nvPr/>
        </p:nvGrpSpPr>
        <p:grpSpPr bwMode="auto">
          <a:xfrm>
            <a:off x="4991100" y="1050925"/>
            <a:ext cx="3297238" cy="2197100"/>
            <a:chOff x="4695762" y="1240924"/>
            <a:chExt cx="3584209" cy="2535767"/>
          </a:xfrm>
        </p:grpSpPr>
        <p:pic>
          <p:nvPicPr>
            <p:cNvPr id="23557" name="Picture 10" descr="FL-roosts-cropped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95762" y="1240924"/>
              <a:ext cx="3584209" cy="2535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58" name="Footer Placeholder 12"/>
            <p:cNvSpPr txBox="1">
              <a:spLocks/>
            </p:cNvSpPr>
            <p:nvPr/>
          </p:nvSpPr>
          <p:spPr bwMode="auto">
            <a:xfrm>
              <a:off x="4725800" y="1295444"/>
              <a:ext cx="1041400" cy="365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409575" eaLnBrk="0" hangingPunct="0"/>
              <a:r>
                <a:rPr lang="en-US" sz="1200">
                  <a:solidFill>
                    <a:srgbClr val="000000"/>
                  </a:solidFill>
                </a:rPr>
                <a:t>Florida</a:t>
              </a:r>
            </a:p>
          </p:txBody>
        </p:sp>
        <p:sp>
          <p:nvSpPr>
            <p:cNvPr id="13" name="Oval 12"/>
            <p:cNvSpPr/>
            <p:nvPr/>
          </p:nvSpPr>
          <p:spPr>
            <a:xfrm flipH="1">
              <a:off x="6490455" y="1979302"/>
              <a:ext cx="177744" cy="177723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 flipH="1">
              <a:off x="6086649" y="1904181"/>
              <a:ext cx="177744" cy="177724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 flipH="1">
              <a:off x="6276472" y="2272454"/>
              <a:ext cx="177744" cy="177723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 flipH="1">
              <a:off x="6495632" y="2538123"/>
              <a:ext cx="177743" cy="177724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 flipH="1">
              <a:off x="6136694" y="2342078"/>
              <a:ext cx="177743" cy="177723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 flipH="1">
              <a:off x="6148773" y="2450177"/>
              <a:ext cx="177744" cy="177724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ransition spd="slow" advTm="331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Vignettes: Data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Models</a:t>
            </a:r>
            <a:r>
              <a:rPr lang="en-US" dirty="0" smtClean="0">
                <a:sym typeface="Wingdings" pitchFamily="2" charset="2"/>
              </a:rPr>
              <a:t>  Policies</a:t>
            </a:r>
            <a:endParaRPr lang="en-US" dirty="0"/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/>
              <a:t>Species Distribution Models (SDM)</a:t>
            </a:r>
          </a:p>
        </p:txBody>
      </p:sp>
      <p:sp>
        <p:nvSpPr>
          <p:cNvPr id="1029" name="Rectangle 3"/>
          <p:cNvSpPr>
            <a:spLocks noGrp="1" noRot="1" noChangeAspect="1" noMove="1" noResize="1" noEditPoints="1" noAdjustHandles="1" noChangeArrowheads="1" noChangeShapeType="1" noTextEdit="1"/>
          </p:cNvSpPr>
          <p:nvPr>
            <p:ph sz="quarter" idx="1"/>
          </p:nvPr>
        </p:nvSpPr>
        <p:spPr>
          <a:xfrm>
            <a:off x="420608" y="1056640"/>
            <a:ext cx="7570947" cy="4278842"/>
          </a:xfrm>
          <a:blipFill rotWithShape="1">
            <a:blip r:embed="rId3" cstate="print"/>
            <a:stretch>
              <a:fillRect l="-444" t="-2963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ransition spd="slow" advTm="82822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6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SDM Challenge #1: Presence-only data</a:t>
            </a:r>
          </a:p>
        </p:txBody>
      </p:sp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630238" y="2905125"/>
            <a:ext cx="23844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31" tIns="41015" rIns="82031" bIns="41015">
            <a:spAutoFit/>
          </a:bodyPr>
          <a:lstStyle/>
          <a:p>
            <a:pPr algn="ctr" defTabSz="820738"/>
            <a:r>
              <a:rPr lang="en-US" sz="1800" b="0" i="0">
                <a:latin typeface="Arial" charset="0"/>
              </a:rPr>
              <a:t>occurrence points</a:t>
            </a:r>
          </a:p>
        </p:txBody>
      </p:sp>
      <p:grpSp>
        <p:nvGrpSpPr>
          <p:cNvPr id="27651" name="Group 4"/>
          <p:cNvGrpSpPr>
            <a:grpSpLocks/>
          </p:cNvGrpSpPr>
          <p:nvPr/>
        </p:nvGrpSpPr>
        <p:grpSpPr bwMode="auto">
          <a:xfrm>
            <a:off x="3014663" y="2971800"/>
            <a:ext cx="4906962" cy="2668588"/>
            <a:chOff x="2064" y="2160"/>
            <a:chExt cx="3360" cy="1939"/>
          </a:xfrm>
        </p:grpSpPr>
        <p:sp>
          <p:nvSpPr>
            <p:cNvPr id="2246661" name="AutoShape 5"/>
            <p:cNvSpPr>
              <a:spLocks noChangeArrowheads="1"/>
            </p:cNvSpPr>
            <p:nvPr/>
          </p:nvSpPr>
          <p:spPr bwMode="auto">
            <a:xfrm>
              <a:off x="2064" y="2340"/>
              <a:ext cx="912" cy="624"/>
            </a:xfrm>
            <a:prstGeom prst="rightArrow">
              <a:avLst>
                <a:gd name="adj1" fmla="val 46593"/>
                <a:gd name="adj2" fmla="val 55721"/>
              </a:avLst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Sans" pitchFamily="34" charset="0"/>
              </a:endParaRPr>
            </a:p>
          </p:txBody>
        </p:sp>
        <p:sp>
          <p:nvSpPr>
            <p:cNvPr id="27662" name="Text Box 6"/>
            <p:cNvSpPr txBox="1">
              <a:spLocks noChangeArrowheads="1"/>
            </p:cNvSpPr>
            <p:nvPr/>
          </p:nvSpPr>
          <p:spPr bwMode="auto">
            <a:xfrm>
              <a:off x="2976" y="3840"/>
              <a:ext cx="2448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031" tIns="41015" rIns="82031" bIns="41015">
              <a:spAutoFit/>
            </a:bodyPr>
            <a:lstStyle/>
            <a:p>
              <a:pPr algn="ctr" defTabSz="820738"/>
              <a:r>
                <a:rPr lang="en-US" sz="1800" b="0" i="0">
                  <a:latin typeface="Arial" charset="0"/>
                </a:rPr>
                <a:t>Predicted distribution</a:t>
              </a:r>
            </a:p>
          </p:txBody>
        </p:sp>
        <p:pic>
          <p:nvPicPr>
            <p:cNvPr id="27663" name="Picture 7" descr="YV_lqp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20" y="2160"/>
              <a:ext cx="2160" cy="1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7652" name="Picture 8" descr="sampl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1375" y="1519238"/>
            <a:ext cx="1951038" cy="136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 Box 9"/>
          <p:cNvSpPr txBox="1">
            <a:spLocks noChangeArrowheads="1"/>
          </p:cNvSpPr>
          <p:nvPr/>
        </p:nvSpPr>
        <p:spPr bwMode="auto">
          <a:xfrm>
            <a:off x="560388" y="5019675"/>
            <a:ext cx="2524125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31" tIns="41015" rIns="82031" bIns="41015">
            <a:spAutoFit/>
          </a:bodyPr>
          <a:lstStyle/>
          <a:p>
            <a:pPr algn="ctr" defTabSz="820738"/>
            <a:r>
              <a:rPr lang="en-US" sz="1800" b="0" i="0">
                <a:latin typeface="Arial" charset="0"/>
              </a:rPr>
              <a:t>environmental variables</a:t>
            </a:r>
          </a:p>
        </p:txBody>
      </p:sp>
      <p:grpSp>
        <p:nvGrpSpPr>
          <p:cNvPr id="27654" name="Group 16"/>
          <p:cNvGrpSpPr>
            <a:grpSpLocks/>
          </p:cNvGrpSpPr>
          <p:nvPr/>
        </p:nvGrpSpPr>
        <p:grpSpPr bwMode="auto">
          <a:xfrm>
            <a:off x="841375" y="3565525"/>
            <a:ext cx="1938338" cy="1363663"/>
            <a:chOff x="841375" y="3565525"/>
            <a:chExt cx="1938338" cy="1363663"/>
          </a:xfrm>
        </p:grpSpPr>
        <p:pic>
          <p:nvPicPr>
            <p:cNvPr id="27657" name="Picture 10" descr="f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41375" y="4292600"/>
              <a:ext cx="911225" cy="636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8" name="Text Box 11"/>
            <p:cNvSpPr txBox="1">
              <a:spLocks noChangeArrowheads="1"/>
            </p:cNvSpPr>
            <p:nvPr/>
          </p:nvSpPr>
          <p:spPr bwMode="auto">
            <a:xfrm>
              <a:off x="2033588" y="4359275"/>
              <a:ext cx="449262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031" tIns="41015" rIns="82031" bIns="41015">
              <a:spAutoFit/>
            </a:bodyPr>
            <a:lstStyle/>
            <a:p>
              <a:pPr defTabSz="820738"/>
              <a:r>
                <a:rPr lang="en-US" sz="1800" b="0" i="0">
                  <a:latin typeface="Arial" charset="0"/>
                </a:rPr>
                <a:t>…</a:t>
              </a:r>
            </a:p>
          </p:txBody>
        </p:sp>
        <p:pic>
          <p:nvPicPr>
            <p:cNvPr id="27659" name="Picture 12" descr="f_h_dem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41375" y="3565525"/>
              <a:ext cx="911225" cy="636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0" name="Picture 13" descr="f_wet6190_an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892300" y="3565525"/>
              <a:ext cx="887413" cy="619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7655" name="Picture 14" descr="YV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56125" y="1651000"/>
            <a:ext cx="1192213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Text Box 15"/>
          <p:cNvSpPr txBox="1">
            <a:spLocks noChangeArrowheads="1"/>
          </p:cNvSpPr>
          <p:nvPr/>
        </p:nvSpPr>
        <p:spPr bwMode="auto">
          <a:xfrm>
            <a:off x="5957888" y="1695450"/>
            <a:ext cx="1793875" cy="6080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82031" tIns="41015" rIns="82031" bIns="41015">
            <a:spAutoFit/>
          </a:bodyPr>
          <a:lstStyle/>
          <a:p>
            <a:pPr defTabSz="820738"/>
            <a:r>
              <a:rPr lang="en-US" sz="1800" b="0" i="0">
                <a:latin typeface="Arial" charset="0"/>
              </a:rPr>
              <a:t>Yellow-throated</a:t>
            </a:r>
          </a:p>
          <a:p>
            <a:pPr defTabSz="820738"/>
            <a:r>
              <a:rPr lang="en-US" sz="1800" b="0" i="0">
                <a:latin typeface="Arial" charset="0"/>
              </a:rPr>
              <a:t>Vireo</a:t>
            </a:r>
          </a:p>
        </p:txBody>
      </p:sp>
    </p:spTree>
  </p:cSld>
  <p:clrMapOvr>
    <a:masterClrMapping/>
  </p:clrMapOvr>
  <p:transition advTm="87936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1|10.7"/>
</p:tagLst>
</file>

<file path=ppt/theme/theme1.xml><?xml version="1.0" encoding="utf-8"?>
<a:theme xmlns:a="http://schemas.openxmlformats.org/drawingml/2006/main" name="1_launch plan RVP">
  <a:themeElements>
    <a:clrScheme name="1_launch plan RV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launch plan RVP">
      <a:majorFont>
        <a:latin typeface="GillSan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00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82296" tIns="36576" rIns="82296" bIns="36576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San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00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82296" tIns="36576" rIns="82296" bIns="36576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illSans" pitchFamily="34" charset="0"/>
          </a:defRPr>
        </a:defPPr>
      </a:lstStyle>
    </a:lnDef>
  </a:objectDefaults>
  <a:extraClrSchemeLst>
    <a:extraClrScheme>
      <a:clrScheme name="1_launch plan RV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aunch plan RVP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aunch plan RVP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aunch plan RVP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aunch plan RV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aunch plan RV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aunch plan RV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34047</TotalTime>
  <Words>803</Words>
  <Application>Microsoft Office PowerPoint</Application>
  <PresentationFormat>Custom</PresentationFormat>
  <Paragraphs>185</Paragraphs>
  <Slides>30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Design Template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GillSans</vt:lpstr>
      <vt:lpstr>Arial</vt:lpstr>
      <vt:lpstr>Times New Roman</vt:lpstr>
      <vt:lpstr>Times</vt:lpstr>
      <vt:lpstr>Wingdings</vt:lpstr>
      <vt:lpstr>Cambria</vt:lpstr>
      <vt:lpstr>Calibri</vt:lpstr>
      <vt:lpstr>1_launch plan RVP</vt:lpstr>
      <vt:lpstr>1_launch plan RVP</vt:lpstr>
      <vt:lpstr>Algorithmic Methods in Conservation Biology</vt:lpstr>
      <vt:lpstr>Vignettes: Data  Models  Policies</vt:lpstr>
      <vt:lpstr>Slide 3</vt:lpstr>
      <vt:lpstr>The Dream</vt:lpstr>
      <vt:lpstr>Progress: Machine Learning</vt:lpstr>
      <vt:lpstr>Progress: Ecology</vt:lpstr>
      <vt:lpstr>Vignettes: Data  Models  Policies</vt:lpstr>
      <vt:lpstr>Species Distribution Models (SDM)</vt:lpstr>
      <vt:lpstr>SDM Challenge #1: Presence-only data</vt:lpstr>
      <vt:lpstr>A solution: Maxent</vt:lpstr>
      <vt:lpstr>Application: Protected area design</vt:lpstr>
      <vt:lpstr>Application: Protected area design</vt:lpstr>
      <vt:lpstr>Application: Protected area design</vt:lpstr>
      <vt:lpstr>Application: Invasive species</vt:lpstr>
      <vt:lpstr>Application: guiding field surveys</vt:lpstr>
      <vt:lpstr>Slide 16</vt:lpstr>
      <vt:lpstr>Application: guiding field surveys</vt:lpstr>
      <vt:lpstr>Results: new species of chameleon</vt:lpstr>
      <vt:lpstr>Results: new species of iguana, snake</vt:lpstr>
      <vt:lpstr>Application: Giant exploding palm</vt:lpstr>
      <vt:lpstr>SDM Challenge #2: Non-stationarity</vt:lpstr>
      <vt:lpstr>STEM</vt:lpstr>
      <vt:lpstr>STEM SDM: Indigo Bunting  </vt:lpstr>
      <vt:lpstr>Vignettes: Data  Models  Policies</vt:lpstr>
      <vt:lpstr>Reserve planning for Protea Dispersal </vt:lpstr>
      <vt:lpstr>Modeled distributions of Protea lacticolor</vt:lpstr>
      <vt:lpstr>Shifting suitable conditions</vt:lpstr>
      <vt:lpstr>Dispersal as network flow in a layered graph</vt:lpstr>
      <vt:lpstr>Solution: network flow and linear programming</vt:lpstr>
      <vt:lpstr>Questions?</vt:lpstr>
    </vt:vector>
  </TitlesOfParts>
  <Company>AT&amp;T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AT&amp;T’s High Speed Packet Services Overview</dc:title>
  <dc:creator>AT&amp;T</dc:creator>
  <cp:lastModifiedBy>Linda Casals</cp:lastModifiedBy>
  <cp:revision>942</cp:revision>
  <cp:lastPrinted>2003-01-06T15:35:08Z</cp:lastPrinted>
  <dcterms:created xsi:type="dcterms:W3CDTF">1999-06-17T19:49:25Z</dcterms:created>
  <dcterms:modified xsi:type="dcterms:W3CDTF">2011-09-22T15:45:28Z</dcterms:modified>
</cp:coreProperties>
</file>