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305" r:id="rId2"/>
    <p:sldId id="364" r:id="rId3"/>
    <p:sldId id="306" r:id="rId4"/>
    <p:sldId id="307" r:id="rId5"/>
    <p:sldId id="308" r:id="rId6"/>
    <p:sldId id="335" r:id="rId7"/>
    <p:sldId id="309" r:id="rId8"/>
    <p:sldId id="314" r:id="rId9"/>
    <p:sldId id="316" r:id="rId10"/>
    <p:sldId id="317" r:id="rId11"/>
    <p:sldId id="318" r:id="rId12"/>
    <p:sldId id="319" r:id="rId13"/>
    <p:sldId id="323" r:id="rId14"/>
    <p:sldId id="324" r:id="rId15"/>
    <p:sldId id="329" r:id="rId16"/>
    <p:sldId id="330" r:id="rId17"/>
    <p:sldId id="331" r:id="rId18"/>
    <p:sldId id="332" r:id="rId19"/>
    <p:sldId id="359" r:id="rId20"/>
    <p:sldId id="356" r:id="rId21"/>
    <p:sldId id="357" r:id="rId22"/>
    <p:sldId id="358" r:id="rId23"/>
    <p:sldId id="344" r:id="rId24"/>
    <p:sldId id="345" r:id="rId25"/>
    <p:sldId id="346" r:id="rId26"/>
    <p:sldId id="347" r:id="rId27"/>
    <p:sldId id="355" r:id="rId28"/>
    <p:sldId id="365" r:id="rId29"/>
    <p:sldId id="333" r:id="rId30"/>
    <p:sldId id="334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69" autoAdjust="0"/>
  </p:normalViewPr>
  <p:slideViewPr>
    <p:cSldViewPr>
      <p:cViewPr varScale="1">
        <p:scale>
          <a:sx n="107" d="100"/>
          <a:sy n="107" d="100"/>
        </p:scale>
        <p:origin x="-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41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CDC2319-698C-4DE6-999D-5BE224886CAE}" type="datetimeFigureOut">
              <a:rPr lang="en-US"/>
              <a:pPr>
                <a:defRPr/>
              </a:pPr>
              <a:t>9/21/2011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FB600F4-61FA-43BC-8966-8724ECE62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8975"/>
            <a:ext cx="4565650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1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9823" tIns="44909" rIns="89823" bIns="4490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3625"/>
            <a:ext cx="2971800" cy="458788"/>
          </a:xfrm>
          <a:noFill/>
          <a:ln>
            <a:miter lim="800000"/>
            <a:headEnd/>
            <a:tailEnd/>
          </a:ln>
        </p:spPr>
        <p:txBody>
          <a:bodyPr wrap="square" lIns="82023" tIns="41011" rIns="82023" bIns="41011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1D5753-9442-4B56-BF9F-F954423BA0F3}" type="slidenum">
              <a:rPr lang="en-US" sz="140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400">
              <a:latin typeface="Arial" charset="0"/>
              <a:cs typeface="Arial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63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3625"/>
            <a:ext cx="2971800" cy="458788"/>
          </a:xfrm>
          <a:noFill/>
          <a:ln>
            <a:miter lim="800000"/>
            <a:headEnd/>
            <a:tailEnd/>
          </a:ln>
        </p:spPr>
        <p:txBody>
          <a:bodyPr wrap="square" lIns="82023" tIns="41011" rIns="82023" bIns="41011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D975D8-0028-49E0-9F20-E23853388380}" type="slidenum">
              <a:rPr lang="en-US" sz="140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400">
              <a:latin typeface="Arial" charset="0"/>
              <a:cs typeface="Arial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63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D42485-C789-464C-9F2F-97705D2E67AE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3625"/>
            <a:ext cx="2971800" cy="458788"/>
          </a:xfrm>
          <a:noFill/>
          <a:ln>
            <a:miter lim="800000"/>
            <a:headEnd/>
            <a:tailEnd/>
          </a:ln>
        </p:spPr>
        <p:txBody>
          <a:bodyPr wrap="square" lIns="82022" tIns="41011" rIns="82022" bIns="41011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153371-A816-47A3-B91E-3016A481E40D}" type="slidenum">
              <a:rPr lang="en-US" sz="140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400">
              <a:latin typeface="Arial" charset="0"/>
              <a:cs typeface="Arial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63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04875">
              <a:spcBef>
                <a:spcPct val="0"/>
              </a:spcBef>
            </a:pPr>
            <a:r>
              <a:rPr lang="en-US" smtClean="0"/>
              <a:t>"The world of science has changed ... data-intensive science [is] so different that it is worth distinguishing … as a new, fourth paradigm for scientific exploration" - Jim Gray</a:t>
            </a:r>
          </a:p>
          <a:p>
            <a:pPr defTabSz="904875"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0549" tIns="45274" rIns="90549" bIns="45274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AF1242-1A85-477A-B9A9-D6B7577E4A49}" type="slidenum">
              <a:rPr lang="en-US" sz="140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4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Structure &amp; dynamics of complex network representing climate system can provide predictive insights.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D865C2-BD65-4381-B4EB-D0199A4E915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552C6-5641-4540-A25F-9F4EF2020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EEAD-BE30-49DA-AA8A-84E9AA43C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692E3-2640-4B16-8035-0BBC7883F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143000"/>
            <a:ext cx="408305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10000"/>
            <a:ext cx="408305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925C8-A230-438D-8166-F3E5D2307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41533-6A5E-46A8-8CB8-FC5DE929B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07285-88AE-4E83-86C6-65ED6C716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40AC-E012-4197-A2B0-DDC5CCF0B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394F1-41AC-483E-887E-32343D677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A305-2DA8-42B2-82D0-83F3972D7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33F4C-5FA1-4755-9AE8-DC8F24715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629FB-6AD0-4C1A-8B69-F1CE837FF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35635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1400" y="635635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4DCC16-8A04-4B51-B3F6-53D3702AB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5607" name="Picture 7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228600" y="990600"/>
            <a:ext cx="8650288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  <p:sldLayoutId id="2147483663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mikes\ppt\us_china_sustainability_dimacs_Sep_2011\Global%20Animation%202-28-2011.wmv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mikes\ppt\us_china_sustainability_dimacs_Sep_2011\Global%20Animation%202-28-2011.wmv" TargetMode="Externa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mikes\ppt\us_china_sustainability_dimacs_Sep_2011\Amazon.wmv" TargetMode="Externa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mikes\ppt\us_china_sustainability_dimacs_Sep_2011\VideoSegment3a.wm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wmf"/><Relationship Id="rId7" Type="http://schemas.openxmlformats.org/officeDocument/2006/relationships/image" Target="../media/image67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wmf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gi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video" Target="file:///C:\mikes\ppt\us_china_sustainability_dimacs_Sep_2011\modis_swath_640x480_jpg.wmv" TargetMode="Externa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31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r>
              <a:rPr lang="en-US" sz="3200" smtClean="0"/>
              <a:t>Understanding Climate Change:  </a:t>
            </a:r>
            <a:br>
              <a:rPr lang="en-US" sz="3200" smtClean="0"/>
            </a:br>
            <a:r>
              <a:rPr lang="en-US" sz="3200" smtClean="0"/>
              <a:t>A Data Driven Approach</a:t>
            </a:r>
          </a:p>
        </p:txBody>
      </p:sp>
      <p:pic>
        <p:nvPicPr>
          <p:cNvPr id="16386" name="Picture 20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588" y="1752600"/>
            <a:ext cx="687387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0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590800"/>
            <a:ext cx="690563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057" descr="140px-NS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7825" y="1752600"/>
            <a:ext cx="68897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058" descr="140px-NASA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7825" y="2590800"/>
            <a:ext cx="6889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1" descr="180px-Cisco_logo.svg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7825" y="3429000"/>
            <a:ext cx="688975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1027"/>
          <p:cNvSpPr>
            <a:spLocks noChangeArrowheads="1"/>
          </p:cNvSpPr>
          <p:nvPr/>
        </p:nvSpPr>
        <p:spPr bwMode="auto">
          <a:xfrm>
            <a:off x="533400" y="2338388"/>
            <a:ext cx="8153400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3000">
                <a:latin typeface="Calibri" pitchFamily="34" charset="0"/>
              </a:rPr>
              <a:t>Michael Steinbach</a:t>
            </a:r>
          </a:p>
          <a:p>
            <a:pPr algn="ctr" eaLnBrk="0" hangingPunct="0"/>
            <a:endParaRPr lang="en-US" sz="2000">
              <a:latin typeface="Calibri" pitchFamily="34" charset="0"/>
            </a:endParaRPr>
          </a:p>
          <a:p>
            <a:pPr algn="ctr" eaLnBrk="0" hangingPunct="0"/>
            <a:r>
              <a:rPr lang="en-US" sz="2400">
                <a:latin typeface="Calibri" pitchFamily="34" charset="0"/>
              </a:rPr>
              <a:t>University of Minnesota</a:t>
            </a:r>
          </a:p>
          <a:p>
            <a:pPr algn="ctr" eaLnBrk="0" hangingPunct="0"/>
            <a:endParaRPr lang="en-US">
              <a:latin typeface="Calibri" pitchFamily="34" charset="0"/>
            </a:endParaRPr>
          </a:p>
          <a:p>
            <a:pPr algn="ctr" eaLnBrk="0" hangingPunct="0"/>
            <a:r>
              <a:rPr lang="en-US">
                <a:latin typeface="Consolas" pitchFamily="49" charset="0"/>
              </a:rPr>
              <a:t>steinbac@cs.umn.edu</a:t>
            </a:r>
          </a:p>
          <a:p>
            <a:pPr algn="ctr" eaLnBrk="0" hangingPunct="0"/>
            <a:r>
              <a:rPr lang="en-US">
                <a:latin typeface="Consolas" pitchFamily="49" charset="0"/>
              </a:rPr>
              <a:t>www.cs.umn.edu/~steinbac</a:t>
            </a:r>
          </a:p>
          <a:p>
            <a:pPr algn="ctr" eaLnBrk="0" hangingPunct="0"/>
            <a:endParaRPr lang="en-US">
              <a:latin typeface="Calibri" pitchFamily="34" charset="0"/>
            </a:endParaRPr>
          </a:p>
          <a:p>
            <a:pPr eaLnBrk="0" hangingPunct="0"/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 sz="600">
              <a:latin typeface="Calibri" pitchFamily="34" charset="0"/>
            </a:endParaRPr>
          </a:p>
          <a:p>
            <a:pPr algn="ctr" eaLnBrk="0" hangingPunct="0"/>
            <a:endParaRPr lang="en-US" sz="1200">
              <a:latin typeface="Calibri" pitchFamily="34" charset="0"/>
            </a:endParaRPr>
          </a:p>
          <a:p>
            <a:pPr algn="ctr" eaLnBrk="0" hangingPunct="0"/>
            <a:endParaRPr lang="en-US" sz="1200">
              <a:latin typeface="Calibri" pitchFamily="34" charset="0"/>
            </a:endParaRPr>
          </a:p>
          <a:p>
            <a:pPr algn="ctr" eaLnBrk="0" hangingPunct="0"/>
            <a:endParaRPr lang="en-US" sz="1200">
              <a:latin typeface="Calibri" pitchFamily="34" charset="0"/>
            </a:endParaRPr>
          </a:p>
          <a:p>
            <a:pPr algn="ctr" eaLnBrk="0" hangingPunct="0"/>
            <a:r>
              <a:rPr lang="en-US" sz="1200">
                <a:latin typeface="Calibri" pitchFamily="34" charset="0"/>
              </a:rPr>
              <a:t>Research funded by NSF, NASA, Planetary Skin Institute, ISET-NOAA, MN Futures program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Novel Time Series Change Detection Techniques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938" y="1219200"/>
            <a:ext cx="5570538" cy="5056188"/>
          </a:xfrm>
        </p:spPr>
        <p:txBody>
          <a:bodyPr rtlCol="0">
            <a:spAutoFit/>
          </a:bodyPr>
          <a:lstStyle/>
          <a:p>
            <a:pPr marL="1143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cs typeface="Arial" pitchFamily="34" charset="0"/>
              </a:rPr>
              <a:t>Existing Time series change detection algorithms do </a:t>
            </a:r>
            <a:br>
              <a:rPr lang="en-US" sz="1800" dirty="0" smtClean="0">
                <a:cs typeface="Arial" pitchFamily="34" charset="0"/>
              </a:rPr>
            </a:br>
            <a:r>
              <a:rPr lang="en-US" sz="1800" dirty="0" smtClean="0">
                <a:cs typeface="Arial" pitchFamily="34" charset="0"/>
              </a:rPr>
              <a:t>not address unique characteristics of eco-system data </a:t>
            </a:r>
            <a:br>
              <a:rPr lang="en-US" sz="1800" dirty="0" smtClean="0">
                <a:cs typeface="Arial" pitchFamily="34" charset="0"/>
              </a:rPr>
            </a:br>
            <a:r>
              <a:rPr lang="en-US" sz="1800" dirty="0" smtClean="0">
                <a:cs typeface="Arial" pitchFamily="34" charset="0"/>
              </a:rPr>
              <a:t>like </a:t>
            </a:r>
            <a:r>
              <a:rPr lang="en-US" sz="1800" dirty="0" smtClean="0"/>
              <a:t>noise, missing values, outliers, high degree of </a:t>
            </a:r>
            <a:br>
              <a:rPr lang="en-US" sz="1800" dirty="0" smtClean="0"/>
            </a:br>
            <a:r>
              <a:rPr lang="en-US" sz="1800" dirty="0" smtClean="0"/>
              <a:t>variability (across regions, vegetation types, and time).</a:t>
            </a:r>
            <a:endParaRPr lang="en-US" sz="1800" b="1" dirty="0"/>
          </a:p>
          <a:p>
            <a:pPr marL="400050"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 smtClean="0"/>
              <a:t>Segmentation based approaches</a:t>
            </a:r>
          </a:p>
          <a:p>
            <a:pPr marL="40005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700" dirty="0" smtClean="0"/>
              <a:t>Divide time series into homogenous segments.</a:t>
            </a:r>
          </a:p>
          <a:p>
            <a:pPr marL="40005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700" dirty="0" smtClean="0"/>
              <a:t>Boundary of segments become the change points.</a:t>
            </a:r>
          </a:p>
          <a:p>
            <a:pPr marL="40005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700" dirty="0" smtClean="0"/>
              <a:t>Useful for detection land cover conversions like </a:t>
            </a:r>
            <a:br>
              <a:rPr lang="en-US" sz="1700" dirty="0" smtClean="0"/>
            </a:br>
            <a:r>
              <a:rPr lang="en-US" sz="1700" dirty="0" smtClean="0"/>
              <a:t>forest to cropland, etc.</a:t>
            </a:r>
          </a:p>
          <a:p>
            <a:pPr marL="400050"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/>
              <a:t> </a:t>
            </a:r>
            <a:r>
              <a:rPr lang="en-US" sz="1800" b="1" dirty="0" smtClean="0"/>
              <a:t>Prediction based approaches </a:t>
            </a:r>
          </a:p>
          <a:p>
            <a:pPr marL="40005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700" dirty="0" smtClean="0"/>
              <a:t>Build a prediction model for the location using </a:t>
            </a:r>
            <a:br>
              <a:rPr lang="en-US" sz="1700" dirty="0" smtClean="0"/>
            </a:br>
            <a:r>
              <a:rPr lang="en-US" sz="1700" dirty="0" smtClean="0"/>
              <a:t>previous observations.</a:t>
            </a:r>
          </a:p>
          <a:p>
            <a:pPr marL="40005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700" dirty="0" smtClean="0"/>
              <a:t>Use the deviation of subsequent observations from </a:t>
            </a:r>
            <a:br>
              <a:rPr lang="en-US" sz="1700" dirty="0" smtClean="0"/>
            </a:br>
            <a:r>
              <a:rPr lang="en-US" sz="1700" dirty="0" smtClean="0"/>
              <a:t>the predicted value by the model to identify changes/disturbances.</a:t>
            </a:r>
          </a:p>
          <a:p>
            <a:pPr marL="40005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700" dirty="0" smtClean="0"/>
              <a:t>Useful for detecting deviations from the normal </a:t>
            </a:r>
            <a:br>
              <a:rPr lang="en-US" sz="1700" dirty="0" smtClean="0"/>
            </a:br>
            <a:r>
              <a:rPr lang="en-US" sz="1700" dirty="0" smtClean="0"/>
              <a:t>vegetation model.</a:t>
            </a:r>
            <a:endParaRPr lang="en-US" sz="1400" dirty="0" smtClean="0"/>
          </a:p>
        </p:txBody>
      </p:sp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5715000" y="2524125"/>
            <a:ext cx="3429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>
                <a:cs typeface="Arial" charset="0"/>
              </a:rPr>
              <a:t>EVI time series for a 250m by 250m of land in Iowa, USA that changed from fallow land to agriculture land.</a:t>
            </a:r>
          </a:p>
        </p:txBody>
      </p:sp>
      <p:cxnSp>
        <p:nvCxnSpPr>
          <p:cNvPr id="36868" name="Straight Arrow Connector 8"/>
          <p:cNvCxnSpPr>
            <a:cxnSpLocks noChangeShapeType="1"/>
          </p:cNvCxnSpPr>
          <p:nvPr/>
        </p:nvCxnSpPr>
        <p:spPr bwMode="auto">
          <a:xfrm flipV="1">
            <a:off x="4191000" y="3305175"/>
            <a:ext cx="914400" cy="76200"/>
          </a:xfrm>
          <a:prstGeom prst="straightConnector1">
            <a:avLst/>
          </a:prstGeom>
          <a:noFill/>
          <a:ln w="9525">
            <a:noFill/>
            <a:round/>
            <a:headEnd/>
            <a:tailEnd/>
          </a:ln>
        </p:spPr>
      </p:cxnSp>
      <p:cxnSp>
        <p:nvCxnSpPr>
          <p:cNvPr id="36869" name="Straight Arrow Connector 12"/>
          <p:cNvCxnSpPr>
            <a:cxnSpLocks noChangeShapeType="1"/>
          </p:cNvCxnSpPr>
          <p:nvPr/>
        </p:nvCxnSpPr>
        <p:spPr bwMode="auto">
          <a:xfrm>
            <a:off x="457200" y="3838575"/>
            <a:ext cx="457200" cy="76200"/>
          </a:xfrm>
          <a:prstGeom prst="straightConnector1">
            <a:avLst/>
          </a:prstGeom>
          <a:noFill/>
          <a:ln w="9525">
            <a:noFill/>
            <a:round/>
            <a:headEnd/>
            <a:tailEnd/>
          </a:ln>
        </p:spPr>
      </p:cxnSp>
      <p:sp>
        <p:nvSpPr>
          <p:cNvPr id="36870" name="Rectangle 14"/>
          <p:cNvSpPr>
            <a:spLocks noChangeArrowheads="1"/>
          </p:cNvSpPr>
          <p:nvPr/>
        </p:nvSpPr>
        <p:spPr bwMode="auto">
          <a:xfrm>
            <a:off x="5715000" y="5238750"/>
            <a:ext cx="287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FPAR time series for a forest fire </a:t>
            </a:r>
          </a:p>
          <a:p>
            <a:r>
              <a:rPr lang="en-US" sz="1600">
                <a:latin typeface="Calibri" pitchFamily="34" charset="0"/>
              </a:rPr>
              <a:t>location in California, USA.</a:t>
            </a:r>
          </a:p>
        </p:txBody>
      </p:sp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3"/>
          <a:srcRect l="25650" t="35712" r="11543" b="24593"/>
          <a:stretch>
            <a:fillRect/>
          </a:stretch>
        </p:blipFill>
        <p:spPr bwMode="auto">
          <a:xfrm>
            <a:off x="6224588" y="3505200"/>
            <a:ext cx="26193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0" descr="KINGSTON:mato_visual:tp1.png"/>
          <p:cNvPicPr>
            <a:picLocks noChangeAspect="1" noChangeArrowheads="1"/>
          </p:cNvPicPr>
          <p:nvPr/>
        </p:nvPicPr>
        <p:blipFill>
          <a:blip r:embed="rId4"/>
          <a:srcRect l="5354" t="37073" r="18085" b="13940"/>
          <a:stretch>
            <a:fillRect/>
          </a:stretch>
        </p:blipFill>
        <p:spPr bwMode="auto">
          <a:xfrm>
            <a:off x="6019800" y="1171575"/>
            <a:ext cx="25701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Rectangle 1"/>
          <p:cNvSpPr>
            <a:spLocks noChangeArrowheads="1"/>
          </p:cNvSpPr>
          <p:nvPr/>
        </p:nvSpPr>
        <p:spPr bwMode="auto">
          <a:xfrm>
            <a:off x="2667000" y="5951538"/>
            <a:ext cx="64770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900" dirty="0">
                <a:latin typeface="+mn-lt"/>
              </a:rPr>
              <a:t>S. </a:t>
            </a:r>
            <a:r>
              <a:rPr lang="en-US" sz="900" dirty="0" err="1">
                <a:latin typeface="+mn-lt"/>
              </a:rPr>
              <a:t>Boriah</a:t>
            </a:r>
            <a:r>
              <a:rPr lang="en-US" sz="900" dirty="0">
                <a:latin typeface="+mn-lt"/>
              </a:rPr>
              <a:t>, V. Kumar, M. Steinbach, et al., </a:t>
            </a:r>
            <a:r>
              <a:rPr lang="en-US" sz="900" i="1" dirty="0">
                <a:latin typeface="+mn-lt"/>
              </a:rPr>
              <a:t>Land cover change detection: a case study</a:t>
            </a:r>
            <a:r>
              <a:rPr lang="en-US" sz="900" dirty="0">
                <a:latin typeface="+mn-lt"/>
              </a:rPr>
              <a:t>, </a:t>
            </a:r>
            <a:r>
              <a:rPr lang="en-US" sz="900" i="1" dirty="0">
                <a:latin typeface="+mn-lt"/>
              </a:rPr>
              <a:t>KDD</a:t>
            </a:r>
            <a:r>
              <a:rPr lang="en-US" sz="900" dirty="0">
                <a:latin typeface="+mn-lt"/>
              </a:rPr>
              <a:t> 2008.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900" dirty="0">
                <a:latin typeface="+mn-lt"/>
              </a:rPr>
              <a:t>V. </a:t>
            </a:r>
            <a:r>
              <a:rPr lang="en-US" sz="900" dirty="0" err="1">
                <a:latin typeface="+mn-lt"/>
              </a:rPr>
              <a:t>Mithal</a:t>
            </a:r>
            <a:r>
              <a:rPr lang="en-US" sz="900" dirty="0">
                <a:latin typeface="+mn-lt"/>
              </a:rPr>
              <a:t>, S. </a:t>
            </a:r>
            <a:r>
              <a:rPr lang="en-US" sz="900" dirty="0" err="1">
                <a:latin typeface="+mn-lt"/>
              </a:rPr>
              <a:t>Boriah</a:t>
            </a:r>
            <a:r>
              <a:rPr lang="en-US" sz="900" dirty="0">
                <a:latin typeface="+mn-lt"/>
              </a:rPr>
              <a:t>, A. </a:t>
            </a:r>
            <a:r>
              <a:rPr lang="en-US" sz="900" dirty="0" err="1">
                <a:latin typeface="+mn-lt"/>
              </a:rPr>
              <a:t>Garg</a:t>
            </a:r>
            <a:r>
              <a:rPr lang="en-US" sz="900" dirty="0">
                <a:latin typeface="+mn-lt"/>
              </a:rPr>
              <a:t>, M. Steinbach, V. Kumar et al., </a:t>
            </a:r>
            <a:r>
              <a:rPr lang="en-US" sz="900" i="1" dirty="0">
                <a:latin typeface="+mn-lt"/>
              </a:rPr>
              <a:t>Monitoring global forest cover using data mining.</a:t>
            </a:r>
            <a:r>
              <a:rPr lang="en-US" sz="900" dirty="0">
                <a:latin typeface="+mn-lt"/>
              </a:rPr>
              <a:t> </a:t>
            </a:r>
            <a:r>
              <a:rPr lang="en-US" sz="900" i="1" dirty="0">
                <a:latin typeface="+mn-lt"/>
              </a:rPr>
              <a:t>ACM</a:t>
            </a:r>
            <a:r>
              <a:rPr lang="en-US" sz="900" dirty="0">
                <a:latin typeface="+mn-lt"/>
              </a:rPr>
              <a:t> Transactions on Intelligent Systems and Technology, 2011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Monotype Sorts" charset="0"/>
              <a:buNone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29533-DF7A-410C-A9D2-EEEE98084556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@University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Monitoring of Global Forest Cover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152400" y="1295400"/>
            <a:ext cx="4191000" cy="49530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Automated Land change Evaluation, Reporting and Tracking System (ALERT)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Planetary Information System for assessment of ecosystem disturbances, such as 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900" dirty="0" smtClean="0"/>
              <a:t>Forest fires, droughts, floods, logging/deforestation, conversion to agriculture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Monotype Sorts" charset="0"/>
              <a:buNone/>
              <a:defRPr/>
            </a:pPr>
            <a:endParaRPr lang="en-US" sz="1700" b="1" dirty="0" smtClean="0">
              <a:solidFill>
                <a:srgbClr val="00AEAE"/>
              </a:solidFill>
            </a:endParaRPr>
          </a:p>
          <a:p>
            <a:pPr marL="228600" indent="-228600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100" dirty="0"/>
              <a:t>This system will help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900" dirty="0" smtClean="0"/>
              <a:t>Quantify </a:t>
            </a:r>
            <a:r>
              <a:rPr lang="en-US" sz="1900" dirty="0"/>
              <a:t>the carbon impact of these changes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900" dirty="0"/>
              <a:t>U</a:t>
            </a:r>
            <a:r>
              <a:rPr lang="en-US" sz="1900" dirty="0" smtClean="0"/>
              <a:t>nderstand </a:t>
            </a:r>
            <a:r>
              <a:rPr lang="en-US" sz="1900" dirty="0"/>
              <a:t>the relationship to global climate variability and human activity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900" dirty="0"/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100" dirty="0"/>
              <a:t>Provide ubiquitous web-based access to changes occurring across the globe, creating public awareness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</p:txBody>
      </p:sp>
      <p:pic>
        <p:nvPicPr>
          <p:cNvPr id="38915" name="Content Placeholder 5" descr="time1.png"/>
          <p:cNvPicPr>
            <a:picLocks noChangeAspect="1"/>
          </p:cNvPicPr>
          <p:nvPr/>
        </p:nvPicPr>
        <p:blipFill>
          <a:blip r:embed="rId4"/>
          <a:srcRect r="12048"/>
          <a:stretch>
            <a:fillRect/>
          </a:stretch>
        </p:blipFill>
        <p:spPr bwMode="auto">
          <a:xfrm>
            <a:off x="6122988" y="3833813"/>
            <a:ext cx="25146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ime.tiff"/>
          <p:cNvPicPr>
            <a:picLocks noChangeAspect="1"/>
          </p:cNvPicPr>
          <p:nvPr/>
        </p:nvPicPr>
        <p:blipFill>
          <a:blip r:embed="rId5" cstate="print"/>
          <a:srcRect t="36047"/>
          <a:stretch>
            <a:fillRect/>
          </a:stretch>
        </p:blipFill>
        <p:spPr>
          <a:xfrm>
            <a:off x="4827616" y="4191000"/>
            <a:ext cx="3859184" cy="2057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8917" name="Picture 2" descr="File:Time Magazine logo.sv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7588" y="3803650"/>
            <a:ext cx="96043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lobal Animation 2-28-201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821238" y="1314450"/>
            <a:ext cx="40290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86577-A6F1-4DFF-B00D-5B2C08E7A4BF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>Case Study 1: 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2800" smtClean="0"/>
              <a:t>Monitoring Global Forest Cover</a:t>
            </a:r>
          </a:p>
        </p:txBody>
      </p:sp>
      <p:pic>
        <p:nvPicPr>
          <p:cNvPr id="3" name="Global Animation 2-28-201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685800" y="1295400"/>
            <a:ext cx="7924800" cy="445770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18715-98F5-4504-9B15-60C61FC7C8DC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Deforestation in the Amazon Rainforest</a:t>
            </a:r>
          </a:p>
        </p:txBody>
      </p:sp>
      <p:pic>
        <p:nvPicPr>
          <p:cNvPr id="43010" name="Picture 8" descr="C:\Documents and Settings\mithal\My Documents\Downloads\tsdef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160838"/>
            <a:ext cx="272256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9" descr="C:\Documents and Settings\mithal\My Documents\Downloads\Amazon_im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912938"/>
            <a:ext cx="4867275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39FC84-A001-49DB-9520-924906273F82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43015" name="TextBox 5"/>
          <p:cNvSpPr txBox="1">
            <a:spLocks noChangeArrowheads="1"/>
          </p:cNvSpPr>
          <p:nvPr/>
        </p:nvSpPr>
        <p:spPr bwMode="auto">
          <a:xfrm>
            <a:off x="5867400" y="1854200"/>
            <a:ext cx="28194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cs typeface="Arial" charset="0"/>
              </a:rPr>
              <a:t>Brazil Accounts for almost 50% of all humid tropical forest clearing, nearly 4 times that of the next highest country, which accounts for 12.8% of the total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Amazon Deforestation Animation 2001-2009</a:t>
            </a:r>
          </a:p>
        </p:txBody>
      </p:sp>
      <p:pic>
        <p:nvPicPr>
          <p:cNvPr id="92163" name="Amazon.wmv">
            <a:hlinkClick r:id="" action="ppaction://media"/>
          </p:cNvPr>
          <p:cNvPicPr>
            <a:picLocks noGrp="1" noChangeAspect="1" noChangeArrowheads="1"/>
          </p:cNvPicPr>
          <p:nvPr>
            <p:ph idx="1"/>
            <a:quickTime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914400" y="1295400"/>
            <a:ext cx="7315200" cy="502920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146756-574A-46A4-9D59-416458535D37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0" fill="hold"/>
                                        <p:tgtEl>
                                          <p:spTgt spid="92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21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2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/>
              <a:t>Detecting other land cover changes</a:t>
            </a:r>
          </a:p>
        </p:txBody>
      </p:sp>
      <p:pic>
        <p:nvPicPr>
          <p:cNvPr id="47106" name="Picture 2" descr="C:\Documents and Settings\ashish\Desktop\FinalLakeCha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838" y="1287463"/>
            <a:ext cx="2022475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C:\Documents and Settings\ashish\Desktop\ChalLakeDryingUpCloseUp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652713" y="1371600"/>
            <a:ext cx="1858962" cy="1608138"/>
          </a:xfrm>
        </p:spPr>
      </p:pic>
      <p:pic>
        <p:nvPicPr>
          <p:cNvPr id="47108" name="Picture 3" descr="C:\Documents and Settings\ashish\Desktop\HurricanCloseSho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5225" y="1371600"/>
            <a:ext cx="2868613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1"/>
          <p:cNvSpPr>
            <a:spLocks noChangeArrowheads="1"/>
          </p:cNvSpPr>
          <p:nvPr/>
        </p:nvSpPr>
        <p:spPr bwMode="auto">
          <a:xfrm>
            <a:off x="4613275" y="3254375"/>
            <a:ext cx="3616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Damage to vegetation by hurricane Katrina</a:t>
            </a:r>
          </a:p>
        </p:txBody>
      </p:sp>
      <p:pic>
        <p:nvPicPr>
          <p:cNvPr id="47110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7450" y="3759200"/>
            <a:ext cx="15049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4"/>
          <p:cNvPicPr>
            <a:picLocks noChangeAspect="1"/>
          </p:cNvPicPr>
          <p:nvPr/>
        </p:nvPicPr>
        <p:blipFill>
          <a:blip r:embed="rId6"/>
          <a:srcRect l="27592"/>
          <a:stretch>
            <a:fillRect/>
          </a:stretch>
        </p:blipFill>
        <p:spPr bwMode="auto">
          <a:xfrm>
            <a:off x="547688" y="3759200"/>
            <a:ext cx="1893887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Rectangle 3"/>
          <p:cNvSpPr>
            <a:spLocks noChangeArrowheads="1"/>
          </p:cNvSpPr>
          <p:nvPr/>
        </p:nvSpPr>
        <p:spPr bwMode="auto">
          <a:xfrm>
            <a:off x="677863" y="5878513"/>
            <a:ext cx="2752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Flooding along Ob River, Russia</a:t>
            </a:r>
          </a:p>
        </p:txBody>
      </p:sp>
      <p:pic>
        <p:nvPicPr>
          <p:cNvPr id="471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72050" y="3813175"/>
            <a:ext cx="3221038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TextBox 5"/>
          <p:cNvSpPr txBox="1">
            <a:spLocks noChangeArrowheads="1"/>
          </p:cNvSpPr>
          <p:nvPr/>
        </p:nvSpPr>
        <p:spPr bwMode="auto">
          <a:xfrm>
            <a:off x="695325" y="3235325"/>
            <a:ext cx="2713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charset="0"/>
              </a:rPr>
              <a:t>Shrinking of Lake Chad, Nigeria</a:t>
            </a:r>
          </a:p>
          <a:p>
            <a:endParaRPr lang="en-US" sz="1400">
              <a:cs typeface="Arial" charset="0"/>
            </a:endParaRPr>
          </a:p>
        </p:txBody>
      </p:sp>
      <p:sp>
        <p:nvSpPr>
          <p:cNvPr id="47115" name="TextBox 6"/>
          <p:cNvSpPr txBox="1">
            <a:spLocks noChangeArrowheads="1"/>
          </p:cNvSpPr>
          <p:nvPr/>
        </p:nvSpPr>
        <p:spPr bwMode="auto">
          <a:xfrm>
            <a:off x="4616450" y="5665788"/>
            <a:ext cx="41465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ea typeface="MS PGothic"/>
                <a:cs typeface="DejaVu Sans"/>
              </a:rPr>
              <a:t>Farm abandonment in Zimbabwe during political conflict between 2004 and 2008.</a:t>
            </a:r>
          </a:p>
          <a:p>
            <a:endParaRPr lang="en-US" sz="1400">
              <a:ea typeface="MS PGothic"/>
              <a:cs typeface="DejaVu Sans"/>
            </a:endParaRPr>
          </a:p>
        </p:txBody>
      </p:sp>
      <p:sp>
        <p:nvSpPr>
          <p:cNvPr id="47116" name="Date Placeholder 3"/>
          <p:cNvSpPr txBox="1">
            <a:spLocks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200">
                <a:solidFill>
                  <a:srgbClr val="898989"/>
                </a:solidFill>
                <a:latin typeface="Calibri" pitchFamily="34" charset="0"/>
              </a:rPr>
              <a:t>@University of Minnesota</a:t>
            </a:r>
          </a:p>
        </p:txBody>
      </p:sp>
      <p:sp>
        <p:nvSpPr>
          <p:cNvPr id="47117" name="Footer Placeholder 4"/>
          <p:cNvSpPr txBox="1">
            <a:spLocks/>
          </p:cNvSpPr>
          <p:nvPr/>
        </p:nvSpPr>
        <p:spPr bwMode="auto">
          <a:xfrm>
            <a:off x="2819400" y="6356350"/>
            <a:ext cx="426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>
                <a:solidFill>
                  <a:srgbClr val="898989"/>
                </a:solidFill>
                <a:latin typeface="Calibri" pitchFamily="34" charset="0"/>
              </a:rPr>
              <a:t>US-China Collaborations in Computer Science and Sustainability</a:t>
            </a:r>
          </a:p>
        </p:txBody>
      </p:sp>
      <p:sp>
        <p:nvSpPr>
          <p:cNvPr id="47118" name="Slide Number Placeholder 5"/>
          <p:cNvSpPr txBox="1">
            <a:spLocks/>
          </p:cNvSpPr>
          <p:nvPr/>
        </p:nvSpPr>
        <p:spPr bwMode="auto">
          <a:xfrm>
            <a:off x="7391400" y="6356350"/>
            <a:ext cx="1295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03FF844-5984-4C44-8451-C309C5DD1AD3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15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ALERT Platform</a:t>
            </a:r>
          </a:p>
        </p:txBody>
      </p:sp>
      <p:pic>
        <p:nvPicPr>
          <p:cNvPr id="5" name="VideoSegment3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95400"/>
            <a:ext cx="76882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2337B-5B9F-426E-9CB2-E65AEE59DD48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8013" cy="685800"/>
          </a:xfrm>
        </p:spPr>
        <p:txBody>
          <a:bodyPr tIns="28802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200" smtClean="0"/>
              <a:t>The Need for Technology to Monitor Forests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0" y="1295400"/>
            <a:ext cx="3505200" cy="5029200"/>
          </a:xfrm>
        </p:spPr>
        <p:txBody>
          <a:bodyPr tIns="19201"/>
          <a:lstStyle/>
          <a:p>
            <a:pPr marL="390525" indent="-293688">
              <a:buSzPct val="45000"/>
              <a:buFont typeface="Monotype Sorts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700" smtClean="0"/>
              <a:t>“The [Peru] government needs to spend more than $100m a year on high-resolution satellite pictures of its billions of trees. But …  a computing facility developed by the Planetary Skin Institute (PSI) … might help cut that budget.”</a:t>
            </a:r>
          </a:p>
          <a:p>
            <a:pPr marL="390525" indent="-293688">
              <a:buSzPct val="45000"/>
              <a:buFont typeface="Monotype Sorts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1700" smtClean="0"/>
          </a:p>
          <a:p>
            <a:pPr marL="390525" indent="-293688">
              <a:buSzPct val="45000"/>
              <a:buFont typeface="Monotype Sorts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700" smtClean="0"/>
              <a:t>“ALERTS, which was launched at Cancún, uses … data-mining algorithms developed at the University of Minnesota and a lot of computing power … to spot places where land use has changed.”</a:t>
            </a:r>
          </a:p>
          <a:p>
            <a:pPr marL="390525" indent="-293688">
              <a:buSzPct val="45000"/>
              <a:buFont typeface="Monotype Sorts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700" smtClean="0">
                <a:solidFill>
                  <a:srgbClr val="FF0000"/>
                </a:solidFill>
              </a:rPr>
              <a:t>- The Economist </a:t>
            </a:r>
            <a:r>
              <a:rPr lang="en-US" sz="1700" smtClean="0">
                <a:solidFill>
                  <a:srgbClr val="000000"/>
                </a:solidFill>
              </a:rPr>
              <a:t>12/16/2010</a:t>
            </a:r>
          </a:p>
        </p:txBody>
      </p:sp>
      <p:pic>
        <p:nvPicPr>
          <p:cNvPr id="4915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63650"/>
            <a:ext cx="495300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2D531-650B-4EB5-994A-E69185EA7332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792163"/>
          </a:xfrm>
        </p:spPr>
        <p:txBody>
          <a:bodyPr/>
          <a:lstStyle/>
          <a:p>
            <a:r>
              <a:rPr lang="en-US" sz="3200" smtClean="0"/>
              <a:t>Monitoring Forest Cover Change: Challenges Ahead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5029200" cy="5410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Designing robust change detection algorithms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Characterization of land cover changes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Multi-resolution analysis (250m </a:t>
            </a:r>
            <a:r>
              <a:rPr lang="en-US" sz="1800" dirty="0" err="1" smtClean="0"/>
              <a:t>vs</a:t>
            </a:r>
            <a:r>
              <a:rPr lang="en-US" sz="1800" dirty="0" smtClean="0"/>
              <a:t> 1km </a:t>
            </a:r>
            <a:r>
              <a:rPr lang="en-US" sz="1800" dirty="0" err="1" smtClean="0"/>
              <a:t>vs</a:t>
            </a:r>
            <a:r>
              <a:rPr lang="en-US" sz="1800" dirty="0" smtClean="0"/>
              <a:t> 4km)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Different kinds of changes are visible at different scales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Multivariate analysis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Detecting some types of changes (e.g. crop rotations) will require additional variables.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Data quality improvement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Preprocessing of data using </a:t>
            </a:r>
            <a:r>
              <a:rPr lang="en-US" sz="1800" dirty="0" err="1" smtClean="0"/>
              <a:t>spatio</a:t>
            </a:r>
            <a:r>
              <a:rPr lang="en-US" sz="1800" dirty="0" smtClean="0"/>
              <a:t>-temporal noise removal and smoothing techniques can increase performance of change detection.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Incremental update and real-time detection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Spatial event identification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Spatial-Temporal Querying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Applications in variety of domains: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Climate, agriculture, energy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smtClean="0"/>
              <a:t>Economics, health care, network traffic</a:t>
            </a:r>
          </a:p>
        </p:txBody>
      </p:sp>
      <p:pic>
        <p:nvPicPr>
          <p:cNvPr id="4136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430338"/>
            <a:ext cx="3851275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33" name="Object 37"/>
          <p:cNvGraphicFramePr>
            <a:graphicFrameLocks noChangeAspect="1"/>
          </p:cNvGraphicFramePr>
          <p:nvPr/>
        </p:nvGraphicFramePr>
        <p:xfrm>
          <a:off x="5715000" y="5276850"/>
          <a:ext cx="1239838" cy="1055688"/>
        </p:xfrm>
        <a:graphic>
          <a:graphicData uri="http://schemas.openxmlformats.org/presentationml/2006/ole">
            <p:oleObj spid="_x0000_s4133" name="Acrobat Document" r:id="rId4" imgW="6211440" imgH="5284440" progId="AcroExch.Document.7">
              <p:embed/>
            </p:oleObj>
          </a:graphicData>
        </a:graphic>
      </p:graphicFrame>
      <p:pic>
        <p:nvPicPr>
          <p:cNvPr id="4137" name="Picture 6" descr="Y:\Cali\CaliforniaFireUpdat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2638" y="5337175"/>
            <a:ext cx="1046162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8" name="Picture 13" descr="C:\Users\PSI Group\Desktop\badts2_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5163" y="3429000"/>
            <a:ext cx="1870075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9" name="Picture 2" descr="C:\Users\Varun Mithal\Downloads\Yukon1.png"/>
          <p:cNvPicPr>
            <a:picLocks noChangeAspect="1" noChangeArrowheads="1"/>
          </p:cNvPicPr>
          <p:nvPr/>
        </p:nvPicPr>
        <p:blipFill>
          <a:blip r:embed="rId7"/>
          <a:srcRect l="14378" t="51244" r="39584" b="11485"/>
          <a:stretch>
            <a:fillRect/>
          </a:stretch>
        </p:blipFill>
        <p:spPr bwMode="auto">
          <a:xfrm>
            <a:off x="5410200" y="3470275"/>
            <a:ext cx="1600200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@University of Minnesota</a:t>
            </a:r>
          </a:p>
        </p:txBody>
      </p:sp>
      <p:sp>
        <p:nvSpPr>
          <p:cNvPr id="414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US-China Collaborations in Computer Science and Sustainability</a:t>
            </a:r>
          </a:p>
        </p:txBody>
      </p:sp>
      <p:sp>
        <p:nvSpPr>
          <p:cNvPr id="414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B61226-7321-4E4E-8D35-48CCAC15006D}" type="slidenum">
              <a:rPr 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533400"/>
          </a:xfrm>
        </p:spPr>
        <p:txBody>
          <a:bodyPr/>
          <a:lstStyle/>
          <a:p>
            <a:r>
              <a:rPr lang="en-US" sz="3000" smtClean="0"/>
              <a:t>Illustrative Applications of Spatial-Temporal Data Mining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534400" cy="5257800"/>
          </a:xfrm>
        </p:spPr>
        <p:txBody>
          <a:bodyPr rtlCol="0">
            <a:normAutofit/>
          </a:bodyPr>
          <a:lstStyle/>
          <a:p>
            <a:pPr marL="511175" indent="-511175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Monitoring of global forest cover</a:t>
            </a:r>
          </a:p>
          <a:p>
            <a:pPr marL="511175" indent="-511175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marL="511175" indent="-511175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Understanding the structure of the climate system finding climate indices and dipoles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0762A-A58A-4FF0-88D7-1D0C7890883A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95600" y="1319213"/>
            <a:ext cx="1112838" cy="1371600"/>
          </a:xfrm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319213"/>
            <a:ext cx="9588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1319213"/>
            <a:ext cx="1162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6"/>
          <a:srcRect l="16667" r="16667"/>
          <a:stretch>
            <a:fillRect/>
          </a:stretch>
        </p:blipFill>
        <p:spPr bwMode="auto">
          <a:xfrm>
            <a:off x="6477000" y="1319213"/>
            <a:ext cx="114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4949825"/>
            <a:ext cx="10287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9000" y="3044825"/>
            <a:ext cx="12398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9"/>
          <a:srcRect l="9322" r="6790"/>
          <a:stretch>
            <a:fillRect/>
          </a:stretch>
        </p:blipFill>
        <p:spPr bwMode="auto">
          <a:xfrm>
            <a:off x="5486400" y="3044825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" y="3044825"/>
            <a:ext cx="10969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762000" y="2660650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  Vipin Kumar, UM      Auroop Ganguly, UTK/ORNL    Nagiza Samatova, NCSU  Arindam Banerjee, UM</a:t>
            </a:r>
          </a:p>
        </p:txBody>
      </p:sp>
      <p:pic>
        <p:nvPicPr>
          <p:cNvPr id="18442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95600" y="4949825"/>
            <a:ext cx="933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2"/>
          <p:cNvPicPr>
            <a:picLocks noChangeAspect="1" noChangeArrowheads="1"/>
          </p:cNvPicPr>
          <p:nvPr/>
        </p:nvPicPr>
        <p:blipFill>
          <a:blip r:embed="rId12"/>
          <a:srcRect l="5823" r="12677"/>
          <a:stretch>
            <a:fillRect/>
          </a:stretch>
        </p:blipFill>
        <p:spPr bwMode="auto">
          <a:xfrm>
            <a:off x="2057400" y="3044825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86200" y="3044825"/>
            <a:ext cx="10318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TextBox 16"/>
          <p:cNvSpPr txBox="1">
            <a:spLocks noChangeArrowheads="1"/>
          </p:cNvSpPr>
          <p:nvPr/>
        </p:nvSpPr>
        <p:spPr bwMode="auto">
          <a:xfrm>
            <a:off x="76200" y="4413250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Fred Semazzi, NCSU 	 Joe Knight, UM         	  Shashi Shekhar, UM       Peter Snyder, UM        Jon Foley, UM </a:t>
            </a:r>
          </a:p>
        </p:txBody>
      </p:sp>
      <p:sp>
        <p:nvSpPr>
          <p:cNvPr id="18446" name="TextBox 19"/>
          <p:cNvSpPr txBox="1">
            <a:spLocks noChangeArrowheads="1"/>
          </p:cNvSpPr>
          <p:nvPr/>
        </p:nvSpPr>
        <p:spPr bwMode="auto">
          <a:xfrm>
            <a:off x="838200" y="6321425"/>
            <a:ext cx="792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Alok Choudhary, NW    Abdollah Homiafar, NCA&amp;T   Michael Steinbach, UM Singdhansu Chatterjee, UM </a:t>
            </a:r>
          </a:p>
        </p:txBody>
      </p:sp>
      <p:pic>
        <p:nvPicPr>
          <p:cNvPr id="18447" name="Picture 17" descr="E:\IMG_0186_1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24400" y="4873625"/>
            <a:ext cx="10287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8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533400"/>
          </a:xfrm>
        </p:spPr>
        <p:txBody>
          <a:bodyPr/>
          <a:lstStyle/>
          <a:p>
            <a:r>
              <a:rPr lang="en-US" sz="3200" smtClean="0"/>
              <a:t>NSF Expeditions Project</a:t>
            </a:r>
            <a:br>
              <a:rPr lang="en-US" sz="3200" smtClean="0"/>
            </a:br>
            <a:r>
              <a:rPr lang="en-US" sz="2800" smtClean="0"/>
              <a:t>Understanding Climate Change: A Data-driven Approach</a:t>
            </a:r>
          </a:p>
        </p:txBody>
      </p:sp>
      <p:pic>
        <p:nvPicPr>
          <p:cNvPr id="18449" name="Picture 20" descr="alokchoudhary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43000" y="5026025"/>
            <a:ext cx="99060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609600"/>
          </a:xfrm>
        </p:spPr>
        <p:txBody>
          <a:bodyPr/>
          <a:lstStyle/>
          <a:p>
            <a:r>
              <a:rPr lang="en-US" sz="3200" smtClean="0">
                <a:latin typeface="Helvetica" pitchFamily="34" charset="0"/>
              </a:rPr>
              <a:t>Understanding Climate Change – </a:t>
            </a:r>
            <a:br>
              <a:rPr lang="en-US" sz="3200" smtClean="0">
                <a:latin typeface="Helvetica" pitchFamily="34" charset="0"/>
              </a:rPr>
            </a:br>
            <a:r>
              <a:rPr lang="en-US" sz="3200" smtClean="0">
                <a:latin typeface="Helvetica" pitchFamily="34" charset="0"/>
              </a:rPr>
              <a:t>Physics based Approach</a:t>
            </a:r>
          </a:p>
        </p:txBody>
      </p:sp>
      <p:grpSp>
        <p:nvGrpSpPr>
          <p:cNvPr id="55298" name="Group 39"/>
          <p:cNvGrpSpPr>
            <a:grpSpLocks noChangeAspect="1"/>
          </p:cNvGrpSpPr>
          <p:nvPr/>
        </p:nvGrpSpPr>
        <p:grpSpPr bwMode="auto">
          <a:xfrm>
            <a:off x="304800" y="3733800"/>
            <a:ext cx="4175125" cy="2617788"/>
            <a:chOff x="1262063" y="732355"/>
            <a:chExt cx="6958190" cy="4363516"/>
          </a:xfrm>
        </p:grpSpPr>
        <p:pic>
          <p:nvPicPr>
            <p:cNvPr id="55322" name="Picture 5" descr="ipcc_figure-10-4-l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62063" y="763588"/>
              <a:ext cx="6370638" cy="433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41"/>
            <p:cNvSpPr/>
            <p:nvPr/>
          </p:nvSpPr>
          <p:spPr>
            <a:xfrm>
              <a:off x="4778199" y="732355"/>
              <a:ext cx="2926144" cy="3900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294109" y="4357592"/>
              <a:ext cx="2926144" cy="550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55299" name="Content Placeholder 2"/>
          <p:cNvSpPr txBox="1">
            <a:spLocks/>
          </p:cNvSpPr>
          <p:nvPr/>
        </p:nvSpPr>
        <p:spPr bwMode="auto">
          <a:xfrm>
            <a:off x="3211513" y="4398963"/>
            <a:ext cx="57038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/>
              <a:buNone/>
            </a:pPr>
            <a:r>
              <a:rPr lang="en-US" sz="1600">
                <a:ea typeface="ヒラギノ角ゴ Pro W3"/>
                <a:cs typeface="Arial" charset="0"/>
              </a:rPr>
              <a:t>Projection of temperature increase under different </a:t>
            </a:r>
            <a:r>
              <a:rPr lang="en-US" sz="1600" b="1">
                <a:ea typeface="ヒラギノ角ゴ Pro W3"/>
                <a:cs typeface="Arial" charset="0"/>
              </a:rPr>
              <a:t>Special Report on Emissions Scenarios </a:t>
            </a:r>
            <a:r>
              <a:rPr lang="en-US" sz="1600">
                <a:ea typeface="ヒラギノ角ゴ Pro W3"/>
                <a:cs typeface="Arial" charset="0"/>
              </a:rPr>
              <a:t>(SRES) by 24 different GCM configurations from 16 research centers used in the </a:t>
            </a:r>
            <a:r>
              <a:rPr lang="en-US" sz="1600" b="1">
                <a:ea typeface="ヒラギノ角ゴ Pro W3"/>
                <a:cs typeface="Arial" charset="0"/>
              </a:rPr>
              <a:t>Intergovernmental Panel on Climate Change</a:t>
            </a:r>
            <a:r>
              <a:rPr lang="en-US" sz="1600">
                <a:ea typeface="ヒラギノ角ゴ Pro W3"/>
                <a:cs typeface="Arial" charset="0"/>
              </a:rPr>
              <a:t> (IPCC) 4</a:t>
            </a:r>
            <a:r>
              <a:rPr lang="en-US" sz="1600" baseline="30000">
                <a:ea typeface="ヒラギノ角ゴ Pro W3"/>
                <a:cs typeface="Arial" charset="0"/>
              </a:rPr>
              <a:t>th</a:t>
            </a:r>
            <a:r>
              <a:rPr lang="en-US" sz="1600">
                <a:ea typeface="ヒラギノ角ゴ Pro W3"/>
                <a:cs typeface="Arial" charset="0"/>
              </a:rPr>
              <a:t> Assessment Report</a:t>
            </a:r>
            <a:r>
              <a:rPr lang="en-US">
                <a:ea typeface="ヒラギノ角ゴ Pro W3"/>
                <a:cs typeface="Arial" charset="0"/>
              </a:rPr>
              <a:t>.</a:t>
            </a:r>
          </a:p>
        </p:txBody>
      </p:sp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4721225" y="5715000"/>
            <a:ext cx="41941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A1B:  </a:t>
            </a:r>
            <a:r>
              <a:rPr lang="en-US" alt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“</a:t>
            </a:r>
            <a:r>
              <a:rPr 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integrated world</a:t>
            </a:r>
            <a:r>
              <a:rPr lang="en-US" alt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”</a:t>
            </a:r>
            <a:r>
              <a:rPr 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 balance of fuels</a:t>
            </a:r>
          </a:p>
          <a:p>
            <a:r>
              <a:rPr 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A2:    </a:t>
            </a:r>
            <a:r>
              <a:rPr lang="en-US" alt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“</a:t>
            </a:r>
            <a:r>
              <a:rPr 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divided world</a:t>
            </a:r>
            <a:r>
              <a:rPr lang="en-US" alt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”</a:t>
            </a:r>
            <a:r>
              <a:rPr 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 local fuels</a:t>
            </a:r>
          </a:p>
          <a:p>
            <a:r>
              <a:rPr 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B1:    </a:t>
            </a:r>
            <a:r>
              <a:rPr lang="en-US" alt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“</a:t>
            </a:r>
            <a:r>
              <a:rPr 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integrated world</a:t>
            </a:r>
            <a:r>
              <a:rPr lang="en-US" alt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”</a:t>
            </a:r>
            <a:r>
              <a:rPr lang="en-US" sz="1400">
                <a:solidFill>
                  <a:srgbClr val="000000"/>
                </a:solidFill>
                <a:ea typeface="MS PGothic"/>
                <a:cs typeface="Times New Roman" pitchFamily="18" charset="0"/>
              </a:rPr>
              <a:t> environmentally conscious</a:t>
            </a:r>
          </a:p>
        </p:txBody>
      </p:sp>
      <p:sp>
        <p:nvSpPr>
          <p:cNvPr id="55301" name="TextBox 7"/>
          <p:cNvSpPr txBox="1">
            <a:spLocks noChangeArrowheads="1"/>
          </p:cNvSpPr>
          <p:nvPr/>
        </p:nvSpPr>
        <p:spPr bwMode="auto">
          <a:xfrm>
            <a:off x="2667000" y="6096000"/>
            <a:ext cx="10398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ea typeface="MS PGothic"/>
                <a:cs typeface="Arial" charset="0"/>
              </a:rPr>
              <a:t>IPCC (2007)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A3133-8D52-41B5-958E-81DE007F8F09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04800" y="1171575"/>
            <a:ext cx="4267200" cy="838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1800" b="1" dirty="0" smtClean="0">
                <a:latin typeface="Helvetica" pitchFamily="34" charset="0"/>
              </a:rPr>
              <a:t>General Circulation Models</a:t>
            </a:r>
            <a:r>
              <a:rPr lang="en-US" sz="1800" dirty="0" smtClean="0">
                <a:latin typeface="Helvetica" pitchFamily="34" charset="0"/>
              </a:rPr>
              <a:t>: </a:t>
            </a:r>
            <a:r>
              <a:rPr lang="en-US" sz="1800" dirty="0" smtClean="0">
                <a:latin typeface="Helvetica Neue"/>
              </a:rPr>
              <a:t>Mathematical models with physical equations based on fluid dynamics</a:t>
            </a:r>
          </a:p>
          <a:p>
            <a:pPr marL="0" indent="0" fontAlgn="auto">
              <a:spcAft>
                <a:spcPts val="0"/>
              </a:spcAft>
              <a:buFont typeface="Monotype Sorts" charset="0"/>
              <a:buNone/>
              <a:defRPr/>
            </a:pPr>
            <a:endParaRPr lang="en-US" sz="1800" dirty="0" smtClean="0"/>
          </a:p>
        </p:txBody>
      </p:sp>
      <p:grpSp>
        <p:nvGrpSpPr>
          <p:cNvPr id="55306" name="Group 18"/>
          <p:cNvGrpSpPr>
            <a:grpSpLocks noChangeAspect="1"/>
          </p:cNvGrpSpPr>
          <p:nvPr/>
        </p:nvGrpSpPr>
        <p:grpSpPr bwMode="auto">
          <a:xfrm>
            <a:off x="4953000" y="1295400"/>
            <a:ext cx="3962400" cy="2743200"/>
            <a:chOff x="3976111" y="1371600"/>
            <a:chExt cx="5027575" cy="4008438"/>
          </a:xfrm>
        </p:grpSpPr>
        <p:pic>
          <p:nvPicPr>
            <p:cNvPr id="55319" name="Picture 19" descr="warming"/>
            <p:cNvPicPr>
              <a:picLocks noChangeAspect="1" noChangeArrowheads="1"/>
            </p:cNvPicPr>
            <p:nvPr/>
          </p:nvPicPr>
          <p:blipFill>
            <a:blip r:embed="rId3"/>
            <a:srcRect l="2501" t="3334" r="9984" b="9979"/>
            <a:stretch>
              <a:fillRect/>
            </a:stretch>
          </p:blipFill>
          <p:spPr bwMode="auto">
            <a:xfrm>
              <a:off x="3976111" y="1371600"/>
              <a:ext cx="5027575" cy="373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20" name="Text Box 11"/>
            <p:cNvSpPr txBox="1">
              <a:spLocks noChangeArrowheads="1"/>
            </p:cNvSpPr>
            <p:nvPr/>
          </p:nvSpPr>
          <p:spPr bwMode="auto">
            <a:xfrm>
              <a:off x="7037388" y="5105400"/>
              <a:ext cx="187801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i="1">
                  <a:ea typeface="MS PGothic"/>
                  <a:cs typeface="Arial" charset="0"/>
                </a:rPr>
                <a:t>Figure Courtesy: ORNL</a:t>
              </a:r>
            </a:p>
          </p:txBody>
        </p:sp>
        <p:sp>
          <p:nvSpPr>
            <p:cNvPr id="55321" name="TextBox 7"/>
            <p:cNvSpPr txBox="1">
              <a:spLocks noChangeArrowheads="1"/>
            </p:cNvSpPr>
            <p:nvPr/>
          </p:nvSpPr>
          <p:spPr bwMode="auto">
            <a:xfrm rot="-5400000">
              <a:off x="3433759" y="2937583"/>
              <a:ext cx="2705884" cy="3124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b="1">
                  <a:ea typeface="MS PGothic"/>
                  <a:cs typeface="Arial" charset="0"/>
                </a:rPr>
                <a:t>Anomalies from 1880-1919 </a:t>
              </a:r>
              <a:r>
                <a:rPr lang="en-US" sz="1000" b="1">
                  <a:ea typeface="MS PGothic"/>
                  <a:cs typeface="Arial" charset="0"/>
                </a:rPr>
                <a:t>(K)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0" y="2087563"/>
            <a:ext cx="231457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0488" tIns="44450" rIns="90488" bIns="44450"/>
          <a:lstStyle>
            <a:lvl1pPr marL="292100" indent="-2921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0"/>
              <a:buChar char="l"/>
              <a:defRPr sz="28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00100" indent="-3429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2pPr>
            <a:lvl3pPr marL="9144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Monotype Sorts" charset="0"/>
              <a:buNone/>
              <a:defRPr/>
            </a:pPr>
            <a:r>
              <a:rPr lang="en-US" sz="1800" i="1" dirty="0" smtClean="0">
                <a:latin typeface="Helvetica Neue"/>
                <a:ea typeface="Helvetica Neue"/>
                <a:cs typeface="Helvetica Neue"/>
              </a:rPr>
              <a:t>Parameterization and non-linearity of differential equations are sources for uncertainty!</a:t>
            </a:r>
          </a:p>
          <a:p>
            <a:pPr>
              <a:defRPr/>
            </a:pPr>
            <a:endParaRPr lang="en-US" sz="1800" dirty="0" smtClean="0"/>
          </a:p>
        </p:txBody>
      </p:sp>
      <p:grpSp>
        <p:nvGrpSpPr>
          <p:cNvPr id="55308" name="Group 6"/>
          <p:cNvGrpSpPr>
            <a:grpSpLocks noChangeAspect="1"/>
          </p:cNvGrpSpPr>
          <p:nvPr/>
        </p:nvGrpSpPr>
        <p:grpSpPr bwMode="auto">
          <a:xfrm>
            <a:off x="2251075" y="2070100"/>
            <a:ext cx="2439988" cy="1828800"/>
            <a:chOff x="1946628" y="1612900"/>
            <a:chExt cx="2930172" cy="2197100"/>
          </a:xfrm>
        </p:grpSpPr>
        <p:grpSp>
          <p:nvGrpSpPr>
            <p:cNvPr id="55309" name="Group 4"/>
            <p:cNvGrpSpPr>
              <a:grpSpLocks/>
            </p:cNvGrpSpPr>
            <p:nvPr/>
          </p:nvGrpSpPr>
          <p:grpSpPr bwMode="auto">
            <a:xfrm>
              <a:off x="1946628" y="1612900"/>
              <a:ext cx="2930172" cy="2197100"/>
              <a:chOff x="1900591" y="1912938"/>
              <a:chExt cx="2930172" cy="2197100"/>
            </a:xfrm>
          </p:grpSpPr>
          <p:pic>
            <p:nvPicPr>
              <p:cNvPr id="55311" name="Picture 4" descr="Fig18_06.jpg                                                   0005B287Bo                             ABA78158: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95413" y="1912938"/>
                <a:ext cx="2235350" cy="2197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312" name="Text Box 5"/>
              <p:cNvSpPr txBox="1">
                <a:spLocks noChangeArrowheads="1"/>
              </p:cNvSpPr>
              <p:nvPr/>
            </p:nvSpPr>
            <p:spPr bwMode="auto">
              <a:xfrm>
                <a:off x="1900591" y="1978026"/>
                <a:ext cx="51428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 eaLnBrk="0" hangingPunct="0"/>
                <a:r>
                  <a:rPr lang="en-US" sz="1400" b="1">
                    <a:latin typeface="Calibri" pitchFamily="34" charset="0"/>
                  </a:rPr>
                  <a:t>Cell</a:t>
                </a:r>
              </a:p>
            </p:txBody>
          </p:sp>
          <p:sp>
            <p:nvSpPr>
              <p:cNvPr id="55313" name="Line 6"/>
              <p:cNvSpPr>
                <a:spLocks noChangeShapeType="1"/>
              </p:cNvSpPr>
              <p:nvPr/>
            </p:nvSpPr>
            <p:spPr bwMode="auto">
              <a:xfrm>
                <a:off x="2425991" y="2139951"/>
                <a:ext cx="533336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4" name="Text Box 8"/>
              <p:cNvSpPr txBox="1">
                <a:spLocks noChangeArrowheads="1"/>
              </p:cNvSpPr>
              <p:nvPr/>
            </p:nvSpPr>
            <p:spPr bwMode="auto">
              <a:xfrm>
                <a:off x="1949798" y="2590801"/>
                <a:ext cx="793654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 eaLnBrk="0" hangingPunct="0"/>
                <a:r>
                  <a:rPr lang="en-US" sz="1400" b="1">
                    <a:latin typeface="Calibri" pitchFamily="34" charset="0"/>
                  </a:rPr>
                  <a:t>Clouds</a:t>
                </a:r>
              </a:p>
            </p:txBody>
          </p:sp>
          <p:sp>
            <p:nvSpPr>
              <p:cNvPr id="55315" name="Line 9"/>
              <p:cNvSpPr>
                <a:spLocks noChangeShapeType="1"/>
              </p:cNvSpPr>
              <p:nvPr/>
            </p:nvSpPr>
            <p:spPr bwMode="auto">
              <a:xfrm>
                <a:off x="2702182" y="2771776"/>
                <a:ext cx="422224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6" name="Text Box 11"/>
              <p:cNvSpPr txBox="1">
                <a:spLocks noChangeArrowheads="1"/>
              </p:cNvSpPr>
              <p:nvPr/>
            </p:nvSpPr>
            <p:spPr bwMode="auto">
              <a:xfrm>
                <a:off x="1960909" y="2873376"/>
                <a:ext cx="614289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 eaLnBrk="0" hangingPunct="0"/>
                <a:r>
                  <a:rPr lang="en-US" sz="1400" b="1">
                    <a:latin typeface="Calibri" pitchFamily="34" charset="0"/>
                  </a:rPr>
                  <a:t>Land</a:t>
                </a:r>
              </a:p>
            </p:txBody>
          </p:sp>
          <p:sp>
            <p:nvSpPr>
              <p:cNvPr id="55317" name="Line 12"/>
              <p:cNvSpPr>
                <a:spLocks noChangeShapeType="1"/>
              </p:cNvSpPr>
              <p:nvPr/>
            </p:nvSpPr>
            <p:spPr bwMode="auto">
              <a:xfrm>
                <a:off x="2711706" y="3032126"/>
                <a:ext cx="296826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8" name="Text Box 14"/>
              <p:cNvSpPr txBox="1">
                <a:spLocks noChangeArrowheads="1"/>
              </p:cNvSpPr>
              <p:nvPr/>
            </p:nvSpPr>
            <p:spPr bwMode="auto">
              <a:xfrm>
                <a:off x="3038692" y="3035301"/>
                <a:ext cx="733337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 eaLnBrk="0" hangingPunct="0"/>
                <a:r>
                  <a:rPr lang="en-US" sz="1400" b="1">
                    <a:latin typeface="Calibri" pitchFamily="34" charset="0"/>
                  </a:rPr>
                  <a:t>Ocean</a:t>
                </a:r>
              </a:p>
            </p:txBody>
          </p:sp>
        </p:grpSp>
        <p:sp>
          <p:nvSpPr>
            <p:cNvPr id="55310" name="Line 15"/>
            <p:cNvSpPr>
              <a:spLocks noChangeShapeType="1"/>
            </p:cNvSpPr>
            <p:nvPr/>
          </p:nvSpPr>
          <p:spPr bwMode="auto">
            <a:xfrm flipV="1">
              <a:off x="3746636" y="2724150"/>
              <a:ext cx="292065" cy="17145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med" len="lg"/>
              <a:tailEnd type="none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609600"/>
          </a:xfrm>
        </p:spPr>
        <p:txBody>
          <a:bodyPr/>
          <a:lstStyle/>
          <a:p>
            <a:r>
              <a:rPr lang="en-US" sz="3200" smtClean="0">
                <a:latin typeface="Helvetica" pitchFamily="34" charset="0"/>
              </a:rPr>
              <a:t>Understanding Climate Change – </a:t>
            </a:r>
            <a:br>
              <a:rPr lang="en-US" sz="3200" smtClean="0">
                <a:latin typeface="Helvetica" pitchFamily="34" charset="0"/>
              </a:rPr>
            </a:br>
            <a:r>
              <a:rPr lang="en-US" sz="3200" smtClean="0">
                <a:latin typeface="Helvetica" pitchFamily="34" charset="0"/>
              </a:rPr>
              <a:t>Physics based Approach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82563" y="5522913"/>
            <a:ext cx="5408612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C00000"/>
                </a:solidFill>
                <a:latin typeface="+mj-lt"/>
              </a:rPr>
              <a:t>“The sad truth of climate science is that the most crucial information is the least reliable”  </a:t>
            </a:r>
            <a:r>
              <a:rPr lang="en-US" dirty="0">
                <a:latin typeface="+mj-lt"/>
              </a:rPr>
              <a:t>(Nature, 2010)</a:t>
            </a:r>
          </a:p>
        </p:txBody>
      </p:sp>
      <p:sp>
        <p:nvSpPr>
          <p:cNvPr id="56323" name="Content Placeholder 2"/>
          <p:cNvSpPr txBox="1">
            <a:spLocks/>
          </p:cNvSpPr>
          <p:nvPr/>
        </p:nvSpPr>
        <p:spPr bwMode="auto">
          <a:xfrm>
            <a:off x="0" y="4013200"/>
            <a:ext cx="5310188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>
              <a:spcBef>
                <a:spcPts val="400"/>
              </a:spcBef>
              <a:buClr>
                <a:srgbClr val="0C7B9C"/>
              </a:buClr>
              <a:buSzPct val="125000"/>
              <a:buFont typeface="Monotype Sorts"/>
              <a:buNone/>
            </a:pPr>
            <a:r>
              <a:rPr lang="en-US" b="1" i="1">
                <a:latin typeface="Arial Narrow" pitchFamily="34" charset="0"/>
                <a:ea typeface="ヒラギノ角ゴ Pro W3"/>
                <a:cs typeface="Arial" charset="0"/>
              </a:rPr>
              <a:t>Physics-based models are essential but not adequate</a:t>
            </a:r>
          </a:p>
          <a:p>
            <a:pPr marL="341313" lvl="1" indent="-109538" eaLnBrk="0" hangingPunct="0">
              <a:spcBef>
                <a:spcPts val="400"/>
              </a:spcBef>
              <a:buClr>
                <a:srgbClr val="0C7B9C"/>
              </a:buClr>
              <a:buSzPct val="60000"/>
              <a:buFont typeface="Arial" charset="0"/>
              <a:buChar char="–"/>
            </a:pPr>
            <a:r>
              <a:rPr lang="en-US" sz="1600">
                <a:latin typeface="Arial Narrow" pitchFamily="34" charset="0"/>
                <a:ea typeface="MS PGothic"/>
                <a:cs typeface="Arial" charset="0"/>
              </a:rPr>
              <a:t>Relatively reliable predictions at global scale for ancillary variables such as temperature</a:t>
            </a:r>
          </a:p>
          <a:p>
            <a:pPr marL="341313" lvl="1" indent="-109538" eaLnBrk="0" hangingPunct="0">
              <a:spcBef>
                <a:spcPts val="400"/>
              </a:spcBef>
              <a:buClr>
                <a:srgbClr val="0C7B9C"/>
              </a:buClr>
              <a:buSzPct val="60000"/>
              <a:buFont typeface="Arial" charset="0"/>
              <a:buChar char="–"/>
            </a:pPr>
            <a:r>
              <a:rPr lang="en-US" sz="1600">
                <a:latin typeface="Arial Narrow" pitchFamily="34" charset="0"/>
                <a:ea typeface="MS PGothic"/>
                <a:cs typeface="Arial" charset="0"/>
              </a:rPr>
              <a:t>Least reliable predictions for variables that are crucial for impact assessment such as regional precipitation</a:t>
            </a:r>
          </a:p>
        </p:txBody>
      </p:sp>
      <p:grpSp>
        <p:nvGrpSpPr>
          <p:cNvPr id="56324" name="Group 8"/>
          <p:cNvGrpSpPr>
            <a:grpSpLocks noChangeAspect="1"/>
          </p:cNvGrpSpPr>
          <p:nvPr/>
        </p:nvGrpSpPr>
        <p:grpSpPr bwMode="auto">
          <a:xfrm>
            <a:off x="5964238" y="4191000"/>
            <a:ext cx="2622550" cy="2193925"/>
            <a:chOff x="5857011" y="1752600"/>
            <a:chExt cx="3091982" cy="2767905"/>
          </a:xfrm>
        </p:grpSpPr>
        <p:pic>
          <p:nvPicPr>
            <p:cNvPr id="56345" name="Picture 14"/>
            <p:cNvPicPr>
              <a:picLocks noChangeAspect="1" noChangeArrowheads="1"/>
            </p:cNvPicPr>
            <p:nvPr/>
          </p:nvPicPr>
          <p:blipFill>
            <a:blip r:embed="rId2"/>
            <a:srcRect t="33333"/>
            <a:stretch>
              <a:fillRect/>
            </a:stretch>
          </p:blipFill>
          <p:spPr bwMode="auto">
            <a:xfrm>
              <a:off x="5947880" y="2062633"/>
              <a:ext cx="2891320" cy="205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 Box 10"/>
            <p:cNvSpPr txBox="1">
              <a:spLocks noChangeArrowheads="1"/>
            </p:cNvSpPr>
            <p:nvPr/>
          </p:nvSpPr>
          <p:spPr bwMode="auto">
            <a:xfrm>
              <a:off x="5857011" y="4099912"/>
              <a:ext cx="3058292" cy="420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chemeClr val="accent4"/>
                  </a:solidFill>
                  <a:latin typeface="+mj-lt"/>
                </a:rPr>
                <a:t>Regional hydrology exhibits large variations among major IPCC model projections </a:t>
              </a:r>
            </a:p>
          </p:txBody>
        </p:sp>
        <p:sp>
          <p:nvSpPr>
            <p:cNvPr id="33" name="Text Box 11"/>
            <p:cNvSpPr txBox="1">
              <a:spLocks noChangeArrowheads="1"/>
            </p:cNvSpPr>
            <p:nvPr/>
          </p:nvSpPr>
          <p:spPr bwMode="auto">
            <a:xfrm>
              <a:off x="5875728" y="1752600"/>
              <a:ext cx="3073265" cy="304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latin typeface="+mj-lt"/>
                </a:rPr>
                <a:t>Disagreement between IPCC models</a:t>
              </a:r>
              <a:endParaRPr lang="en-US" sz="1100" b="1" i="1" dirty="0">
                <a:latin typeface="+mj-lt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B5230A-94D6-4EA9-9E67-DD61982D19A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304800" y="1171575"/>
            <a:ext cx="4267200" cy="838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1800" b="1" dirty="0" smtClean="0">
                <a:latin typeface="Helvetica" pitchFamily="34" charset="0"/>
              </a:rPr>
              <a:t>General Circulation Models</a:t>
            </a:r>
            <a:r>
              <a:rPr lang="en-US" sz="1800" dirty="0" smtClean="0">
                <a:latin typeface="Helvetica" pitchFamily="34" charset="0"/>
              </a:rPr>
              <a:t>: </a:t>
            </a:r>
            <a:r>
              <a:rPr lang="en-US" sz="1800" dirty="0" smtClean="0">
                <a:latin typeface="Helvetica Neue"/>
              </a:rPr>
              <a:t>Mathematical models with physical equations based on fluid dynamics</a:t>
            </a:r>
          </a:p>
          <a:p>
            <a:pPr marL="0" indent="0" fontAlgn="auto">
              <a:spcAft>
                <a:spcPts val="0"/>
              </a:spcAft>
              <a:buFont typeface="Monotype Sorts" charset="0"/>
              <a:buNone/>
              <a:defRPr/>
            </a:pPr>
            <a:endParaRPr lang="en-US" sz="1800" dirty="0" smtClean="0"/>
          </a:p>
        </p:txBody>
      </p:sp>
      <p:grpSp>
        <p:nvGrpSpPr>
          <p:cNvPr id="56329" name="Group 18"/>
          <p:cNvGrpSpPr>
            <a:grpSpLocks noChangeAspect="1"/>
          </p:cNvGrpSpPr>
          <p:nvPr/>
        </p:nvGrpSpPr>
        <p:grpSpPr bwMode="auto">
          <a:xfrm>
            <a:off x="4953000" y="1295400"/>
            <a:ext cx="3962400" cy="2743200"/>
            <a:chOff x="3976111" y="1371600"/>
            <a:chExt cx="5027575" cy="4008438"/>
          </a:xfrm>
        </p:grpSpPr>
        <p:pic>
          <p:nvPicPr>
            <p:cNvPr id="56342" name="Picture 19" descr="warming"/>
            <p:cNvPicPr>
              <a:picLocks noChangeAspect="1" noChangeArrowheads="1"/>
            </p:cNvPicPr>
            <p:nvPr/>
          </p:nvPicPr>
          <p:blipFill>
            <a:blip r:embed="rId3"/>
            <a:srcRect l="2501" t="3334" r="9984" b="9979"/>
            <a:stretch>
              <a:fillRect/>
            </a:stretch>
          </p:blipFill>
          <p:spPr bwMode="auto">
            <a:xfrm>
              <a:off x="3976111" y="1371600"/>
              <a:ext cx="5027575" cy="373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43" name="Text Box 11"/>
            <p:cNvSpPr txBox="1">
              <a:spLocks noChangeArrowheads="1"/>
            </p:cNvSpPr>
            <p:nvPr/>
          </p:nvSpPr>
          <p:spPr bwMode="auto">
            <a:xfrm>
              <a:off x="7037388" y="5105400"/>
              <a:ext cx="187801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i="1">
                  <a:ea typeface="MS PGothic"/>
                  <a:cs typeface="Arial" charset="0"/>
                </a:rPr>
                <a:t>Figure Courtesy: ORNL</a:t>
              </a:r>
            </a:p>
          </p:txBody>
        </p:sp>
        <p:sp>
          <p:nvSpPr>
            <p:cNvPr id="56344" name="TextBox 7"/>
            <p:cNvSpPr txBox="1">
              <a:spLocks noChangeArrowheads="1"/>
            </p:cNvSpPr>
            <p:nvPr/>
          </p:nvSpPr>
          <p:spPr bwMode="auto">
            <a:xfrm rot="-5400000">
              <a:off x="3433759" y="2937583"/>
              <a:ext cx="2705884" cy="3124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 b="1">
                  <a:ea typeface="MS PGothic"/>
                  <a:cs typeface="Arial" charset="0"/>
                </a:rPr>
                <a:t>Anomalies from 1880-1919 </a:t>
              </a:r>
              <a:r>
                <a:rPr lang="en-US" sz="1000" b="1">
                  <a:ea typeface="MS PGothic"/>
                  <a:cs typeface="Arial" charset="0"/>
                </a:rPr>
                <a:t>(K)</a:t>
              </a:r>
            </a:p>
          </p:txBody>
        </p:sp>
      </p:grp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0" y="2087563"/>
            <a:ext cx="231457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0488" tIns="44450" rIns="90488" bIns="44450"/>
          <a:lstStyle>
            <a:lvl1pPr marL="292100" indent="-2921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0"/>
              <a:buChar char="l"/>
              <a:defRPr sz="28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00100" indent="-3429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2pPr>
            <a:lvl3pPr marL="914400" algn="l" rtl="0" eaLnBrk="0" fontAlgn="base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Monotype Sorts" charset="0"/>
              <a:buNone/>
              <a:defRPr/>
            </a:pPr>
            <a:r>
              <a:rPr lang="en-US" sz="1800" i="1" dirty="0" smtClean="0">
                <a:latin typeface="Helvetica Neue"/>
                <a:ea typeface="Helvetica Neue"/>
                <a:cs typeface="Helvetica Neue"/>
              </a:rPr>
              <a:t>Parameterization and non-linearity of differential equations are sources for uncertainty!</a:t>
            </a:r>
          </a:p>
          <a:p>
            <a:pPr>
              <a:defRPr/>
            </a:pPr>
            <a:endParaRPr lang="en-US" sz="1800" dirty="0" smtClean="0"/>
          </a:p>
        </p:txBody>
      </p:sp>
      <p:grpSp>
        <p:nvGrpSpPr>
          <p:cNvPr id="56331" name="Group 6"/>
          <p:cNvGrpSpPr>
            <a:grpSpLocks noChangeAspect="1"/>
          </p:cNvGrpSpPr>
          <p:nvPr/>
        </p:nvGrpSpPr>
        <p:grpSpPr bwMode="auto">
          <a:xfrm>
            <a:off x="2251075" y="2070100"/>
            <a:ext cx="2439988" cy="1828800"/>
            <a:chOff x="1946628" y="1612900"/>
            <a:chExt cx="2930172" cy="2197100"/>
          </a:xfrm>
        </p:grpSpPr>
        <p:grpSp>
          <p:nvGrpSpPr>
            <p:cNvPr id="56332" name="Group 4"/>
            <p:cNvGrpSpPr>
              <a:grpSpLocks/>
            </p:cNvGrpSpPr>
            <p:nvPr/>
          </p:nvGrpSpPr>
          <p:grpSpPr bwMode="auto">
            <a:xfrm>
              <a:off x="1946628" y="1612900"/>
              <a:ext cx="2930172" cy="2197100"/>
              <a:chOff x="1900591" y="1912938"/>
              <a:chExt cx="2930172" cy="2197100"/>
            </a:xfrm>
          </p:grpSpPr>
          <p:pic>
            <p:nvPicPr>
              <p:cNvPr id="56334" name="Picture 4" descr="Fig18_06.jpg                                                   0005B287Bo                             ABA78158: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95413" y="1912938"/>
                <a:ext cx="2235350" cy="2197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335" name="Text Box 5"/>
              <p:cNvSpPr txBox="1">
                <a:spLocks noChangeArrowheads="1"/>
              </p:cNvSpPr>
              <p:nvPr/>
            </p:nvSpPr>
            <p:spPr bwMode="auto">
              <a:xfrm>
                <a:off x="1900591" y="1978026"/>
                <a:ext cx="51428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 eaLnBrk="0" hangingPunct="0"/>
                <a:r>
                  <a:rPr lang="en-US" sz="1400" b="1">
                    <a:latin typeface="Calibri" pitchFamily="34" charset="0"/>
                  </a:rPr>
                  <a:t>Cell</a:t>
                </a:r>
              </a:p>
            </p:txBody>
          </p:sp>
          <p:sp>
            <p:nvSpPr>
              <p:cNvPr id="56336" name="Line 6"/>
              <p:cNvSpPr>
                <a:spLocks noChangeShapeType="1"/>
              </p:cNvSpPr>
              <p:nvPr/>
            </p:nvSpPr>
            <p:spPr bwMode="auto">
              <a:xfrm>
                <a:off x="2425991" y="2139951"/>
                <a:ext cx="533336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7" name="Text Box 8"/>
              <p:cNvSpPr txBox="1">
                <a:spLocks noChangeArrowheads="1"/>
              </p:cNvSpPr>
              <p:nvPr/>
            </p:nvSpPr>
            <p:spPr bwMode="auto">
              <a:xfrm>
                <a:off x="1949798" y="2590801"/>
                <a:ext cx="793654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 eaLnBrk="0" hangingPunct="0"/>
                <a:r>
                  <a:rPr lang="en-US" sz="1400" b="1">
                    <a:latin typeface="Calibri" pitchFamily="34" charset="0"/>
                  </a:rPr>
                  <a:t>Clouds</a:t>
                </a:r>
              </a:p>
            </p:txBody>
          </p:sp>
          <p:sp>
            <p:nvSpPr>
              <p:cNvPr id="56338" name="Line 9"/>
              <p:cNvSpPr>
                <a:spLocks noChangeShapeType="1"/>
              </p:cNvSpPr>
              <p:nvPr/>
            </p:nvSpPr>
            <p:spPr bwMode="auto">
              <a:xfrm>
                <a:off x="2702182" y="2771776"/>
                <a:ext cx="422224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9" name="Text Box 11"/>
              <p:cNvSpPr txBox="1">
                <a:spLocks noChangeArrowheads="1"/>
              </p:cNvSpPr>
              <p:nvPr/>
            </p:nvSpPr>
            <p:spPr bwMode="auto">
              <a:xfrm>
                <a:off x="1960909" y="2873376"/>
                <a:ext cx="614289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 eaLnBrk="0" hangingPunct="0"/>
                <a:r>
                  <a:rPr lang="en-US" sz="1400" b="1">
                    <a:latin typeface="Calibri" pitchFamily="34" charset="0"/>
                  </a:rPr>
                  <a:t>Land</a:t>
                </a:r>
              </a:p>
            </p:txBody>
          </p:sp>
          <p:sp>
            <p:nvSpPr>
              <p:cNvPr id="56340" name="Line 12"/>
              <p:cNvSpPr>
                <a:spLocks noChangeShapeType="1"/>
              </p:cNvSpPr>
              <p:nvPr/>
            </p:nvSpPr>
            <p:spPr bwMode="auto">
              <a:xfrm>
                <a:off x="2711706" y="3032126"/>
                <a:ext cx="296826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lg"/>
                <a:tailEnd type="none" w="med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1" name="Text Box 14"/>
              <p:cNvSpPr txBox="1">
                <a:spLocks noChangeArrowheads="1"/>
              </p:cNvSpPr>
              <p:nvPr/>
            </p:nvSpPr>
            <p:spPr bwMode="auto">
              <a:xfrm>
                <a:off x="3038692" y="3035301"/>
                <a:ext cx="733337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457200" eaLnBrk="0" hangingPunct="0"/>
                <a:r>
                  <a:rPr lang="en-US" sz="1400" b="1">
                    <a:latin typeface="Calibri" pitchFamily="34" charset="0"/>
                  </a:rPr>
                  <a:t>Ocean</a:t>
                </a:r>
              </a:p>
            </p:txBody>
          </p:sp>
        </p:grpSp>
        <p:sp>
          <p:nvSpPr>
            <p:cNvPr id="56333" name="Line 15"/>
            <p:cNvSpPr>
              <a:spLocks noChangeShapeType="1"/>
            </p:cNvSpPr>
            <p:nvPr/>
          </p:nvSpPr>
          <p:spPr bwMode="auto">
            <a:xfrm flipV="1">
              <a:off x="3746636" y="2724150"/>
              <a:ext cx="292065" cy="17145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med" len="lg"/>
              <a:tailEnd type="none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Driving Use Cases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152400" y="1117600"/>
            <a:ext cx="4419600" cy="2590800"/>
          </a:xfrm>
        </p:spPr>
        <p:txBody>
          <a:bodyPr/>
          <a:lstStyle/>
          <a:p>
            <a:pPr marL="0" indent="0" algn="ctr">
              <a:buFont typeface="Monotype Sorts"/>
              <a:buNone/>
            </a:pPr>
            <a:r>
              <a:rPr lang="en-US" sz="1800" b="1" smtClean="0"/>
              <a:t>Impact of Global Warming on Hurricane Frequency</a:t>
            </a:r>
          </a:p>
        </p:txBody>
      </p:sp>
      <p:sp>
        <p:nvSpPr>
          <p:cNvPr id="57347" name="Content Placeholder 2"/>
          <p:cNvSpPr txBox="1">
            <a:spLocks/>
          </p:cNvSpPr>
          <p:nvPr/>
        </p:nvSpPr>
        <p:spPr bwMode="auto">
          <a:xfrm>
            <a:off x="4597400" y="1193800"/>
            <a:ext cx="4267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/>
              <a:buNone/>
            </a:pPr>
            <a:r>
              <a:rPr lang="en-US" b="1">
                <a:ea typeface="ヒラギノ角ゴ Pro W3"/>
                <a:cs typeface="Arial" charset="0"/>
              </a:rPr>
              <a:t>Regime Shift in Sahel</a:t>
            </a:r>
          </a:p>
        </p:txBody>
      </p:sp>
      <p:sp>
        <p:nvSpPr>
          <p:cNvPr id="57348" name="Content Placeholder 2"/>
          <p:cNvSpPr txBox="1">
            <a:spLocks/>
          </p:cNvSpPr>
          <p:nvPr/>
        </p:nvSpPr>
        <p:spPr bwMode="auto">
          <a:xfrm>
            <a:off x="304800" y="4013200"/>
            <a:ext cx="4267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/>
              <a:buNone/>
            </a:pPr>
            <a:r>
              <a:rPr lang="en-US" b="1">
                <a:ea typeface="ヒラギノ角ゴ Pro W3"/>
                <a:cs typeface="Arial" charset="0"/>
              </a:rPr>
              <a:t>1930s Dust Bowl </a:t>
            </a:r>
          </a:p>
          <a:p>
            <a:pPr algn="ctr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/>
              <a:buNone/>
            </a:pPr>
            <a:endParaRPr lang="en-US" sz="1500" b="1">
              <a:ea typeface="ヒラギノ角ゴ Pro W3"/>
              <a:cs typeface="Arial" charset="0"/>
            </a:endParaRPr>
          </a:p>
        </p:txBody>
      </p:sp>
      <p:sp>
        <p:nvSpPr>
          <p:cNvPr id="57349" name="Content Placeholder 2"/>
          <p:cNvSpPr txBox="1">
            <a:spLocks/>
          </p:cNvSpPr>
          <p:nvPr/>
        </p:nvSpPr>
        <p:spPr bwMode="auto">
          <a:xfrm>
            <a:off x="4724400" y="4038600"/>
            <a:ext cx="4267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/>
              <a:buNone/>
            </a:pPr>
            <a:r>
              <a:rPr lang="en-US" b="1">
                <a:ea typeface="ヒラギノ角ゴ Pro W3"/>
                <a:cs typeface="Arial" charset="0"/>
              </a:rPr>
              <a:t>Discovering Climate Teleconnections</a:t>
            </a:r>
          </a:p>
        </p:txBody>
      </p:sp>
      <p:grpSp>
        <p:nvGrpSpPr>
          <p:cNvPr id="57350" name="Group 107"/>
          <p:cNvGrpSpPr>
            <a:grpSpLocks/>
          </p:cNvGrpSpPr>
          <p:nvPr/>
        </p:nvGrpSpPr>
        <p:grpSpPr bwMode="auto">
          <a:xfrm>
            <a:off x="25400" y="1944688"/>
            <a:ext cx="1143000" cy="912812"/>
            <a:chOff x="2514600" y="4495800"/>
            <a:chExt cx="2000250" cy="1435100"/>
          </a:xfrm>
        </p:grpSpPr>
        <p:pic>
          <p:nvPicPr>
            <p:cNvPr id="8" name="Picture 24"/>
            <p:cNvPicPr>
              <a:picLocks noChangeAspect="1" noChangeArrowheads="1"/>
            </p:cNvPicPr>
            <p:nvPr/>
          </p:nvPicPr>
          <p:blipFill>
            <a:blip r:embed="rId2"/>
            <a:srcRect r="51613" b="57238"/>
            <a:stretch>
              <a:fillRect/>
            </a:stretch>
          </p:blipFill>
          <p:spPr bwMode="auto">
            <a:xfrm>
              <a:off x="2514600" y="4495800"/>
              <a:ext cx="2000250" cy="1065718"/>
            </a:xfrm>
            <a:prstGeom prst="rect">
              <a:avLst/>
            </a:prstGeom>
            <a:noFill/>
            <a:ln w="15875">
              <a:solidFill>
                <a:schemeClr val="accent6"/>
              </a:solidFill>
              <a:miter lim="800000"/>
              <a:headEnd/>
              <a:tailEnd/>
            </a:ln>
            <a:effectLst/>
          </p:spPr>
        </p:pic>
        <p:pic>
          <p:nvPicPr>
            <p:cNvPr id="9" name="Picture 26"/>
            <p:cNvPicPr>
              <a:picLocks noChangeAspect="1" noChangeArrowheads="1"/>
            </p:cNvPicPr>
            <p:nvPr/>
          </p:nvPicPr>
          <p:blipFill>
            <a:blip r:embed="rId3"/>
            <a:srcRect r="5357" b="83092"/>
            <a:stretch>
              <a:fillRect/>
            </a:stretch>
          </p:blipFill>
          <p:spPr bwMode="auto">
            <a:xfrm>
              <a:off x="2514600" y="5561518"/>
              <a:ext cx="1980804" cy="369382"/>
            </a:xfrm>
            <a:prstGeom prst="rect">
              <a:avLst/>
            </a:prstGeom>
            <a:noFill/>
            <a:ln w="15875">
              <a:solidFill>
                <a:schemeClr val="accent6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0" y="2889250"/>
            <a:ext cx="1425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j-lt"/>
              </a:rPr>
              <a:t>Find </a:t>
            </a:r>
            <a:r>
              <a:rPr lang="en-US" sz="1600" b="1" dirty="0">
                <a:latin typeface="+mj-lt"/>
              </a:rPr>
              <a:t/>
            </a:r>
            <a:br>
              <a:rPr lang="en-US" sz="1600" b="1" dirty="0">
                <a:latin typeface="+mj-lt"/>
              </a:rPr>
            </a:br>
            <a:r>
              <a:rPr lang="en-US" sz="1600" b="1" dirty="0">
                <a:latin typeface="+mj-lt"/>
              </a:rPr>
              <a:t>non-linear </a:t>
            </a:r>
            <a:r>
              <a:rPr lang="en-US" sz="1600" b="1" dirty="0">
                <a:latin typeface="+mj-lt"/>
              </a:rPr>
              <a:t>relationships</a:t>
            </a: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1249363" y="2965450"/>
            <a:ext cx="15478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j-lt"/>
              </a:rPr>
              <a:t>Validate </a:t>
            </a:r>
            <a:r>
              <a:rPr lang="en-US" sz="1600" b="1" dirty="0">
                <a:latin typeface="+mj-lt"/>
              </a:rPr>
              <a:t>with </a:t>
            </a:r>
            <a:r>
              <a:rPr lang="en-US" sz="1600" b="1" dirty="0" err="1">
                <a:latin typeface="+mj-lt"/>
              </a:rPr>
              <a:t>hindcasts</a:t>
            </a:r>
            <a:endParaRPr lang="en-US" sz="1600" b="1" dirty="0">
              <a:latin typeface="+mj-lt"/>
            </a:endParaRPr>
          </a:p>
        </p:txBody>
      </p:sp>
      <p:pic>
        <p:nvPicPr>
          <p:cNvPr id="12" name="Picture 6" descr="viewer.png"/>
          <p:cNvPicPr>
            <a:picLocks noChangeAspect="1"/>
          </p:cNvPicPr>
          <p:nvPr/>
        </p:nvPicPr>
        <p:blipFill>
          <a:blip r:embed="rId4"/>
          <a:srcRect l="19812" t="10001" r="18375" b="60001"/>
          <a:stretch>
            <a:fillRect/>
          </a:stretch>
        </p:blipFill>
        <p:spPr bwMode="auto">
          <a:xfrm>
            <a:off x="1452563" y="1931988"/>
            <a:ext cx="1290637" cy="862012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13" name="AutoShape 29"/>
          <p:cNvSpPr>
            <a:spLocks noChangeArrowheads="1"/>
          </p:cNvSpPr>
          <p:nvPr/>
        </p:nvSpPr>
        <p:spPr bwMode="auto">
          <a:xfrm rot="16200000">
            <a:off x="1250026" y="2214863"/>
            <a:ext cx="151461" cy="253797"/>
          </a:xfrm>
          <a:prstGeom prst="downArrow">
            <a:avLst>
              <a:gd name="adj1" fmla="val 50000"/>
              <a:gd name="adj2" fmla="val 47642"/>
            </a:avLst>
          </a:prstGeom>
          <a:solidFill>
            <a:srgbClr val="00673E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2713038" y="2873375"/>
            <a:ext cx="1971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j-lt"/>
              </a:rPr>
              <a:t>Build hurricane models</a:t>
            </a: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1931988"/>
            <a:ext cx="1209675" cy="83343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</p:spPr>
      </p:pic>
      <p:sp>
        <p:nvSpPr>
          <p:cNvPr id="16" name="AutoShape 29"/>
          <p:cNvSpPr>
            <a:spLocks noChangeArrowheads="1"/>
          </p:cNvSpPr>
          <p:nvPr/>
        </p:nvSpPr>
        <p:spPr bwMode="auto">
          <a:xfrm rot="16200000">
            <a:off x="2832568" y="2239162"/>
            <a:ext cx="151461" cy="237833"/>
          </a:xfrm>
          <a:prstGeom prst="downArrow">
            <a:avLst>
              <a:gd name="adj1" fmla="val 50000"/>
              <a:gd name="adj2" fmla="val 47642"/>
            </a:avLst>
          </a:prstGeom>
          <a:solidFill>
            <a:srgbClr val="00673E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57362" name="Group 17"/>
          <p:cNvGrpSpPr>
            <a:grpSpLocks/>
          </p:cNvGrpSpPr>
          <p:nvPr/>
        </p:nvGrpSpPr>
        <p:grpSpPr bwMode="auto">
          <a:xfrm>
            <a:off x="6750050" y="1536700"/>
            <a:ext cx="2393950" cy="2209800"/>
            <a:chOff x="7290267" y="1284514"/>
            <a:chExt cx="2743941" cy="2895600"/>
          </a:xfrm>
        </p:grpSpPr>
        <p:pic>
          <p:nvPicPr>
            <p:cNvPr id="57384" name="Picture 14" descr="africa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90267" y="1284514"/>
              <a:ext cx="2743941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85" name="Rectangle 19"/>
            <p:cNvSpPr>
              <a:spLocks noChangeArrowheads="1"/>
            </p:cNvSpPr>
            <p:nvPr/>
          </p:nvSpPr>
          <p:spPr bwMode="auto">
            <a:xfrm>
              <a:off x="7430685" y="1873450"/>
              <a:ext cx="1902315" cy="601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Sahel zone</a:t>
              </a:r>
            </a:p>
          </p:txBody>
        </p:sp>
      </p:grp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684713" y="2463800"/>
            <a:ext cx="21113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</a:rPr>
              <a:t>Regime shift can occur without any advanced warning and may be triggered by isolated events such as storms, drought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4724400" y="1577975"/>
            <a:ext cx="21209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</a:rPr>
              <a:t>Onset of major 30-year drought over the Sahel region in 1969</a:t>
            </a:r>
          </a:p>
        </p:txBody>
      </p:sp>
      <p:pic>
        <p:nvPicPr>
          <p:cNvPr id="57365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46325" y="4440238"/>
            <a:ext cx="2378075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-15875" y="4419600"/>
            <a:ext cx="23780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</a:rPr>
              <a:t>Affected almost two-thirds of the U.S. Centered over the agriculturally productive Great Plains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</a:rPr>
              <a:t>Drought initiated by anomalous tropical SSTs (</a:t>
            </a:r>
            <a:r>
              <a:rPr lang="en-US" sz="1600" dirty="0" err="1">
                <a:latin typeface="+mj-lt"/>
              </a:rPr>
              <a:t>Teleconnections</a:t>
            </a:r>
            <a:r>
              <a:rPr lang="en-US" sz="1600" dirty="0">
                <a:latin typeface="+mn-lt"/>
              </a:rPr>
              <a:t>)</a:t>
            </a:r>
          </a:p>
        </p:txBody>
      </p:sp>
      <p:grpSp>
        <p:nvGrpSpPr>
          <p:cNvPr id="57367" name="Group 3"/>
          <p:cNvGrpSpPr>
            <a:grpSpLocks/>
          </p:cNvGrpSpPr>
          <p:nvPr/>
        </p:nvGrpSpPr>
        <p:grpSpPr bwMode="auto">
          <a:xfrm>
            <a:off x="6172200" y="4953000"/>
            <a:ext cx="2819400" cy="1295400"/>
            <a:chOff x="1186" y="808"/>
            <a:chExt cx="4100" cy="2787"/>
          </a:xfrm>
        </p:grpSpPr>
        <p:grpSp>
          <p:nvGrpSpPr>
            <p:cNvPr id="57380" name="Group 4"/>
            <p:cNvGrpSpPr>
              <a:grpSpLocks/>
            </p:cNvGrpSpPr>
            <p:nvPr/>
          </p:nvGrpSpPr>
          <p:grpSpPr bwMode="auto">
            <a:xfrm>
              <a:off x="1186" y="808"/>
              <a:ext cx="4100" cy="2787"/>
              <a:chOff x="1186" y="665"/>
              <a:chExt cx="4100" cy="2787"/>
            </a:xfrm>
          </p:grpSpPr>
          <p:sp>
            <p:nvSpPr>
              <p:cNvPr id="57382" name="Rectangle 6"/>
              <p:cNvSpPr>
                <a:spLocks noChangeArrowheads="1"/>
              </p:cNvSpPr>
              <p:nvPr/>
            </p:nvSpPr>
            <p:spPr bwMode="auto">
              <a:xfrm>
                <a:off x="4176" y="3264"/>
                <a:ext cx="288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10000"/>
                  </a:spcBef>
                  <a:spcAft>
                    <a:spcPts val="400"/>
                  </a:spcAft>
                  <a:buClr>
                    <a:srgbClr val="0C7B9C"/>
                  </a:buClr>
                  <a:buSzPct val="75000"/>
                  <a:buFont typeface="Monotype Sorts"/>
                  <a:buNone/>
                </a:pPr>
                <a:endParaRPr lang="en-US">
                  <a:latin typeface="Calibri" pitchFamily="34" charset="0"/>
                </a:endParaRPr>
              </a:p>
            </p:txBody>
          </p:sp>
          <p:pic>
            <p:nvPicPr>
              <p:cNvPr id="57383" name="Picture 5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186" y="665"/>
                <a:ext cx="4100" cy="27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7381" name="Rectangle 7"/>
            <p:cNvSpPr>
              <a:spLocks noChangeArrowheads="1"/>
            </p:cNvSpPr>
            <p:nvPr/>
          </p:nvSpPr>
          <p:spPr bwMode="auto">
            <a:xfrm>
              <a:off x="2439" y="2201"/>
              <a:ext cx="48" cy="9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10000"/>
                </a:spcBef>
                <a:spcAft>
                  <a:spcPts val="400"/>
                </a:spcAft>
                <a:buClr>
                  <a:srgbClr val="0C7B9C"/>
                </a:buClr>
                <a:buSzPct val="75000"/>
                <a:buFont typeface="Monotype Sorts"/>
                <a:buNone/>
              </a:pPr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7368" name="Group 44"/>
          <p:cNvGrpSpPr>
            <a:grpSpLocks/>
          </p:cNvGrpSpPr>
          <p:nvPr/>
        </p:nvGrpSpPr>
        <p:grpSpPr bwMode="auto">
          <a:xfrm>
            <a:off x="4887913" y="4724400"/>
            <a:ext cx="1985962" cy="1066800"/>
            <a:chOff x="913728" y="2955925"/>
            <a:chExt cx="6132173" cy="2459606"/>
          </a:xfrm>
        </p:grpSpPr>
        <p:pic>
          <p:nvPicPr>
            <p:cNvPr id="57372" name="Picture 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13728" y="3656014"/>
              <a:ext cx="3276600" cy="133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73" name="Line 9"/>
            <p:cNvSpPr>
              <a:spLocks noChangeShapeType="1"/>
            </p:cNvSpPr>
            <p:nvPr/>
          </p:nvSpPr>
          <p:spPr bwMode="auto">
            <a:xfrm flipH="1">
              <a:off x="1675727" y="3413124"/>
              <a:ext cx="609600" cy="3809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4" name="Line 10"/>
            <p:cNvSpPr>
              <a:spLocks noChangeShapeType="1"/>
            </p:cNvSpPr>
            <p:nvPr/>
          </p:nvSpPr>
          <p:spPr bwMode="auto">
            <a:xfrm>
              <a:off x="2666326" y="3336924"/>
              <a:ext cx="1142999" cy="3809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5" name="Line 11"/>
            <p:cNvSpPr>
              <a:spLocks noChangeShapeType="1"/>
            </p:cNvSpPr>
            <p:nvPr/>
          </p:nvSpPr>
          <p:spPr bwMode="auto">
            <a:xfrm>
              <a:off x="2513927" y="3489326"/>
              <a:ext cx="533399" cy="68580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6" name="Line 12"/>
            <p:cNvSpPr>
              <a:spLocks noChangeShapeType="1"/>
            </p:cNvSpPr>
            <p:nvPr/>
          </p:nvSpPr>
          <p:spPr bwMode="auto">
            <a:xfrm flipH="1">
              <a:off x="2361528" y="3489326"/>
              <a:ext cx="0" cy="60960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7" name="Text Box 13"/>
            <p:cNvSpPr txBox="1">
              <a:spLocks noChangeArrowheads="1"/>
            </p:cNvSpPr>
            <p:nvPr/>
          </p:nvSpPr>
          <p:spPr bwMode="auto">
            <a:xfrm>
              <a:off x="1523328" y="2955925"/>
              <a:ext cx="3404777" cy="463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800" b="1">
                  <a:solidFill>
                    <a:srgbClr val="FF0000"/>
                  </a:solidFill>
                  <a:cs typeface="Arial" charset="0"/>
                </a:rPr>
                <a:t>El Nino Events</a:t>
              </a:r>
            </a:p>
          </p:txBody>
        </p:sp>
        <p:sp>
          <p:nvSpPr>
            <p:cNvPr id="57378" name="Text Box 14"/>
            <p:cNvSpPr txBox="1">
              <a:spLocks noChangeArrowheads="1"/>
            </p:cNvSpPr>
            <p:nvPr/>
          </p:nvSpPr>
          <p:spPr bwMode="auto">
            <a:xfrm>
              <a:off x="1828129" y="4967287"/>
              <a:ext cx="2209799" cy="448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800" b="1">
                  <a:solidFill>
                    <a:srgbClr val="A50021"/>
                  </a:solidFill>
                  <a:cs typeface="Arial" charset="0"/>
                </a:rPr>
                <a:t>Nino 1+2 Index</a:t>
              </a:r>
            </a:p>
          </p:txBody>
        </p:sp>
        <p:sp>
          <p:nvSpPr>
            <p:cNvPr id="57379" name="Line 16"/>
            <p:cNvSpPr>
              <a:spLocks noChangeShapeType="1"/>
            </p:cNvSpPr>
            <p:nvPr/>
          </p:nvSpPr>
          <p:spPr bwMode="auto">
            <a:xfrm flipH="1" flipV="1">
              <a:off x="4222172" y="4361412"/>
              <a:ext cx="2823729" cy="7027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4AAD1-51A4-4DB9-B40B-6B0D883B8F75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26"/>
          <p:cNvSpPr>
            <a:spLocks noChangeArrowheads="1"/>
          </p:cNvSpPr>
          <p:nvPr/>
        </p:nvSpPr>
        <p:spPr bwMode="auto">
          <a:xfrm>
            <a:off x="152400" y="1371600"/>
            <a:ext cx="8153400" cy="487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/>
              <a:buChar char="l"/>
            </a:pPr>
            <a:endParaRPr lang="en-US" sz="2200">
              <a:latin typeface="Calibri" pitchFamily="34" charset="0"/>
            </a:endParaRPr>
          </a:p>
        </p:txBody>
      </p:sp>
      <p:sp>
        <p:nvSpPr>
          <p:cNvPr id="6758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153400" cy="49530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>
                <a:latin typeface="+mj-lt"/>
                <a:ea typeface="Tahoma" pitchFamily="34" charset="0"/>
                <a:cs typeface="Tahoma" pitchFamily="34" charset="0"/>
              </a:rPr>
              <a:t>A climate index is a time series </a:t>
            </a:r>
            <a:br>
              <a:rPr lang="en-US" sz="2600" dirty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2600" dirty="0">
                <a:latin typeface="+mj-lt"/>
                <a:ea typeface="Tahoma" pitchFamily="34" charset="0"/>
                <a:cs typeface="Tahoma" pitchFamily="34" charset="0"/>
              </a:rPr>
              <a:t>of temperature or pressure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Similar to business or economic </a:t>
            </a:r>
            <a:b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indices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Based on Sea Surface Temperature </a:t>
            </a:r>
            <a:b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(SST) or Sea Level Pressure (SLP)</a:t>
            </a:r>
            <a:r>
              <a:rPr lang="en-US" sz="2200" dirty="0">
                <a:latin typeface="+mj-lt"/>
                <a:ea typeface="Tahoma" pitchFamily="34" charset="0"/>
                <a:cs typeface="Tahoma" pitchFamily="34" charset="0"/>
              </a:rPr>
              <a:t>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>
                <a:latin typeface="+mj-lt"/>
                <a:ea typeface="Tahoma" pitchFamily="34" charset="0"/>
                <a:cs typeface="Tahoma" pitchFamily="34" charset="0"/>
              </a:rPr>
              <a:t>Climate indices are important because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They distill climate variability at a regional </a:t>
            </a:r>
            <a:r>
              <a:rPr lang="en-US" sz="2400" dirty="0" smtClean="0">
                <a:latin typeface="+mj-lt"/>
                <a:ea typeface="Tahoma" pitchFamily="34" charset="0"/>
                <a:cs typeface="Tahoma" pitchFamily="34" charset="0"/>
              </a:rPr>
              <a:t/>
            </a:r>
            <a:br>
              <a:rPr lang="en-US" sz="24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2400" dirty="0" smtClean="0">
                <a:latin typeface="+mj-lt"/>
                <a:ea typeface="Tahoma" pitchFamily="34" charset="0"/>
                <a:cs typeface="Tahoma" pitchFamily="34" charset="0"/>
              </a:rPr>
              <a:t>or </a:t>
            </a: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global scale into a single time series. 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latin typeface="+mj-lt"/>
                <a:ea typeface="MS Mincho" pitchFamily="49" charset="-128"/>
                <a:cs typeface="Arial" pitchFamily="34" charset="0"/>
              </a:rPr>
              <a:t>They are a way to capture </a:t>
            </a:r>
            <a:r>
              <a:rPr lang="en-US" sz="2400" b="1" dirty="0" err="1" smtClean="0">
                <a:latin typeface="+mj-lt"/>
                <a:ea typeface="MS Mincho" pitchFamily="49" charset="-128"/>
                <a:cs typeface="Arial" pitchFamily="34" charset="0"/>
              </a:rPr>
              <a:t>teleconnections</a:t>
            </a:r>
            <a:r>
              <a:rPr lang="en-US" sz="2400" dirty="0" smtClean="0">
                <a:latin typeface="+mj-lt"/>
                <a:ea typeface="MS Mincho" pitchFamily="49" charset="-128"/>
                <a:cs typeface="Arial" pitchFamily="34" charset="0"/>
              </a:rPr>
              <a:t>, i.e., climate </a:t>
            </a:r>
            <a:r>
              <a:rPr lang="en-US" sz="2400" dirty="0">
                <a:latin typeface="+mj-lt"/>
                <a:ea typeface="MS Mincho" pitchFamily="49" charset="-128"/>
                <a:cs typeface="Arial" pitchFamily="34" charset="0"/>
              </a:rPr>
              <a:t>phenomena</a:t>
            </a:r>
            <a:r>
              <a:rPr lang="en-US" sz="2400" dirty="0">
                <a:latin typeface="+mj-lt"/>
                <a:cs typeface="Arial" pitchFamily="34" charset="0"/>
              </a:rPr>
              <a:t> occurring in one location </a:t>
            </a:r>
            <a:r>
              <a:rPr lang="en-US" sz="2400" dirty="0" smtClean="0">
                <a:latin typeface="+mj-lt"/>
                <a:cs typeface="Arial" pitchFamily="34" charset="0"/>
              </a:rPr>
              <a:t>that can </a:t>
            </a:r>
            <a:r>
              <a:rPr lang="en-US" sz="2400" dirty="0">
                <a:latin typeface="+mj-lt"/>
                <a:cs typeface="Arial" pitchFamily="34" charset="0"/>
              </a:rPr>
              <a:t>affect the climate at a faraway location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latin typeface="+mj-lt"/>
                <a:ea typeface="Tahoma" pitchFamily="34" charset="0"/>
                <a:cs typeface="Tahoma" pitchFamily="34" charset="0"/>
              </a:rPr>
              <a:t>They </a:t>
            </a: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are well-accepted by Earth scientists.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They are related to well-known climate phenomena such as El Niño.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371" name="Rectangle 1028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280400" cy="552450"/>
          </a:xfrm>
        </p:spPr>
        <p:txBody>
          <a:bodyPr/>
          <a:lstStyle/>
          <a:p>
            <a:r>
              <a:rPr lang="en-US" sz="3200" smtClean="0"/>
              <a:t>Climate Indices: Connecting the Ocean/Atmosphere and the Land</a:t>
            </a:r>
          </a:p>
        </p:txBody>
      </p:sp>
      <p:sp>
        <p:nvSpPr>
          <p:cNvPr id="58372" name="Rectangle 1035"/>
          <p:cNvSpPr>
            <a:spLocks noChangeArrowheads="1"/>
          </p:cNvSpPr>
          <p:nvPr/>
        </p:nvSpPr>
        <p:spPr bwMode="auto">
          <a:xfrm>
            <a:off x="0" y="1760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8373" name="Picture 1036" descr="Chart"/>
          <p:cNvPicPr>
            <a:picLocks noChangeAspect="1" noChangeArrowheads="1"/>
          </p:cNvPicPr>
          <p:nvPr/>
        </p:nvPicPr>
        <p:blipFill>
          <a:blip r:embed="rId2"/>
          <a:srcRect b="26315"/>
          <a:stretch>
            <a:fillRect/>
          </a:stretch>
        </p:blipFill>
        <p:spPr bwMode="auto">
          <a:xfrm>
            <a:off x="6096000" y="1371600"/>
            <a:ext cx="297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1037"/>
          <p:cNvSpPr txBox="1">
            <a:spLocks noChangeArrowheads="1"/>
          </p:cNvSpPr>
          <p:nvPr/>
        </p:nvSpPr>
        <p:spPr bwMode="auto">
          <a:xfrm>
            <a:off x="6705600" y="3505200"/>
            <a:ext cx="2438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      Dow Jones Index  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         (from Yahoo)</a:t>
            </a:r>
          </a:p>
        </p:txBody>
      </p:sp>
      <p:sp>
        <p:nvSpPr>
          <p:cNvPr id="5837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@University of Minnesota</a:t>
            </a:r>
          </a:p>
        </p:txBody>
      </p:sp>
      <p:sp>
        <p:nvSpPr>
          <p:cNvPr id="5837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US-China Collaborations in Computer Science and Sustainability</a:t>
            </a:r>
          </a:p>
        </p:txBody>
      </p:sp>
      <p:sp>
        <p:nvSpPr>
          <p:cNvPr id="5837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530504-79AF-4AAE-9100-8A105DBFBADC}" type="slidenum">
              <a:rPr 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oup 2"/>
          <p:cNvGrpSpPr>
            <a:grpSpLocks/>
          </p:cNvGrpSpPr>
          <p:nvPr/>
        </p:nvGrpSpPr>
        <p:grpSpPr bwMode="auto">
          <a:xfrm>
            <a:off x="3276600" y="1377950"/>
            <a:ext cx="5867400" cy="4565650"/>
            <a:chOff x="2064" y="768"/>
            <a:chExt cx="3696" cy="2876"/>
          </a:xfrm>
        </p:grpSpPr>
        <p:pic>
          <p:nvPicPr>
            <p:cNvPr id="59413" name="Picture 3"/>
            <p:cNvPicPr>
              <a:picLocks noChangeAspect="1" noChangeArrowheads="1"/>
            </p:cNvPicPr>
            <p:nvPr/>
          </p:nvPicPr>
          <p:blipFill>
            <a:blip r:embed="rId2"/>
            <a:srcRect l="6880" r="8266"/>
            <a:stretch>
              <a:fillRect/>
            </a:stretch>
          </p:blipFill>
          <p:spPr bwMode="auto">
            <a:xfrm>
              <a:off x="2064" y="768"/>
              <a:ext cx="3552" cy="28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9414" name="Rectangle 4"/>
            <p:cNvSpPr>
              <a:spLocks noChangeArrowheads="1"/>
            </p:cNvSpPr>
            <p:nvPr/>
          </p:nvSpPr>
          <p:spPr bwMode="auto">
            <a:xfrm>
              <a:off x="3005" y="2153"/>
              <a:ext cx="48" cy="9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9415" name="Rectangle 5"/>
            <p:cNvSpPr>
              <a:spLocks noChangeArrowheads="1"/>
            </p:cNvSpPr>
            <p:nvPr/>
          </p:nvSpPr>
          <p:spPr bwMode="auto">
            <a:xfrm>
              <a:off x="5184" y="857"/>
              <a:ext cx="576" cy="249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9394" name="Group 23"/>
          <p:cNvGrpSpPr>
            <a:grpSpLocks/>
          </p:cNvGrpSpPr>
          <p:nvPr/>
        </p:nvGrpSpPr>
        <p:grpSpPr bwMode="auto">
          <a:xfrm>
            <a:off x="2590800" y="1447800"/>
            <a:ext cx="6508750" cy="4570413"/>
            <a:chOff x="1756" y="741"/>
            <a:chExt cx="4100" cy="2879"/>
          </a:xfrm>
        </p:grpSpPr>
        <p:grpSp>
          <p:nvGrpSpPr>
            <p:cNvPr id="59407" name="Group 6"/>
            <p:cNvGrpSpPr>
              <a:grpSpLocks/>
            </p:cNvGrpSpPr>
            <p:nvPr/>
          </p:nvGrpSpPr>
          <p:grpSpPr bwMode="auto">
            <a:xfrm>
              <a:off x="1756" y="741"/>
              <a:ext cx="4100" cy="2879"/>
              <a:chOff x="1660" y="692"/>
              <a:chExt cx="4100" cy="2879"/>
            </a:xfrm>
          </p:grpSpPr>
          <p:grpSp>
            <p:nvGrpSpPr>
              <p:cNvPr id="59409" name="Group 7"/>
              <p:cNvGrpSpPr>
                <a:grpSpLocks/>
              </p:cNvGrpSpPr>
              <p:nvPr/>
            </p:nvGrpSpPr>
            <p:grpSpPr bwMode="auto">
              <a:xfrm>
                <a:off x="1660" y="692"/>
                <a:ext cx="4100" cy="2879"/>
                <a:chOff x="672" y="596"/>
                <a:chExt cx="4100" cy="2883"/>
              </a:xfrm>
            </p:grpSpPr>
            <p:pic>
              <p:nvPicPr>
                <p:cNvPr id="59411" name="Picture 8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72" y="596"/>
                  <a:ext cx="4100" cy="288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9412" name="Rectangle 9"/>
                <p:cNvSpPr>
                  <a:spLocks noChangeArrowheads="1"/>
                </p:cNvSpPr>
                <p:nvPr/>
              </p:nvSpPr>
              <p:spPr bwMode="auto">
                <a:xfrm>
                  <a:off x="4176" y="3264"/>
                  <a:ext cx="288" cy="9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59410" name="Rectangle 10"/>
              <p:cNvSpPr>
                <a:spLocks noChangeArrowheads="1"/>
              </p:cNvSpPr>
              <p:nvPr/>
            </p:nvSpPr>
            <p:spPr bwMode="auto">
              <a:xfrm>
                <a:off x="2908" y="2206"/>
                <a:ext cx="48" cy="9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59408" name="Text Box 21"/>
            <p:cNvSpPr txBox="1">
              <a:spLocks noChangeArrowheads="1"/>
            </p:cNvSpPr>
            <p:nvPr/>
          </p:nvSpPr>
          <p:spPr bwMode="auto">
            <a:xfrm>
              <a:off x="1756" y="741"/>
              <a:ext cx="4100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ahoma" pitchFamily="34" charset="0"/>
                  <a:cs typeface="Tahoma" pitchFamily="34" charset="0"/>
                </a:rPr>
                <a:t>Correlation Between Nino 1+2 and Land Temperature (&gt;0.2)</a:t>
              </a:r>
            </a:p>
          </p:txBody>
        </p:sp>
      </p:grpSp>
      <p:sp>
        <p:nvSpPr>
          <p:cNvPr id="59395" name="Rectangle 11"/>
          <p:cNvSpPr>
            <a:spLocks noGrp="1" noChangeArrowheads="1"/>
          </p:cNvSpPr>
          <p:nvPr>
            <p:ph type="title"/>
          </p:nvPr>
        </p:nvSpPr>
        <p:spPr>
          <a:xfrm>
            <a:off x="190500" y="304800"/>
            <a:ext cx="8763000" cy="533400"/>
          </a:xfrm>
        </p:spPr>
        <p:txBody>
          <a:bodyPr/>
          <a:lstStyle/>
          <a:p>
            <a:pPr algn="l"/>
            <a:r>
              <a:rPr lang="en-US" sz="2800" smtClean="0">
                <a:latin typeface="Tahoma" pitchFamily="34" charset="0"/>
              </a:rPr>
              <a:t>A Temperature Based Climate Index: NINO1+2</a:t>
            </a:r>
          </a:p>
        </p:txBody>
      </p:sp>
      <p:pic>
        <p:nvPicPr>
          <p:cNvPr id="59396" name="Picture 13"/>
          <p:cNvPicPr>
            <a:picLocks noChangeAspect="1" noChangeArrowheads="1"/>
          </p:cNvPicPr>
          <p:nvPr/>
        </p:nvPicPr>
        <p:blipFill>
          <a:blip r:embed="rId4"/>
          <a:srcRect l="8476" t="23688" r="7454" b="2527"/>
          <a:stretch>
            <a:fillRect/>
          </a:stretch>
        </p:blipFill>
        <p:spPr bwMode="auto">
          <a:xfrm>
            <a:off x="0" y="3214688"/>
            <a:ext cx="3276600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Line 14"/>
          <p:cNvSpPr>
            <a:spLocks noChangeShapeType="1"/>
          </p:cNvSpPr>
          <p:nvPr/>
        </p:nvSpPr>
        <p:spPr bwMode="auto">
          <a:xfrm flipH="1">
            <a:off x="762000" y="2971800"/>
            <a:ext cx="6096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398" name="Line 15"/>
          <p:cNvSpPr>
            <a:spLocks noChangeShapeType="1"/>
          </p:cNvSpPr>
          <p:nvPr/>
        </p:nvSpPr>
        <p:spPr bwMode="auto">
          <a:xfrm>
            <a:off x="1752600" y="2895600"/>
            <a:ext cx="11430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399" name="Line 16"/>
          <p:cNvSpPr>
            <a:spLocks noChangeShapeType="1"/>
          </p:cNvSpPr>
          <p:nvPr/>
        </p:nvSpPr>
        <p:spPr bwMode="auto">
          <a:xfrm>
            <a:off x="1600200" y="3048000"/>
            <a:ext cx="5334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0" name="Line 17"/>
          <p:cNvSpPr>
            <a:spLocks noChangeShapeType="1"/>
          </p:cNvSpPr>
          <p:nvPr/>
        </p:nvSpPr>
        <p:spPr bwMode="auto">
          <a:xfrm flipH="1">
            <a:off x="1447800" y="3048000"/>
            <a:ext cx="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1" name="Text Box 18"/>
          <p:cNvSpPr txBox="1">
            <a:spLocks noChangeArrowheads="1"/>
          </p:cNvSpPr>
          <p:nvPr/>
        </p:nvSpPr>
        <p:spPr bwMode="auto">
          <a:xfrm>
            <a:off x="914400" y="2286000"/>
            <a:ext cx="106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Calibri" pitchFamily="34" charset="0"/>
              </a:rPr>
              <a:t>El Nino Events</a:t>
            </a:r>
          </a:p>
        </p:txBody>
      </p:sp>
      <p:sp>
        <p:nvSpPr>
          <p:cNvPr id="59402" name="Line 19"/>
          <p:cNvSpPr>
            <a:spLocks noChangeShapeType="1"/>
          </p:cNvSpPr>
          <p:nvPr/>
        </p:nvSpPr>
        <p:spPr bwMode="auto">
          <a:xfrm flipH="1">
            <a:off x="3276600" y="3962400"/>
            <a:ext cx="1219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3" name="Text Box 20"/>
          <p:cNvSpPr txBox="1">
            <a:spLocks noChangeArrowheads="1"/>
          </p:cNvSpPr>
          <p:nvPr/>
        </p:nvSpPr>
        <p:spPr bwMode="auto">
          <a:xfrm>
            <a:off x="914400" y="461645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A50021"/>
                </a:solidFill>
                <a:latin typeface="Calibri" pitchFamily="34" charset="0"/>
              </a:rPr>
              <a:t>Nino 1+2 Index</a:t>
            </a:r>
          </a:p>
        </p:txBody>
      </p:sp>
      <p:sp>
        <p:nvSpPr>
          <p:cNvPr id="5940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@University of Minnesota</a:t>
            </a:r>
          </a:p>
        </p:txBody>
      </p:sp>
      <p:sp>
        <p:nvSpPr>
          <p:cNvPr id="5940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US-China Collaborations in Computer Science and Sustainability</a:t>
            </a:r>
          </a:p>
        </p:txBody>
      </p:sp>
      <p:sp>
        <p:nvSpPr>
          <p:cNvPr id="594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3DB933-DD74-4EDB-B7A1-098C4FBFB34B}" type="slidenum">
              <a:rPr 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0" descr="points1.png"/>
          <p:cNvPicPr>
            <a:picLocks noChangeAspect="1"/>
          </p:cNvPicPr>
          <p:nvPr/>
        </p:nvPicPr>
        <p:blipFill>
          <a:blip r:embed="rId2"/>
          <a:srcRect l="9044" t="16763" r="-7664"/>
          <a:stretch>
            <a:fillRect/>
          </a:stretch>
        </p:blipFill>
        <p:spPr bwMode="auto">
          <a:xfrm>
            <a:off x="4675188" y="1371600"/>
            <a:ext cx="46212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421688" cy="685800"/>
          </a:xfrm>
        </p:spPr>
        <p:txBody>
          <a:bodyPr/>
          <a:lstStyle/>
          <a:p>
            <a:r>
              <a:rPr lang="en-US" sz="3200" smtClean="0">
                <a:latin typeface="Tahoma" pitchFamily="34" charset="0"/>
                <a:cs typeface="Tahoma" pitchFamily="34" charset="0"/>
              </a:rPr>
              <a:t>Pressure Based Climate Indices: Dipoles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524000"/>
            <a:ext cx="4648200" cy="15240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Dipoles represent a class of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teleconnections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characterized by anomalies of opposite polarity at two locations at the same time.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latin typeface="+mn-lt"/>
              <a:ea typeface="+mj-ea"/>
              <a:cs typeface="+mj-cs"/>
            </a:endParaRPr>
          </a:p>
        </p:txBody>
      </p:sp>
      <p:pic>
        <p:nvPicPr>
          <p:cNvPr id="6042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956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4290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422" name="Straight Connector 7"/>
          <p:cNvCxnSpPr>
            <a:cxnSpLocks noChangeShapeType="1"/>
          </p:cNvCxnSpPr>
          <p:nvPr/>
        </p:nvCxnSpPr>
        <p:spPr bwMode="auto">
          <a:xfrm>
            <a:off x="515938" y="4743450"/>
            <a:ext cx="3141662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0423" name="Oval 2"/>
          <p:cNvSpPr>
            <a:spLocks noChangeArrowheads="1"/>
          </p:cNvSpPr>
          <p:nvPr/>
        </p:nvSpPr>
        <p:spPr bwMode="auto">
          <a:xfrm>
            <a:off x="5195888" y="2476500"/>
            <a:ext cx="152400" cy="142875"/>
          </a:xfrm>
          <a:prstGeom prst="ellipse">
            <a:avLst/>
          </a:prstGeom>
          <a:solidFill>
            <a:srgbClr val="0810B8"/>
          </a:solidFill>
          <a:ln w="9525">
            <a:noFill/>
            <a:round/>
            <a:headEnd/>
            <a:tailEnd/>
          </a:ln>
        </p:spPr>
        <p:txBody>
          <a:bodyPr lIns="90488" tIns="44450" rIns="90488" bIns="44450"/>
          <a:lstStyle/>
          <a:p>
            <a:pPr marL="292100" indent="-292100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/>
              <a:buNone/>
            </a:pPr>
            <a:endParaRPr lang="en-US">
              <a:latin typeface="Calibri" pitchFamily="34" charset="0"/>
            </a:endParaRPr>
          </a:p>
        </p:txBody>
      </p:sp>
      <p:sp>
        <p:nvSpPr>
          <p:cNvPr id="60424" name="Oval 6"/>
          <p:cNvSpPr>
            <a:spLocks noChangeArrowheads="1"/>
          </p:cNvSpPr>
          <p:nvPr/>
        </p:nvSpPr>
        <p:spPr bwMode="auto">
          <a:xfrm>
            <a:off x="7958138" y="2395538"/>
            <a:ext cx="152400" cy="1428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90488" tIns="44450" rIns="90488" bIns="44450"/>
          <a:lstStyle/>
          <a:p>
            <a:pPr marL="292100" indent="-292100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/>
              <a:buNone/>
            </a:pPr>
            <a:endParaRPr lang="en-US">
              <a:latin typeface="Calibri" pitchFamily="34" charset="0"/>
            </a:endParaRPr>
          </a:p>
        </p:txBody>
      </p:sp>
      <p:sp>
        <p:nvSpPr>
          <p:cNvPr id="6042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@University of Minnesota</a:t>
            </a:r>
          </a:p>
        </p:txBody>
      </p:sp>
      <p:sp>
        <p:nvSpPr>
          <p:cNvPr id="6042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US-China Collaborations in Computer Science and Sustainability</a:t>
            </a:r>
          </a:p>
        </p:txBody>
      </p:sp>
      <p:sp>
        <p:nvSpPr>
          <p:cNvPr id="6042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AE8512-BF0B-4390-8754-0AC44FC64F07}" type="slidenum">
              <a:rPr 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914400"/>
          </a:xfrm>
        </p:spPr>
        <p:txBody>
          <a:bodyPr/>
          <a:lstStyle/>
          <a:p>
            <a:pPr algn="just"/>
            <a:r>
              <a:rPr lang="en-US" sz="2800" smtClean="0">
                <a:latin typeface="Tahoma" pitchFamily="34" charset="0"/>
                <a:cs typeface="Tahoma" pitchFamily="34" charset="0"/>
              </a:rPr>
              <a:t>Importance of Climate Indices and Dipoles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914400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Monotype Sorts" charset="0"/>
              <a:buNone/>
              <a:defRPr/>
            </a:pPr>
            <a:endParaRPr lang="en-US" sz="7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Crucial for understanding the climate system, especially for weather and climate forecast simulations within the context of global climate change.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Monotype Sorts" charset="0"/>
              <a:buNone/>
              <a:defRPr/>
            </a:pPr>
            <a:endParaRPr lang="en-US" sz="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Monotype Sorts" charset="0"/>
              <a:buNone/>
              <a:defRPr/>
            </a:pPr>
            <a:endParaRPr lang="en-US" sz="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43" name="Picture 3" descr="static-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32639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Content Placeholder 6" descr="static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3367088"/>
            <a:ext cx="3190875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itle 1"/>
          <p:cNvSpPr txBox="1">
            <a:spLocks/>
          </p:cNvSpPr>
          <p:nvPr/>
        </p:nvSpPr>
        <p:spPr bwMode="auto">
          <a:xfrm>
            <a:off x="180975" y="5973763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Correlation of Land temperature anomalies with NAO</a:t>
            </a:r>
          </a:p>
        </p:txBody>
      </p:sp>
      <p:sp>
        <p:nvSpPr>
          <p:cNvPr id="61446" name="Title 1"/>
          <p:cNvSpPr txBox="1">
            <a:spLocks/>
          </p:cNvSpPr>
          <p:nvPr/>
        </p:nvSpPr>
        <p:spPr bwMode="auto">
          <a:xfrm>
            <a:off x="6172200" y="5992813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Correlation of Land temperature anomalies with SOI</a:t>
            </a:r>
          </a:p>
        </p:txBody>
      </p:sp>
      <p:sp>
        <p:nvSpPr>
          <p:cNvPr id="61447" name="TextBox 1"/>
          <p:cNvSpPr txBox="1">
            <a:spLocks noChangeArrowheads="1"/>
          </p:cNvSpPr>
          <p:nvPr/>
        </p:nvSpPr>
        <p:spPr bwMode="auto">
          <a:xfrm>
            <a:off x="5113338" y="2058988"/>
            <a:ext cx="38687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 b="1">
                <a:latin typeface="Tahoma" pitchFamily="34" charset="0"/>
                <a:cs typeface="Tahoma" pitchFamily="34" charset="0"/>
              </a:rPr>
              <a:t>SOI</a:t>
            </a:r>
            <a:r>
              <a:rPr lang="en-US" sz="1400">
                <a:latin typeface="Tahoma" pitchFamily="34" charset="0"/>
                <a:cs typeface="Tahoma" pitchFamily="34" charset="0"/>
              </a:rPr>
              <a:t> dominates tropical climate with floodings over East Asia and Australia, and droughts over America. Also has influence on global climate. </a:t>
            </a:r>
          </a:p>
        </p:txBody>
      </p:sp>
      <p:sp>
        <p:nvSpPr>
          <p:cNvPr id="61448" name="TextBox 3"/>
          <p:cNvSpPr txBox="1">
            <a:spLocks noChangeArrowheads="1"/>
          </p:cNvSpPr>
          <p:nvPr/>
        </p:nvSpPr>
        <p:spPr bwMode="auto">
          <a:xfrm>
            <a:off x="250825" y="2057400"/>
            <a:ext cx="41687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 b="1">
                <a:latin typeface="Tahoma" pitchFamily="34" charset="0"/>
                <a:cs typeface="Tahoma" pitchFamily="34" charset="0"/>
              </a:rPr>
              <a:t>NAO </a:t>
            </a:r>
            <a:r>
              <a:rPr lang="en-US" sz="1400">
                <a:latin typeface="Tahoma" pitchFamily="34" charset="0"/>
                <a:cs typeface="Tahoma" pitchFamily="34" charset="0"/>
              </a:rPr>
              <a:t>influences sea level pressure (SLP) over most of the Northern Hemisphere. Strong positive NAO phase (strong Islandic Low and strong Azores High) are associated with above-average temperatures in the eastern US.</a:t>
            </a:r>
          </a:p>
          <a:p>
            <a:pPr algn="just"/>
            <a:r>
              <a:rPr lang="en-US" sz="1400"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6144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030788"/>
            <a:ext cx="14732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60700" y="3149600"/>
            <a:ext cx="15113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@University of Minnesota</a:t>
            </a:r>
          </a:p>
        </p:txBody>
      </p:sp>
      <p:sp>
        <p:nvSpPr>
          <p:cNvPr id="6145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US-China Collaborations in Computer Science and Sustainability</a:t>
            </a:r>
          </a:p>
        </p:txBody>
      </p:sp>
      <p:sp>
        <p:nvSpPr>
          <p:cNvPr id="6145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F2A0A9-DE58-4FC3-BC12-E135BA8449C3}" type="slidenum">
              <a:rPr 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Content Placeholder 6" descr="graph_NCEP_5_50_20.png"/>
          <p:cNvPicPr>
            <a:picLocks noGrp="1" noChangeAspect="1"/>
          </p:cNvPicPr>
          <p:nvPr>
            <p:ph idx="1"/>
          </p:nvPr>
        </p:nvPicPr>
        <p:blipFill>
          <a:blip r:embed="rId2"/>
          <a:srcRect t="23357" b="21158"/>
          <a:stretch>
            <a:fillRect/>
          </a:stretch>
        </p:blipFill>
        <p:spPr>
          <a:xfrm>
            <a:off x="284163" y="2382838"/>
            <a:ext cx="4249737" cy="1768475"/>
          </a:xfrm>
        </p:spPr>
      </p:pic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latin typeface="Tahoma" pitchFamily="34" charset="0"/>
                <a:cs typeface="Tahoma" pitchFamily="34" charset="0"/>
              </a:rPr>
              <a:t>Detection of Global Dipole Structure</a:t>
            </a: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731838" y="4826000"/>
            <a:ext cx="7620000" cy="12192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25425" indent="-2254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Most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known dipoles discovered</a:t>
            </a:r>
          </a:p>
          <a:p>
            <a:pPr marL="225425" indent="-22542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5425" indent="-2254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Location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based definition possible for some known indices that are defined using EOF analysis.</a:t>
            </a:r>
          </a:p>
          <a:p>
            <a:pPr marL="225425" indent="-2254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5425" indent="-2254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New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dipoles may represent previously unknown phenomenon. </a:t>
            </a:r>
          </a:p>
          <a:p>
            <a:pPr marL="225425" indent="-225425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2468" name="TextBox 2"/>
          <p:cNvSpPr txBox="1">
            <a:spLocks noChangeArrowheads="1"/>
          </p:cNvSpPr>
          <p:nvPr/>
        </p:nvSpPr>
        <p:spPr bwMode="auto">
          <a:xfrm>
            <a:off x="1143000" y="1600200"/>
            <a:ext cx="5853113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Tahoma" pitchFamily="34" charset="0"/>
                <a:cs typeface="Tahoma" pitchFamily="34" charset="0"/>
              </a:rPr>
              <a:t>Dipoles found using NCEP (National Centers for Environmental Prediction) Reanalysis Data For Pressure</a:t>
            </a:r>
          </a:p>
        </p:txBody>
      </p:sp>
      <p:pic>
        <p:nvPicPr>
          <p:cNvPr id="62469" name="Picture 6"/>
          <p:cNvPicPr>
            <a:picLocks noChangeAspect="1"/>
          </p:cNvPicPr>
          <p:nvPr/>
        </p:nvPicPr>
        <p:blipFill>
          <a:blip r:embed="rId3"/>
          <a:srcRect t="15788" b="17598"/>
          <a:stretch>
            <a:fillRect/>
          </a:stretch>
        </p:blipFill>
        <p:spPr bwMode="auto">
          <a:xfrm>
            <a:off x="4549775" y="2257425"/>
            <a:ext cx="3935413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Box 2"/>
          <p:cNvSpPr txBox="1">
            <a:spLocks noChangeArrowheads="1"/>
          </p:cNvSpPr>
          <p:nvPr/>
        </p:nvSpPr>
        <p:spPr bwMode="auto">
          <a:xfrm>
            <a:off x="731838" y="4189413"/>
            <a:ext cx="71929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Tahoma" pitchFamily="34" charset="0"/>
                <a:cs typeface="Tahoma" pitchFamily="34" charset="0"/>
              </a:rPr>
              <a:t>Without detrending                                                    With detrending </a:t>
            </a:r>
          </a:p>
        </p:txBody>
      </p:sp>
      <p:sp>
        <p:nvSpPr>
          <p:cNvPr id="6247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@University of Minnesota</a:t>
            </a:r>
          </a:p>
        </p:txBody>
      </p:sp>
      <p:sp>
        <p:nvSpPr>
          <p:cNvPr id="6247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98989"/>
                </a:solidFill>
              </a:rPr>
              <a:t>US-China Collaborations in Computer Science and Sustainability</a:t>
            </a:r>
          </a:p>
        </p:txBody>
      </p:sp>
      <p:sp>
        <p:nvSpPr>
          <p:cNvPr id="6247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CE664D-3332-4400-A307-490DFC5B419D}" type="slidenum">
              <a:rPr 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Dipole Structure and Climate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 can apply our algorithms to either the observed data or to data from various climate models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This provides a way to analyze and compare climate models 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For example, does the climate model capture known dipoles when used to produce </a:t>
            </a:r>
            <a:r>
              <a:rPr lang="en-US" dirty="0" err="1" smtClean="0"/>
              <a:t>hindcast</a:t>
            </a:r>
            <a:r>
              <a:rPr lang="en-US" dirty="0" smtClean="0"/>
              <a:t> data?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What does the model predict about dipole structure for the future under different scenarios?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How do the different models compare to one another?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3138D-0A0C-4E2E-A707-ACE902F8B800}" type="slidenum">
              <a:rPr lang="en-US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8013" cy="685800"/>
          </a:xfrm>
        </p:spPr>
        <p:txBody>
          <a:bodyPr tIns="28802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200" smtClean="0"/>
              <a:t>Summary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6477000" cy="4911725"/>
          </a:xfrm>
        </p:spPr>
        <p:txBody>
          <a:bodyPr tIns="19201"/>
          <a:lstStyle/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2000" smtClean="0"/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400" smtClean="0"/>
              <a:t>Data driven discovery methods hold great promise for  advancement in the mining of climate and eco-system data.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2000" smtClean="0"/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400" smtClean="0"/>
              <a:t>Scale and nature of the data offer numerous                        challenges and opportunities for research in mining large datasets. </a:t>
            </a:r>
          </a:p>
        </p:txBody>
      </p:sp>
      <p:pic>
        <p:nvPicPr>
          <p:cNvPr id="64515" name="Picture 2" descr="http://research.microsoft.com/en-us/collaboration/fourthparadigm/fpcover-fu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1143000"/>
            <a:ext cx="2057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3505200" y="4343400"/>
            <a:ext cx="5410200" cy="1600200"/>
          </a:xfrm>
          <a:prstGeom prst="rect">
            <a:avLst/>
          </a:prstGeom>
        </p:spPr>
        <p:txBody>
          <a:bodyPr/>
          <a:lstStyle/>
          <a:p>
            <a:pPr lvl="1" eaLnBrk="0" fontAlgn="auto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100000"/>
              <a:buFont typeface="Arial" pitchFamily="34" charset="0"/>
              <a:buNone/>
              <a:defRPr/>
            </a:pPr>
            <a:r>
              <a:rPr lang="en-US" dirty="0">
                <a:latin typeface="Tahoma" pitchFamily="34" charset="0"/>
                <a:ea typeface="MS PGothic" pitchFamily="34" charset="-128"/>
              </a:rPr>
              <a:t>"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MS PGothic" pitchFamily="34" charset="-128"/>
              </a:rPr>
              <a:t>The world of science has changed ... data-intensive science [is] so different that it is worth distinguishing [it] … as a new, fourth paradigm for scientific exploration</a:t>
            </a:r>
            <a:r>
              <a:rPr lang="en-US" i="1" dirty="0">
                <a:latin typeface="Tahoma" pitchFamily="34" charset="0"/>
                <a:ea typeface="MS PGothic" pitchFamily="34" charset="-128"/>
              </a:rPr>
              <a:t>.</a:t>
            </a:r>
            <a:r>
              <a:rPr lang="en-US" dirty="0">
                <a:latin typeface="Tahoma" pitchFamily="34" charset="0"/>
                <a:ea typeface="MS PGothic" pitchFamily="34" charset="-128"/>
              </a:rPr>
              <a:t>" - </a:t>
            </a:r>
            <a:r>
              <a:rPr lang="en-US" b="1" dirty="0">
                <a:latin typeface="Tahoma" pitchFamily="34" charset="0"/>
                <a:ea typeface="MS PGothic" pitchFamily="34" charset="-128"/>
              </a:rPr>
              <a:t>Jim Gray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FDBB8-42B2-4B0C-9BBF-541E574F8C05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2401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200" smtClean="0"/>
              <a:t>Climate Change: The defining issue of our era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idx="1"/>
          </p:nvPr>
        </p:nvSpPr>
        <p:spPr>
          <a:xfrm>
            <a:off x="98425" y="1219200"/>
            <a:ext cx="3886200" cy="4652963"/>
          </a:xfrm>
        </p:spPr>
        <p:txBody>
          <a:bodyPr rtlCol="0">
            <a:normAutofit lnSpcReduction="10000"/>
          </a:bodyPr>
          <a:lstStyle/>
          <a:p>
            <a:pPr marL="390525" indent="-293688" fontAlgn="auto">
              <a:lnSpc>
                <a:spcPct val="80000"/>
              </a:lnSpc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en-US" sz="2000" b="1" dirty="0" smtClean="0">
                <a:latin typeface="+mj-lt"/>
              </a:rPr>
              <a:t>The planet is warming</a:t>
            </a:r>
          </a:p>
          <a:p>
            <a:pPr marL="788988" lvl="1" indent="-260350" fontAlgn="auto">
              <a:lnSpc>
                <a:spcPct val="80000"/>
              </a:lnSpc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en-US" sz="1800" dirty="0" smtClean="0">
                <a:latin typeface="+mj-lt"/>
              </a:rPr>
              <a:t>Multiple lines of evidence</a:t>
            </a:r>
          </a:p>
          <a:p>
            <a:pPr marL="788988" lvl="1" indent="-260350" fontAlgn="auto">
              <a:lnSpc>
                <a:spcPct val="80000"/>
              </a:lnSpc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en-US" sz="1800" dirty="0" smtClean="0">
                <a:latin typeface="+mj-lt"/>
              </a:rPr>
              <a:t>Credible link to human GHG  </a:t>
            </a:r>
          </a:p>
          <a:p>
            <a:pPr marL="788988" lvl="1" indent="-260350" fontAlgn="auto">
              <a:lnSpc>
                <a:spcPct val="80000"/>
              </a:lnSpc>
              <a:spcAft>
                <a:spcPts val="0"/>
              </a:spcAft>
              <a:buSzPct val="150000"/>
              <a:buFont typeface="Arial" pitchFamily="34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en-US" sz="1800" dirty="0" smtClean="0">
                <a:latin typeface="+mj-lt"/>
              </a:rPr>
              <a:t>		(green house gas) emissions</a:t>
            </a:r>
            <a:endParaRPr lang="en-US" sz="1600" dirty="0" smtClean="0">
              <a:latin typeface="+mj-lt"/>
            </a:endParaRPr>
          </a:p>
          <a:p>
            <a:pPr marL="390525" indent="-293688" fontAlgn="auto">
              <a:lnSpc>
                <a:spcPct val="80000"/>
              </a:lnSpc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en-US" sz="2000" b="1" dirty="0" smtClean="0">
                <a:latin typeface="+mj-lt"/>
              </a:rPr>
              <a:t>Consequences can be dire</a:t>
            </a:r>
          </a:p>
          <a:p>
            <a:pPr marL="788988" lvl="1" indent="-260350" fontAlgn="auto">
              <a:lnSpc>
                <a:spcPct val="80000"/>
              </a:lnSpc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en-US" sz="1800" dirty="0" smtClean="0">
                <a:latin typeface="+mj-lt"/>
              </a:rPr>
              <a:t>Extreme weather events, regional climate and ecosystem shifts, abrupt climate change, stress on key resources and critical infrastructures</a:t>
            </a:r>
            <a:endParaRPr lang="en-US" sz="1600" dirty="0" smtClean="0">
              <a:solidFill>
                <a:schemeClr val="tx2"/>
              </a:solidFill>
              <a:latin typeface="+mj-lt"/>
            </a:endParaRPr>
          </a:p>
          <a:p>
            <a:pPr marL="390525" indent="-293688" fontAlgn="auto">
              <a:lnSpc>
                <a:spcPct val="80000"/>
              </a:lnSpc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en-US" sz="2000" b="1" dirty="0" smtClean="0">
                <a:latin typeface="+mj-lt"/>
              </a:rPr>
              <a:t>There is an urgency to act</a:t>
            </a:r>
          </a:p>
          <a:p>
            <a:pPr marL="788988" lvl="1" indent="-260350" fontAlgn="auto">
              <a:lnSpc>
                <a:spcPct val="80000"/>
              </a:lnSpc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en-US" sz="1800" dirty="0" smtClean="0">
                <a:latin typeface="+mj-lt"/>
              </a:rPr>
              <a:t>Adaptation: “Manage the unavoidable”</a:t>
            </a:r>
          </a:p>
          <a:p>
            <a:pPr marL="788988" lvl="1" indent="-260350" fontAlgn="auto">
              <a:lnSpc>
                <a:spcPct val="80000"/>
              </a:lnSpc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en-US" sz="1800" dirty="0" smtClean="0">
                <a:latin typeface="+mj-lt"/>
              </a:rPr>
              <a:t>Mitigation: “Avoid the unmanageable” </a:t>
            </a:r>
            <a:endParaRPr lang="en-US" sz="400" dirty="0" smtClean="0">
              <a:latin typeface="+mj-lt"/>
            </a:endParaRPr>
          </a:p>
          <a:p>
            <a:pPr marL="457200" fontAlgn="auto">
              <a:lnSpc>
                <a:spcPct val="80000"/>
              </a:lnSpc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/>
            </a:pPr>
            <a:r>
              <a:rPr lang="en-US" sz="2000" b="1" dirty="0" smtClean="0">
                <a:latin typeface="+mj-lt"/>
              </a:rPr>
              <a:t>The societal cost of both  action and inaction is large</a:t>
            </a:r>
          </a:p>
        </p:txBody>
      </p:sp>
      <p:sp>
        <p:nvSpPr>
          <p:cNvPr id="20483" name="AutoShape 13" descr="2000"/>
          <p:cNvSpPr>
            <a:spLocks noChangeAspect="1" noChangeArrowheads="1"/>
          </p:cNvSpPr>
          <p:nvPr/>
        </p:nvSpPr>
        <p:spPr bwMode="auto">
          <a:xfrm>
            <a:off x="49213" y="-1063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4" name="Text Box 12"/>
          <p:cNvSpPr txBox="1">
            <a:spLocks noChangeArrowheads="1"/>
          </p:cNvSpPr>
          <p:nvPr/>
        </p:nvSpPr>
        <p:spPr bwMode="auto">
          <a:xfrm>
            <a:off x="201613" y="5562600"/>
            <a:ext cx="6246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663300"/>
                </a:solidFill>
                <a:cs typeface="Arial" charset="0"/>
              </a:rPr>
              <a:t>Key outstanding science challenge:</a:t>
            </a:r>
            <a:r>
              <a:rPr lang="en-US" b="1">
                <a:solidFill>
                  <a:srgbClr val="663300"/>
                </a:solidFill>
                <a:cs typeface="Arial" charset="0"/>
              </a:rPr>
              <a:t> </a:t>
            </a:r>
          </a:p>
          <a:p>
            <a:r>
              <a:rPr lang="en-US" b="1" i="1">
                <a:solidFill>
                  <a:srgbClr val="663300"/>
                </a:solidFill>
                <a:cs typeface="Arial" charset="0"/>
              </a:rPr>
              <a:t>Actionable predictive insights to credibly inform policy</a:t>
            </a:r>
          </a:p>
        </p:txBody>
      </p:sp>
      <p:pic>
        <p:nvPicPr>
          <p:cNvPr id="20485" name="Picture 9" descr="File:CO2 data mlo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9675" y="1219200"/>
            <a:ext cx="21351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0" descr="Figure 2"/>
          <p:cNvPicPr>
            <a:picLocks noChangeAspect="1" noChangeArrowheads="1"/>
          </p:cNvPicPr>
          <p:nvPr/>
        </p:nvPicPr>
        <p:blipFill>
          <a:blip r:embed="rId4"/>
          <a:srcRect r="1711"/>
          <a:stretch>
            <a:fillRect/>
          </a:stretch>
        </p:blipFill>
        <p:spPr bwMode="auto">
          <a:xfrm>
            <a:off x="6019800" y="1298575"/>
            <a:ext cx="21510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0" descr="C:\Users\Varun Mithal\Desktop\russia-wildfires-smoke-deaths-tree_24438_100x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7350" y="3208338"/>
            <a:ext cx="19208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1"/>
          <p:cNvSpPr txBox="1">
            <a:spLocks noChangeArrowheads="1"/>
          </p:cNvSpPr>
          <p:nvPr/>
        </p:nvSpPr>
        <p:spPr bwMode="auto">
          <a:xfrm>
            <a:off x="4121150" y="4648200"/>
            <a:ext cx="212725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cs typeface="Arial" charset="0"/>
              </a:rPr>
              <a:t>Russia Burns, Moscow Chokes</a:t>
            </a:r>
          </a:p>
          <a:p>
            <a:r>
              <a:rPr lang="en-US" sz="900">
                <a:solidFill>
                  <a:srgbClr val="FF0000"/>
                </a:solidFill>
                <a:cs typeface="Arial" charset="0"/>
              </a:rPr>
              <a:t>NATIONAL GEOGRAPHIC, 2010</a:t>
            </a:r>
          </a:p>
        </p:txBody>
      </p:sp>
      <p:sp>
        <p:nvSpPr>
          <p:cNvPr id="20489" name="Rectangle 2"/>
          <p:cNvSpPr>
            <a:spLocks noChangeArrowheads="1"/>
          </p:cNvSpPr>
          <p:nvPr/>
        </p:nvSpPr>
        <p:spPr bwMode="auto">
          <a:xfrm>
            <a:off x="6448425" y="5102225"/>
            <a:ext cx="23288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The vanishing of the Arctic ice cap</a:t>
            </a:r>
          </a:p>
          <a:p>
            <a:r>
              <a:rPr lang="en-US" sz="1100">
                <a:solidFill>
                  <a:srgbClr val="FF0000"/>
                </a:solidFill>
                <a:latin typeface="Calibri" pitchFamily="34" charset="0"/>
              </a:rPr>
              <a:t>ecology.com, 2008</a:t>
            </a:r>
          </a:p>
        </p:txBody>
      </p:sp>
      <p:pic>
        <p:nvPicPr>
          <p:cNvPr id="20490" name="Picture 11" descr="C:\Users\Varun Mithal\Desktop\2007-artic-ice-ca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3197225"/>
            <a:ext cx="16319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6AFB6-E900-49E6-BAAA-AE65E5C5EB3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@University of Minnesota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/>
              <a:t>Team Members    and     Collaborators</a:t>
            </a:r>
          </a:p>
        </p:txBody>
      </p:sp>
      <p:sp>
        <p:nvSpPr>
          <p:cNvPr id="33795" name="Text Placeholder 3"/>
          <p:cNvSpPr>
            <a:spLocks noGrp="1"/>
          </p:cNvSpPr>
          <p:nvPr>
            <p:ph type="body" sz="half" idx="1"/>
          </p:nvPr>
        </p:nvSpPr>
        <p:spPr>
          <a:xfrm>
            <a:off x="411163" y="1600200"/>
            <a:ext cx="3856037" cy="273685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000" dirty="0" smtClean="0"/>
              <a:t>	</a:t>
            </a:r>
            <a:r>
              <a:rPr lang="en-US" sz="2000" dirty="0" err="1" smtClean="0"/>
              <a:t>Vipin</a:t>
            </a:r>
            <a:r>
              <a:rPr lang="en-US" sz="2000" dirty="0" smtClean="0"/>
              <a:t> Kumar, </a:t>
            </a:r>
            <a:r>
              <a:rPr lang="en-US" sz="2000" dirty="0" err="1" smtClean="0"/>
              <a:t>Shyam</a:t>
            </a:r>
            <a:r>
              <a:rPr lang="en-US" sz="2000" dirty="0" smtClean="0"/>
              <a:t> </a:t>
            </a:r>
            <a:r>
              <a:rPr lang="en-US" sz="2000" dirty="0" err="1" smtClean="0"/>
              <a:t>Boriah</a:t>
            </a:r>
            <a:r>
              <a:rPr lang="en-US" sz="2000" dirty="0" smtClean="0"/>
              <a:t>, </a:t>
            </a:r>
            <a:r>
              <a:rPr lang="en-US" sz="2000" dirty="0" err="1" smtClean="0"/>
              <a:t>Rohit</a:t>
            </a:r>
            <a:r>
              <a:rPr lang="en-US" sz="2000" dirty="0" smtClean="0"/>
              <a:t> Gupta, Gang Fang, </a:t>
            </a:r>
            <a:r>
              <a:rPr lang="en-US" sz="2000" dirty="0" err="1" smtClean="0"/>
              <a:t>Gowtham</a:t>
            </a:r>
            <a:r>
              <a:rPr lang="en-US" sz="2000" dirty="0" smtClean="0"/>
              <a:t> </a:t>
            </a:r>
            <a:r>
              <a:rPr lang="en-US" sz="2000" dirty="0" err="1" smtClean="0"/>
              <a:t>Atluri</a:t>
            </a:r>
            <a:r>
              <a:rPr lang="en-US" sz="2000" dirty="0" smtClean="0"/>
              <a:t>, </a:t>
            </a:r>
            <a:r>
              <a:rPr lang="en-US" sz="2000" dirty="0" err="1" smtClean="0"/>
              <a:t>Varun</a:t>
            </a:r>
            <a:r>
              <a:rPr lang="en-US" sz="2000" dirty="0" smtClean="0"/>
              <a:t> </a:t>
            </a:r>
            <a:r>
              <a:rPr lang="en-US" sz="2000" dirty="0" err="1" smtClean="0"/>
              <a:t>Mithal</a:t>
            </a:r>
            <a:r>
              <a:rPr lang="en-US" sz="2000" dirty="0" smtClean="0"/>
              <a:t>, </a:t>
            </a:r>
            <a:r>
              <a:rPr lang="en-US" sz="2000" dirty="0" err="1" smtClean="0"/>
              <a:t>Ashish</a:t>
            </a:r>
            <a:r>
              <a:rPr lang="en-US" sz="2000" dirty="0" smtClean="0"/>
              <a:t> </a:t>
            </a:r>
            <a:r>
              <a:rPr lang="en-US" sz="2000" dirty="0" err="1" smtClean="0"/>
              <a:t>Garg</a:t>
            </a:r>
            <a:r>
              <a:rPr lang="en-US" sz="2000" dirty="0" smtClean="0"/>
              <a:t>, </a:t>
            </a:r>
            <a:r>
              <a:rPr lang="en-US" sz="2000" dirty="0" err="1" smtClean="0"/>
              <a:t>Vanja</a:t>
            </a:r>
            <a:r>
              <a:rPr lang="en-US" sz="2000" dirty="0" smtClean="0"/>
              <a:t> </a:t>
            </a:r>
            <a:r>
              <a:rPr lang="en-US" sz="2000" dirty="0" err="1" smtClean="0"/>
              <a:t>Paunic</a:t>
            </a:r>
            <a:r>
              <a:rPr lang="en-US" sz="2000" dirty="0" smtClean="0"/>
              <a:t>, </a:t>
            </a:r>
            <a:r>
              <a:rPr lang="en-US" sz="2000" dirty="0" err="1" smtClean="0"/>
              <a:t>Sanjoy</a:t>
            </a:r>
            <a:r>
              <a:rPr lang="en-US" sz="2000" dirty="0" smtClean="0"/>
              <a:t> </a:t>
            </a:r>
            <a:r>
              <a:rPr lang="en-US" sz="2000" dirty="0" err="1" smtClean="0"/>
              <a:t>Dey</a:t>
            </a:r>
            <a:r>
              <a:rPr lang="en-US" sz="2000" dirty="0" smtClean="0"/>
              <a:t>, Jaya </a:t>
            </a:r>
            <a:r>
              <a:rPr lang="en-US" sz="2000" dirty="0" err="1" smtClean="0"/>
              <a:t>Kawale</a:t>
            </a:r>
            <a:r>
              <a:rPr lang="en-US" sz="2000" dirty="0" smtClean="0"/>
              <a:t>, Marc Dunham, </a:t>
            </a:r>
            <a:r>
              <a:rPr lang="en-US" sz="2000" dirty="0" err="1" smtClean="0"/>
              <a:t>Divya</a:t>
            </a:r>
            <a:r>
              <a:rPr lang="en-US" sz="2000" dirty="0" smtClean="0"/>
              <a:t> </a:t>
            </a:r>
            <a:r>
              <a:rPr lang="en-US" sz="2000" dirty="0" err="1" smtClean="0"/>
              <a:t>Alla</a:t>
            </a:r>
            <a:r>
              <a:rPr lang="en-US" sz="2000" dirty="0" smtClean="0"/>
              <a:t>, Ivan </a:t>
            </a:r>
            <a:r>
              <a:rPr lang="en-US" sz="2000" dirty="0" err="1" smtClean="0"/>
              <a:t>Brugere</a:t>
            </a:r>
            <a:r>
              <a:rPr lang="en-US" sz="2000" dirty="0" smtClean="0"/>
              <a:t>, Vikrant Krishna, </a:t>
            </a:r>
            <a:r>
              <a:rPr lang="en-US" sz="2000" dirty="0" err="1" smtClean="0"/>
              <a:t>Yashu</a:t>
            </a:r>
            <a:r>
              <a:rPr lang="en-US" sz="2000" dirty="0" smtClean="0"/>
              <a:t> Chamber, Xi Chen, James </a:t>
            </a:r>
            <a:r>
              <a:rPr lang="en-US" sz="2000" dirty="0" err="1" smtClean="0"/>
              <a:t>Faghmous</a:t>
            </a:r>
            <a:r>
              <a:rPr lang="en-US" sz="2000" dirty="0" smtClean="0"/>
              <a:t>, </a:t>
            </a:r>
            <a:r>
              <a:rPr lang="en-US" sz="2000" dirty="0" err="1" smtClean="0"/>
              <a:t>Arjun</a:t>
            </a:r>
            <a:r>
              <a:rPr lang="en-US" sz="2000" dirty="0" smtClean="0"/>
              <a:t> Kumar, Stefan </a:t>
            </a:r>
            <a:r>
              <a:rPr lang="en-US" sz="2000" dirty="0" err="1" smtClean="0"/>
              <a:t>Liess</a:t>
            </a:r>
            <a:r>
              <a:rPr lang="en-US" sz="2000" dirty="0" smtClean="0"/>
              <a:t>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</p:txBody>
      </p:sp>
      <p:sp>
        <p:nvSpPr>
          <p:cNvPr id="66563" name="Content Placeholder 4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83050" cy="3352800"/>
          </a:xfrm>
        </p:spPr>
        <p:txBody>
          <a:bodyPr/>
          <a:lstStyle/>
          <a:p>
            <a:pPr>
              <a:buFont typeface="Monotype Sorts"/>
              <a:buNone/>
            </a:pPr>
            <a:r>
              <a:rPr lang="en-US" sz="1800" smtClean="0"/>
              <a:t>	</a:t>
            </a:r>
            <a:r>
              <a:rPr lang="en-US" sz="2000" smtClean="0"/>
              <a:t>Sudipto Banerjee, Chris Potter, Fred Semazzi, Nagiza Samatova, Steve Klooster, Auroop Ganguly, Pang-Ning Tan, Joe Knight, Arindam Banerjee, Peter Snyder</a:t>
            </a:r>
          </a:p>
        </p:txBody>
      </p:sp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533400" y="5181600"/>
            <a:ext cx="7802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onsolas" pitchFamily="49" charset="0"/>
                <a:cs typeface="Arial" charset="0"/>
              </a:rPr>
              <a:t>Project website</a:t>
            </a:r>
          </a:p>
          <a:p>
            <a:pPr marL="0" lvl="1"/>
            <a:r>
              <a:rPr lang="en-US" sz="2000">
                <a:latin typeface="Consolas" pitchFamily="49" charset="0"/>
                <a:cs typeface="Arial" charset="0"/>
              </a:rPr>
              <a:t>Climate and Eco-system: www.cs.umn.edu/~kumar/nasa-umn</a:t>
            </a:r>
          </a:p>
          <a:p>
            <a:endParaRPr lang="en-US" sz="1400">
              <a:cs typeface="Arial" charset="0"/>
            </a:endParaRP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mtClean="0"/>
              <a:t>@University of Minnesota</a:t>
            </a:r>
            <a:endParaRPr lang="en-US" dirty="0"/>
          </a:p>
        </p:txBody>
      </p:sp>
      <p:sp>
        <p:nvSpPr>
          <p:cNvPr id="66566" name="Footer Placeholder 4"/>
          <p:cNvSpPr txBox="1">
            <a:spLocks/>
          </p:cNvSpPr>
          <p:nvPr/>
        </p:nvSpPr>
        <p:spPr bwMode="auto">
          <a:xfrm>
            <a:off x="2819400" y="6356350"/>
            <a:ext cx="426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>
                <a:solidFill>
                  <a:srgbClr val="898989"/>
                </a:solidFill>
                <a:latin typeface="Calibri" pitchFamily="34" charset="0"/>
              </a:rPr>
              <a:t>US-China Collaborations in Computer Science and Sustainability</a:t>
            </a:r>
          </a:p>
        </p:txBody>
      </p:sp>
      <p:sp>
        <p:nvSpPr>
          <p:cNvPr id="66567" name="Slide Number Placeholder 5"/>
          <p:cNvSpPr txBox="1">
            <a:spLocks/>
          </p:cNvSpPr>
          <p:nvPr/>
        </p:nvSpPr>
        <p:spPr bwMode="auto">
          <a:xfrm>
            <a:off x="7391400" y="6356350"/>
            <a:ext cx="1295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0349D827-5580-4BD7-993E-80EF9BCD872C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30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/>
          <a:lstStyle/>
          <a:p>
            <a:r>
              <a:rPr lang="en-US" sz="3200" smtClean="0"/>
              <a:t>Data-Driven Knowledge Discovery in Climate Science</a:t>
            </a:r>
          </a:p>
        </p:txBody>
      </p:sp>
      <p:pic>
        <p:nvPicPr>
          <p:cNvPr id="22530" name="Picture 8" descr="http://www.norcalblogs.com/watts/images/gcmE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309688"/>
            <a:ext cx="259080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0" descr="A-train_200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071688"/>
            <a:ext cx="2673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76200" y="1385888"/>
            <a:ext cx="5715000" cy="2347912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b="1" dirty="0" smtClean="0">
                <a:latin typeface="+mj-lt"/>
              </a:rPr>
              <a:t>From data-poor to data-rich transformation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b="1" dirty="0" smtClean="0">
                <a:latin typeface="+mj-lt"/>
              </a:rPr>
              <a:t>Sensor Observations</a:t>
            </a:r>
            <a:r>
              <a:rPr lang="en-US" sz="1800" dirty="0" smtClean="0">
                <a:latin typeface="+mj-lt"/>
              </a:rPr>
              <a:t>: Remote sensors like satellites and weather radars as well as in-situ sensors and sensor networks like weather station and radiation measurements 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b="1" dirty="0" smtClean="0">
                <a:latin typeface="+mj-lt"/>
              </a:rPr>
              <a:t>Model Simulations</a:t>
            </a:r>
            <a:r>
              <a:rPr lang="en-US" sz="1800" dirty="0" smtClean="0">
                <a:latin typeface="+mj-lt"/>
              </a:rPr>
              <a:t>: IPCC climate or earth system models as well as regional models of climate and hydrology, along with observed data based model reconstructions</a:t>
            </a:r>
          </a:p>
        </p:txBody>
      </p:sp>
      <p:pic>
        <p:nvPicPr>
          <p:cNvPr id="22533" name="Picture 2" descr="http://research.microsoft.com/en-us/collaboration/fourthparadigm/fpcover-fu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429000"/>
            <a:ext cx="2057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152400" y="5181600"/>
            <a:ext cx="5410200" cy="914400"/>
          </a:xfrm>
        </p:spPr>
        <p:txBody>
          <a:bodyPr rtlCol="0">
            <a:normAutofit lnSpcReduction="10000"/>
          </a:bodyPr>
          <a:lstStyle/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 smtClean="0">
                <a:latin typeface="Tahoma" pitchFamily="34" charset="0"/>
              </a:rPr>
              <a:t>"</a:t>
            </a:r>
            <a:r>
              <a:rPr lang="en-US" sz="1400" b="1" i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The world of science has changed ... data-intensive science [is] so different that it is worth distinguishing [it] … as a new, fourth paradigm for scientific exploration</a:t>
            </a:r>
            <a:r>
              <a:rPr lang="en-US" sz="1400" i="1" dirty="0" smtClean="0">
                <a:latin typeface="Tahoma" pitchFamily="34" charset="0"/>
              </a:rPr>
              <a:t>.</a:t>
            </a:r>
            <a:r>
              <a:rPr lang="en-US" sz="1400" dirty="0" smtClean="0">
                <a:latin typeface="Tahoma" pitchFamily="34" charset="0"/>
              </a:rPr>
              <a:t>" - </a:t>
            </a:r>
            <a:r>
              <a:rPr lang="en-US" sz="1400" b="1" dirty="0" smtClean="0">
                <a:latin typeface="Tahoma" pitchFamily="34" charset="0"/>
              </a:rPr>
              <a:t>Jim Gray</a:t>
            </a:r>
          </a:p>
        </p:txBody>
      </p:sp>
      <p:sp>
        <p:nvSpPr>
          <p:cNvPr id="22535" name="Rectangle 3"/>
          <p:cNvSpPr>
            <a:spLocks noChangeArrowheads="1"/>
          </p:cNvSpPr>
          <p:nvPr/>
        </p:nvSpPr>
        <p:spPr bwMode="auto">
          <a:xfrm>
            <a:off x="228600" y="3829050"/>
            <a:ext cx="5562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>
                <a:latin typeface="Calibri" pitchFamily="34" charset="0"/>
              </a:rPr>
              <a:t>Data guided processes can complement hypothesis guided data analysis to develop predictive insights for use by climate scientists, policy makers and community at large.</a:t>
            </a:r>
          </a:p>
        </p:txBody>
      </p:sp>
      <p:sp>
        <p:nvSpPr>
          <p:cNvPr id="22536" name="Date Placeholder 3"/>
          <p:cNvSpPr txBox="1">
            <a:spLocks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200">
                <a:solidFill>
                  <a:srgbClr val="898989"/>
                </a:solidFill>
                <a:latin typeface="Calibri" pitchFamily="34" charset="0"/>
              </a:rPr>
              <a:t>@University of Minnesota</a:t>
            </a:r>
          </a:p>
        </p:txBody>
      </p:sp>
      <p:sp>
        <p:nvSpPr>
          <p:cNvPr id="22537" name="Footer Placeholder 4"/>
          <p:cNvSpPr txBox="1">
            <a:spLocks/>
          </p:cNvSpPr>
          <p:nvPr/>
        </p:nvSpPr>
        <p:spPr bwMode="auto">
          <a:xfrm>
            <a:off x="2819400" y="6356350"/>
            <a:ext cx="426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1200">
                <a:solidFill>
                  <a:srgbClr val="898989"/>
                </a:solidFill>
                <a:latin typeface="Calibri" pitchFamily="34" charset="0"/>
              </a:rPr>
              <a:t>US-China Collaborations in Computer Science and Sustainability</a:t>
            </a:r>
          </a:p>
        </p:txBody>
      </p:sp>
      <p:sp>
        <p:nvSpPr>
          <p:cNvPr id="22538" name="Slide Number Placeholder 5"/>
          <p:cNvSpPr txBox="1">
            <a:spLocks/>
          </p:cNvSpPr>
          <p:nvPr/>
        </p:nvSpPr>
        <p:spPr bwMode="auto">
          <a:xfrm>
            <a:off x="7391400" y="6356350"/>
            <a:ext cx="1295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9046FB06-6020-4577-9B91-CF5C9E838B17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4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Data Mining Challenges</a:t>
            </a:r>
          </a:p>
        </p:txBody>
      </p:sp>
      <p:sp>
        <p:nvSpPr>
          <p:cNvPr id="1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5791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smtClean="0"/>
              <a:t>Spatio-temporal nature of data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spatial and temporal autocorrelation.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Multi-scale/Multi-resolution nature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endParaRPr lang="en-US" sz="400" smtClean="0"/>
          </a:p>
          <a:p>
            <a:pPr>
              <a:lnSpc>
                <a:spcPct val="90000"/>
              </a:lnSpc>
            </a:pPr>
            <a:r>
              <a:rPr lang="en-US" sz="2000" b="1" smtClean="0"/>
              <a:t>Scalability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Size of Earth Science data sets</a:t>
            </a:r>
            <a:r>
              <a:rPr lang="en-US" sz="1800" smtClean="0">
                <a:cs typeface="Arial" charset="0"/>
              </a:rPr>
              <a:t> can be very large </a:t>
            </a:r>
            <a:br>
              <a:rPr lang="en-US" sz="1800" smtClean="0">
                <a:cs typeface="Arial" charset="0"/>
              </a:rPr>
            </a:br>
            <a:r>
              <a:rPr lang="en-US" sz="1800" smtClean="0">
                <a:cs typeface="Arial" charset="0"/>
              </a:rPr>
              <a:t>For example, for each time instance,</a:t>
            </a:r>
          </a:p>
          <a:p>
            <a:pPr lvl="2">
              <a:lnSpc>
                <a:spcPct val="90000"/>
              </a:lnSpc>
            </a:pPr>
            <a:r>
              <a:rPr lang="en-US" sz="1800" smtClean="0"/>
              <a:t>2.5</a:t>
            </a:r>
            <a:r>
              <a:rPr lang="en-US" sz="1800" smtClean="0">
                <a:cs typeface="Arial" charset="0"/>
              </a:rPr>
              <a:t>°x 2.5°:10K locations for the globe </a:t>
            </a:r>
          </a:p>
          <a:p>
            <a:pPr lvl="2">
              <a:lnSpc>
                <a:spcPct val="90000"/>
              </a:lnSpc>
            </a:pPr>
            <a:r>
              <a:rPr lang="en-US" sz="1800" smtClean="0">
                <a:cs typeface="Arial" charset="0"/>
              </a:rPr>
              <a:t>250m x 250m: ~10 billion</a:t>
            </a:r>
          </a:p>
          <a:p>
            <a:pPr lvl="2">
              <a:lnSpc>
                <a:spcPct val="90000"/>
              </a:lnSpc>
            </a:pPr>
            <a:r>
              <a:rPr lang="en-US" sz="1800" smtClean="0">
                <a:cs typeface="Arial" charset="0"/>
              </a:rPr>
              <a:t>50m x 50m : ~250 billion</a:t>
            </a:r>
          </a:p>
          <a:p>
            <a:pPr lvl="2">
              <a:lnSpc>
                <a:spcPct val="90000"/>
              </a:lnSpc>
              <a:buFont typeface="Wingdings" pitchFamily="2" charset="2"/>
              <a:buNone/>
            </a:pPr>
            <a:endParaRPr lang="en-US" sz="500" smtClean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000" b="1" smtClean="0"/>
              <a:t>High-dimensionality</a:t>
            </a:r>
          </a:p>
          <a:p>
            <a:pPr>
              <a:lnSpc>
                <a:spcPct val="90000"/>
              </a:lnSpc>
            </a:pPr>
            <a:r>
              <a:rPr lang="en-US" sz="2000" b="1" smtClean="0"/>
              <a:t>Noise and missing values</a:t>
            </a:r>
          </a:p>
          <a:p>
            <a:pPr>
              <a:lnSpc>
                <a:spcPct val="90000"/>
              </a:lnSpc>
            </a:pPr>
            <a:r>
              <a:rPr lang="en-US" sz="2000" b="1" smtClean="0"/>
              <a:t>Long-range spatial dependence</a:t>
            </a:r>
          </a:p>
          <a:p>
            <a:pPr>
              <a:lnSpc>
                <a:spcPct val="90000"/>
              </a:lnSpc>
            </a:pPr>
            <a:r>
              <a:rPr lang="en-US" sz="2000" b="1" smtClean="0"/>
              <a:t>Long memory temporal processes</a:t>
            </a:r>
          </a:p>
          <a:p>
            <a:pPr>
              <a:lnSpc>
                <a:spcPct val="90000"/>
              </a:lnSpc>
            </a:pPr>
            <a:r>
              <a:rPr lang="en-US" sz="2000" b="1" smtClean="0"/>
              <a:t>Nonlinear processes, Non-Stationarity</a:t>
            </a:r>
          </a:p>
          <a:p>
            <a:pPr>
              <a:lnSpc>
                <a:spcPct val="90000"/>
              </a:lnSpc>
            </a:pPr>
            <a:r>
              <a:rPr lang="en-US" sz="2000" b="1" smtClean="0"/>
              <a:t>Fusing multiple sources of data</a:t>
            </a:r>
          </a:p>
          <a:p>
            <a:pPr>
              <a:lnSpc>
                <a:spcPct val="90000"/>
              </a:lnSpc>
            </a:pPr>
            <a:endParaRPr lang="en-US" sz="1700" b="1" smtClean="0"/>
          </a:p>
        </p:txBody>
      </p:sp>
      <p:graphicFrame>
        <p:nvGraphicFramePr>
          <p:cNvPr id="1060" name="Object 36"/>
          <p:cNvGraphicFramePr>
            <a:graphicFrameLocks noChangeAspect="1"/>
          </p:cNvGraphicFramePr>
          <p:nvPr/>
        </p:nvGraphicFramePr>
        <p:xfrm>
          <a:off x="5791200" y="4267200"/>
          <a:ext cx="3106738" cy="1219200"/>
        </p:xfrm>
        <a:graphic>
          <a:graphicData uri="http://schemas.openxmlformats.org/presentationml/2006/ole">
            <p:oleObj spid="_x0000_s1060" r:id="rId4" imgW="9468612" imgH="3933444" progId="">
              <p:embed/>
            </p:oleObj>
          </a:graphicData>
        </a:graphic>
      </p:graphicFrame>
      <p:pic>
        <p:nvPicPr>
          <p:cNvPr id="1063" name="Content Placeholder 9" descr="anim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1219200"/>
            <a:ext cx="2895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672D7-A8F5-4CD8-A765-D86C15366641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685800" y="5562600"/>
            <a:ext cx="7696200" cy="457200"/>
          </a:xfrm>
          <a:prstGeom prst="rect">
            <a:avLst/>
          </a:prstGeom>
          <a:noFill/>
          <a:ln w="12700" algn="ctr">
            <a:noFill/>
            <a:round/>
            <a:headEnd/>
            <a:tailEnd/>
          </a:ln>
        </p:spPr>
        <p:txBody>
          <a:bodyPr lIns="90488" tIns="44450" rIns="90488" bIns="44450"/>
          <a:lstStyle/>
          <a:p>
            <a:pPr marL="292100" indent="-292100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/>
              <a:buNone/>
            </a:pPr>
            <a:endParaRPr lang="en-US" sz="1400">
              <a:latin typeface="Calibri" pitchFamily="34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1447800" y="5715000"/>
            <a:ext cx="640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914400" y="5715000"/>
            <a:ext cx="46038" cy="76200"/>
          </a:xfrm>
          <a:prstGeom prst="rect">
            <a:avLst/>
          </a:prstGeom>
          <a:noFill/>
          <a:ln w="12700" algn="ctr">
            <a:noFill/>
            <a:round/>
            <a:headEnd/>
            <a:tailEnd/>
          </a:ln>
        </p:spPr>
        <p:txBody>
          <a:bodyPr lIns="90488" tIns="44450" rIns="90488" bIns="44450"/>
          <a:lstStyle/>
          <a:p>
            <a:pPr marL="292100" indent="-292100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/>
              <a:buNone/>
            </a:pPr>
            <a:endParaRPr lang="en-US" sz="1400">
              <a:latin typeface="Calibri" pitchFamily="34" charset="0"/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685800" y="2049463"/>
            <a:ext cx="198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" name="Left-Right-Up Arrow 19"/>
          <p:cNvSpPr/>
          <p:nvPr/>
        </p:nvSpPr>
        <p:spPr bwMode="auto">
          <a:xfrm>
            <a:off x="2971800" y="3725863"/>
            <a:ext cx="1905000" cy="152400"/>
          </a:xfrm>
          <a:prstGeom prst="leftRightUpArrow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/>
          <a:lstStyle/>
          <a:p>
            <a:pPr marL="292100" indent="-292100" eaLnBrk="0" fontAlgn="auto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  <a:defRPr/>
            </a:pPr>
            <a:endParaRPr lang="en-US" sz="1400">
              <a:latin typeface="+mn-lt"/>
            </a:endParaRPr>
          </a:p>
        </p:txBody>
      </p:sp>
      <p:sp>
        <p:nvSpPr>
          <p:cNvPr id="21" name="Left-Right-Up Arrow 20"/>
          <p:cNvSpPr/>
          <p:nvPr/>
        </p:nvSpPr>
        <p:spPr bwMode="auto">
          <a:xfrm>
            <a:off x="3352800" y="3421063"/>
            <a:ext cx="1447800" cy="990600"/>
          </a:xfrm>
          <a:prstGeom prst="leftRightUpArrow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/>
          <a:lstStyle/>
          <a:p>
            <a:pPr marL="292100" indent="-292100" eaLnBrk="0" fontAlgn="auto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pitchFamily="2" charset="2"/>
              <a:buNone/>
              <a:defRPr/>
            </a:pPr>
            <a:endParaRPr lang="en-US" sz="1400">
              <a:latin typeface="+mn-lt"/>
            </a:endParaRPr>
          </a:p>
        </p:txBody>
      </p:sp>
      <p:cxnSp>
        <p:nvCxnSpPr>
          <p:cNvPr id="27655" name="Shape 25"/>
          <p:cNvCxnSpPr>
            <a:cxnSpLocks noChangeShapeType="1"/>
          </p:cNvCxnSpPr>
          <p:nvPr/>
        </p:nvCxnSpPr>
        <p:spPr bwMode="auto">
          <a:xfrm rot="16200000" flipH="1">
            <a:off x="5411787" y="2700338"/>
            <a:ext cx="511175" cy="1752600"/>
          </a:xfrm>
          <a:prstGeom prst="bentConnector2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</p:spPr>
      </p:cxnSp>
      <p:sp>
        <p:nvSpPr>
          <p:cNvPr id="19" name="TextBox 18"/>
          <p:cNvSpPr txBox="1"/>
          <p:nvPr/>
        </p:nvSpPr>
        <p:spPr>
          <a:xfrm>
            <a:off x="482600" y="5257800"/>
            <a:ext cx="8215313" cy="7699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j-lt"/>
              </a:rPr>
              <a:t>High Performance Computing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j-lt"/>
              </a:rPr>
              <a:t>Enable efficient large-scale </a:t>
            </a:r>
            <a:r>
              <a:rPr lang="en-US" sz="1400" dirty="0" err="1">
                <a:latin typeface="+mj-lt"/>
              </a:rPr>
              <a:t>spatio</a:t>
            </a:r>
            <a:r>
              <a:rPr lang="en-US" sz="1400" dirty="0">
                <a:latin typeface="+mj-lt"/>
              </a:rPr>
              <a:t>-temporal analytics 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j-lt"/>
              </a:rPr>
              <a:t>future generation </a:t>
            </a:r>
            <a:r>
              <a:rPr lang="en-US" sz="1400" dirty="0" err="1">
                <a:latin typeface="+mj-lt"/>
              </a:rPr>
              <a:t>exascale</a:t>
            </a:r>
            <a:r>
              <a:rPr lang="en-US" sz="1400" dirty="0">
                <a:latin typeface="+mj-lt"/>
              </a:rPr>
              <a:t> HPC platforms with complex memory hierarchies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82600" y="6024563"/>
            <a:ext cx="8215313" cy="307975"/>
          </a:xfrm>
          <a:prstGeom prst="rect">
            <a:avLst/>
          </a:prstGeom>
          <a:solidFill>
            <a:schemeClr val="accent6">
              <a:alpha val="5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Large scale, </a:t>
            </a:r>
            <a:r>
              <a:rPr lang="en-US" sz="1400" dirty="0" err="1"/>
              <a:t>spatio</a:t>
            </a:r>
            <a:r>
              <a:rPr lang="en-US" sz="1400" dirty="0"/>
              <a:t>-temporal, unstructured, dynamic  </a:t>
            </a:r>
          </a:p>
        </p:txBody>
      </p:sp>
      <p:cxnSp>
        <p:nvCxnSpPr>
          <p:cNvPr id="27658" name="Straight Arrow Connector 56"/>
          <p:cNvCxnSpPr>
            <a:cxnSpLocks noChangeShapeType="1"/>
          </p:cNvCxnSpPr>
          <p:nvPr/>
        </p:nvCxnSpPr>
        <p:spPr bwMode="auto">
          <a:xfrm>
            <a:off x="4646613" y="3430588"/>
            <a:ext cx="1587" cy="182721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7808913" y="4891088"/>
            <a:ext cx="9525" cy="366712"/>
          </a:xfrm>
          <a:prstGeom prst="straightConnector1">
            <a:avLst/>
          </a:prstGeom>
          <a:ln w="25400">
            <a:prstDash val="sysDash"/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660" name="Straight Arrow Connector 22"/>
          <p:cNvCxnSpPr>
            <a:cxnSpLocks noChangeShapeType="1"/>
          </p:cNvCxnSpPr>
          <p:nvPr/>
        </p:nvCxnSpPr>
        <p:spPr bwMode="auto">
          <a:xfrm>
            <a:off x="3111500" y="4160838"/>
            <a:ext cx="3468688" cy="15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</p:spPr>
      </p:cxnSp>
      <p:sp>
        <p:nvSpPr>
          <p:cNvPr id="27661" name="Rectangle 23"/>
          <p:cNvSpPr>
            <a:spLocks noChangeArrowheads="1"/>
          </p:cNvSpPr>
          <p:nvPr/>
        </p:nvSpPr>
        <p:spPr bwMode="auto">
          <a:xfrm>
            <a:off x="3454400" y="4181475"/>
            <a:ext cx="279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kernels , features, dependencies </a:t>
            </a:r>
          </a:p>
        </p:txBody>
      </p:sp>
      <p:grpSp>
        <p:nvGrpSpPr>
          <p:cNvPr id="27662" name="Group 57"/>
          <p:cNvGrpSpPr>
            <a:grpSpLocks/>
          </p:cNvGrpSpPr>
          <p:nvPr/>
        </p:nvGrpSpPr>
        <p:grpSpPr bwMode="auto">
          <a:xfrm>
            <a:off x="228600" y="2887663"/>
            <a:ext cx="2847975" cy="1984375"/>
            <a:chOff x="226953" y="2881305"/>
            <a:chExt cx="2848014" cy="1984402"/>
          </a:xfrm>
        </p:grpSpPr>
        <p:sp>
          <p:nvSpPr>
            <p:cNvPr id="15" name="TextBox 14"/>
            <p:cNvSpPr txBox="1"/>
            <p:nvPr/>
          </p:nvSpPr>
          <p:spPr>
            <a:xfrm>
              <a:off x="228541" y="2881305"/>
              <a:ext cx="2846426" cy="121286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  <a:latin typeface="+mj-lt"/>
                </a:rPr>
                <a:t>Relationship Mining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+mj-lt"/>
                </a:rPr>
                <a:t>Enable discovery of complex dependence structures such as non linear associations or long range spatial dependencies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6953" y="4110047"/>
              <a:ext cx="2848014" cy="755660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Nonlinear, </a:t>
              </a:r>
              <a:r>
                <a:rPr lang="en-US" sz="1400" dirty="0" err="1"/>
                <a:t>spatio</a:t>
              </a:r>
              <a:r>
                <a:rPr lang="en-US" sz="1400" dirty="0"/>
                <a:t>-temporal, multi-</a:t>
              </a:r>
              <a:r>
                <a:rPr lang="en-US" sz="1400" dirty="0" err="1"/>
                <a:t>variate</a:t>
              </a:r>
              <a:r>
                <a:rPr lang="en-US" sz="1400" dirty="0"/>
                <a:t>, persistence, long memory</a:t>
              </a:r>
            </a:p>
          </p:txBody>
        </p:sp>
      </p:grpSp>
      <p:grpSp>
        <p:nvGrpSpPr>
          <p:cNvPr id="27663" name="Group 30"/>
          <p:cNvGrpSpPr>
            <a:grpSpLocks/>
          </p:cNvGrpSpPr>
          <p:nvPr/>
        </p:nvGrpSpPr>
        <p:grpSpPr bwMode="auto">
          <a:xfrm>
            <a:off x="6608763" y="3094038"/>
            <a:ext cx="2417762" cy="1724025"/>
            <a:chOff x="6580215" y="2849392"/>
            <a:chExt cx="2417733" cy="1723549"/>
          </a:xfrm>
        </p:grpSpPr>
        <p:sp>
          <p:nvSpPr>
            <p:cNvPr id="18" name="TextBox 17"/>
            <p:cNvSpPr txBox="1"/>
            <p:nvPr/>
          </p:nvSpPr>
          <p:spPr>
            <a:xfrm>
              <a:off x="6580215" y="2849392"/>
              <a:ext cx="2400271" cy="1199819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latin typeface="+mj-lt"/>
                </a:rPr>
                <a:t>Predictive Modeling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+mj-lt"/>
                </a:rPr>
                <a:t>Enable predictive modeling of typical and extreme behavior from multivariate </a:t>
              </a:r>
              <a:r>
                <a:rPr lang="en-US" sz="1400" dirty="0" err="1">
                  <a:latin typeface="+mj-lt"/>
                </a:rPr>
                <a:t>spatio</a:t>
              </a:r>
              <a:r>
                <a:rPr lang="en-US" sz="1400" dirty="0">
                  <a:latin typeface="+mj-lt"/>
                </a:rPr>
                <a:t>-temporal data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80215" y="4049211"/>
              <a:ext cx="2417733" cy="523730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Nonlinear, </a:t>
              </a:r>
              <a:r>
                <a:rPr lang="en-US" sz="1400" dirty="0" err="1"/>
                <a:t>spatio</a:t>
              </a:r>
              <a:r>
                <a:rPr lang="en-US" sz="1400" dirty="0"/>
                <a:t>-temporal, multivariate</a:t>
              </a:r>
            </a:p>
          </p:txBody>
        </p:sp>
      </p:grpSp>
      <p:cxnSp>
        <p:nvCxnSpPr>
          <p:cNvPr id="36" name="Straight Arrow Connector 35"/>
          <p:cNvCxnSpPr/>
          <p:nvPr/>
        </p:nvCxnSpPr>
        <p:spPr bwMode="auto">
          <a:xfrm flipH="1">
            <a:off x="1649413" y="4856163"/>
            <a:ext cx="1587" cy="401637"/>
          </a:xfrm>
          <a:prstGeom prst="straightConnector1">
            <a:avLst/>
          </a:prstGeom>
          <a:ln w="25400">
            <a:prstDash val="sysDash"/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665" name="Group 84"/>
          <p:cNvGrpSpPr>
            <a:grpSpLocks/>
          </p:cNvGrpSpPr>
          <p:nvPr/>
        </p:nvGrpSpPr>
        <p:grpSpPr bwMode="auto">
          <a:xfrm>
            <a:off x="3586163" y="1812925"/>
            <a:ext cx="2509837" cy="1508125"/>
            <a:chOff x="3586149" y="1567803"/>
            <a:chExt cx="2263806" cy="1508105"/>
          </a:xfrm>
        </p:grpSpPr>
        <p:sp>
          <p:nvSpPr>
            <p:cNvPr id="17" name="TextBox 16"/>
            <p:cNvSpPr txBox="1"/>
            <p:nvPr/>
          </p:nvSpPr>
          <p:spPr>
            <a:xfrm>
              <a:off x="3586149" y="1567803"/>
              <a:ext cx="2263806" cy="99852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latin typeface="+mj-lt"/>
                </a:rPr>
                <a:t>Complex Networks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+mj-lt"/>
                </a:rPr>
                <a:t>Enable studying </a:t>
              </a:r>
              <a:r>
                <a:rPr lang="en-US" sz="1400" dirty="0">
                  <a:latin typeface="+mj-lt"/>
                </a:rPr>
                <a:t>of collective </a:t>
              </a:r>
              <a:r>
                <a:rPr lang="en-US" sz="1400" dirty="0">
                  <a:latin typeface="+mj-lt"/>
                </a:rPr>
                <a:t>behavior of interacting eco-climate systems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86149" y="2552040"/>
              <a:ext cx="2263806" cy="523868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Nonlinear, space-time lag, </a:t>
              </a:r>
              <a:r>
                <a:rPr lang="en-US" sz="1400" dirty="0"/>
                <a:t>geographical, multi-scale</a:t>
              </a:r>
              <a:endParaRPr lang="en-US" sz="1400" dirty="0"/>
            </a:p>
          </p:txBody>
        </p:sp>
      </p:grpSp>
      <p:sp>
        <p:nvSpPr>
          <p:cNvPr id="27666" name="Rectangle 68"/>
          <p:cNvSpPr>
            <a:spLocks noChangeArrowheads="1"/>
          </p:cNvSpPr>
          <p:nvPr/>
        </p:nvSpPr>
        <p:spPr bwMode="auto">
          <a:xfrm>
            <a:off x="3127375" y="3521075"/>
            <a:ext cx="1189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relationships</a:t>
            </a:r>
          </a:p>
        </p:txBody>
      </p:sp>
      <p:cxnSp>
        <p:nvCxnSpPr>
          <p:cNvPr id="27667" name="Shape 76"/>
          <p:cNvCxnSpPr>
            <a:cxnSpLocks noChangeShapeType="1"/>
          </p:cNvCxnSpPr>
          <p:nvPr/>
        </p:nvCxnSpPr>
        <p:spPr bwMode="auto">
          <a:xfrm rot="10800000" flipV="1">
            <a:off x="3074988" y="3321050"/>
            <a:ext cx="1387475" cy="508000"/>
          </a:xfrm>
          <a:prstGeom prst="bentConnector3">
            <a:avLst>
              <a:gd name="adj1" fmla="val 93"/>
            </a:avLst>
          </a:prstGeom>
          <a:noFill/>
          <a:ln w="25400" algn="ctr">
            <a:solidFill>
              <a:schemeClr val="tx1"/>
            </a:solidFill>
            <a:prstDash val="sysDash"/>
            <a:round/>
            <a:headEnd type="triangle" w="med" len="med"/>
            <a:tailEnd/>
          </a:ln>
        </p:spPr>
      </p:cxnSp>
      <p:sp>
        <p:nvSpPr>
          <p:cNvPr id="27668" name="Rectangle 79"/>
          <p:cNvSpPr>
            <a:spLocks noChangeArrowheads="1"/>
          </p:cNvSpPr>
          <p:nvPr/>
        </p:nvSpPr>
        <p:spPr bwMode="auto">
          <a:xfrm>
            <a:off x="4791075" y="3560763"/>
            <a:ext cx="189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Community structure- function-dynamics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219200" y="1135063"/>
            <a:ext cx="7086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</a:rPr>
              <a:t>Enabling large-scale data-driven science for complex, multivariate,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Tahoma" pitchFamily="34" charset="0"/>
              </a:rPr>
              <a:t>spatio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</a:rPr>
              <a:t>-temporal, non-linear, and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</a:rPr>
              <a:t>dynamic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</a:rPr>
              <a:t>systems: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29400" y="1704975"/>
            <a:ext cx="16764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Fusion plasma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Combustion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Astrophysics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….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8600" y="1820863"/>
            <a:ext cx="3124200" cy="954087"/>
          </a:xfrm>
          <a:prstGeom prst="rect">
            <a:avLst/>
          </a:prstGeom>
          <a:solidFill>
            <a:schemeClr val="accent5">
              <a:lumMod val="50000"/>
              <a:alpha val="48000"/>
            </a:schemeClr>
          </a:solidFill>
          <a:ln w="19050">
            <a:solidFill>
              <a:schemeClr val="accent5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j-lt"/>
              </a:rPr>
              <a:t>Our NSF Expedition project is an end-to-end demonstration of this major paradigm for future knowledge discovery process.</a:t>
            </a:r>
            <a:endParaRPr lang="en-US" sz="1400" b="1" dirty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73BCB-21BB-47DC-9382-5D131D821B9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921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NSF Expedition: Understanding Climate Change – </a:t>
            </a:r>
            <a:r>
              <a:rPr lang="en-US" sz="3600" i="1" dirty="0" smtClean="0"/>
              <a:t>A </a:t>
            </a:r>
            <a:r>
              <a:rPr lang="en-US" sz="3600" i="1" dirty="0"/>
              <a:t>Data-Driven Approach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31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533400"/>
          </a:xfrm>
        </p:spPr>
        <p:txBody>
          <a:bodyPr/>
          <a:lstStyle/>
          <a:p>
            <a:r>
              <a:rPr lang="en-US" sz="3000" smtClean="0"/>
              <a:t>Illustrative Applications of Spatial-Temporal Data Mining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534400" cy="5257800"/>
          </a:xfrm>
        </p:spPr>
        <p:txBody>
          <a:bodyPr/>
          <a:lstStyle/>
          <a:p>
            <a:pPr marL="511175" indent="-511175"/>
            <a:r>
              <a:rPr lang="en-US" sz="2800" smtClean="0">
                <a:solidFill>
                  <a:srgbClr val="FF0000"/>
                </a:solidFill>
              </a:rPr>
              <a:t>Monitoring of global forest cover</a:t>
            </a:r>
          </a:p>
          <a:p>
            <a:pPr marL="511175" indent="-511175"/>
            <a:endParaRPr lang="en-US" sz="2800" smtClean="0"/>
          </a:p>
          <a:p>
            <a:pPr marL="511175" indent="-511175"/>
            <a:r>
              <a:rPr lang="en-US" sz="2800" smtClean="0"/>
              <a:t>Understanding the structure of the climate system finding climate indices and dipoles</a:t>
            </a:r>
          </a:p>
          <a:p>
            <a:pPr marL="511175" indent="-511175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E08FD-E58E-4494-BF91-0CE50A8919C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62000"/>
          </a:xfrm>
        </p:spPr>
        <p:txBody>
          <a:bodyPr/>
          <a:lstStyle/>
          <a:p>
            <a:r>
              <a:rPr lang="en-US" sz="3200" smtClean="0"/>
              <a:t>Monitoring Global Vegetation Cover: Motivation </a:t>
            </a:r>
            <a:endParaRPr lang="en-US" sz="3200" smtClean="0">
              <a:solidFill>
                <a:srgbClr val="FF0000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5334000" cy="5429250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400" b="1" dirty="0" smtClean="0">
                <a:cs typeface="Calibri" pitchFamily="34" charset="0"/>
              </a:rPr>
              <a:t>Forestry</a:t>
            </a:r>
            <a:endParaRPr lang="en-US" sz="2400" dirty="0">
              <a:cs typeface="Calibri" pitchFamily="34" charset="0"/>
            </a:endParaRPr>
          </a:p>
          <a:p>
            <a:pPr fontAlgn="auto"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800" dirty="0">
                <a:latin typeface="+mj-lt"/>
                <a:cs typeface="Arial" pitchFamily="34" charset="0"/>
              </a:rPr>
              <a:t>Identify degradation in forest cover due to logging, conversions to  cropland or plantations and natural disasters like fires.</a:t>
            </a:r>
          </a:p>
          <a:p>
            <a:pPr fontAlgn="auto"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 pitchFamily="34" charset="0"/>
              </a:rPr>
              <a:t>Applications: </a:t>
            </a:r>
            <a:r>
              <a:rPr lang="en-US" sz="1800" dirty="0">
                <a:latin typeface="+mj-lt"/>
                <a:cs typeface="Arial" pitchFamily="34" charset="0"/>
              </a:rPr>
              <a:t>UN REDD+ , national monitoring, reporting and verification systems, etc.</a:t>
            </a:r>
          </a:p>
          <a:p>
            <a:pPr marL="284163" indent="-284163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400" dirty="0">
              <a:cs typeface="Calibri" pitchFamily="34" charset="0"/>
            </a:endParaRPr>
          </a:p>
          <a:p>
            <a:pPr marL="0" indent="0" fontAlgn="auto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200" b="1" dirty="0">
                <a:cs typeface="Calibri" pitchFamily="34" charset="0"/>
              </a:rPr>
              <a:t>Agriculture</a:t>
            </a:r>
          </a:p>
          <a:p>
            <a:pPr fontAlgn="auto"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800" dirty="0">
                <a:latin typeface="+mj-lt"/>
                <a:cs typeface="Arial" pitchFamily="34" charset="0"/>
              </a:rPr>
              <a:t>Identify changes  related to farmland, e.g. conversion to biofuels, changes  in cropping patterns and changes in productivity.</a:t>
            </a:r>
          </a:p>
          <a:p>
            <a:pPr fontAlgn="auto"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 pitchFamily="34" charset="0"/>
              </a:rPr>
              <a:t>Applications: </a:t>
            </a:r>
            <a:r>
              <a:rPr lang="en-US" sz="1800" dirty="0">
                <a:latin typeface="+mj-lt"/>
                <a:cs typeface="Arial" pitchFamily="34" charset="0"/>
              </a:rPr>
              <a:t>estimating regional food risks and ecological impact of agricultural practices.</a:t>
            </a:r>
          </a:p>
          <a:p>
            <a:pPr marL="265092" indent="-265092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400" dirty="0">
              <a:solidFill>
                <a:srgbClr val="FF0000"/>
              </a:solidFill>
              <a:cs typeface="Calibri" pitchFamily="34" charset="0"/>
            </a:endParaRPr>
          </a:p>
          <a:p>
            <a:pPr marL="0" indent="0" fontAlgn="auto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200" b="1" dirty="0">
                <a:cs typeface="Calibri" pitchFamily="34" charset="0"/>
              </a:rPr>
              <a:t>Urbanization</a:t>
            </a:r>
          </a:p>
          <a:p>
            <a:pPr fontAlgn="auto"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800" dirty="0">
                <a:latin typeface="+mj-lt"/>
                <a:cs typeface="Arial" pitchFamily="34" charset="0"/>
              </a:rPr>
              <a:t>Identify scale, extent, timing and location of urbanization.</a:t>
            </a:r>
          </a:p>
          <a:p>
            <a:pPr fontAlgn="auto">
              <a:spcAft>
                <a:spcPts val="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  <a:latin typeface="+mj-lt"/>
                <a:cs typeface="Arial" pitchFamily="34" charset="0"/>
              </a:rPr>
              <a:t>Applications: </a:t>
            </a:r>
            <a:r>
              <a:rPr lang="en-US" sz="1800" dirty="0">
                <a:latin typeface="+mj-lt"/>
                <a:cs typeface="Arial" pitchFamily="34" charset="0"/>
              </a:rPr>
              <a:t>policy planning,  understanding impact on microclimate,  water consumption, etc.</a:t>
            </a:r>
          </a:p>
        </p:txBody>
      </p:sp>
      <p:pic>
        <p:nvPicPr>
          <p:cNvPr id="31747" name="Picture 2" descr="C:\Users\Varun Mithal\Desktop\Picture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9438" y="1314450"/>
            <a:ext cx="2574925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C:\Users\Varun Mithal\Desktop\Pictur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9438" y="2913063"/>
            <a:ext cx="25844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C:\Users\Varun Mithal\Desktop\Picture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9438" y="4489450"/>
            <a:ext cx="2582862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US-China Collaborations in Computer Science and Sustainability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9EB20-C4E8-414D-A41D-BE93E6F6B666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@University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/>
          <a:lstStyle/>
          <a:p>
            <a:r>
              <a:rPr lang="en-US" sz="3200" smtClean="0"/>
              <a:t>Detecting Changes Using Vegetation Time Series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3" y="1219200"/>
            <a:ext cx="5024437" cy="5486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Daily Remote Sensing observations are </a:t>
            </a:r>
            <a:br>
              <a:rPr lang="en-US" sz="1800" dirty="0" smtClean="0"/>
            </a:br>
            <a:r>
              <a:rPr lang="en-US" sz="1800" dirty="0" smtClean="0"/>
              <a:t>available from MODIS aboard AQUA and </a:t>
            </a:r>
            <a:br>
              <a:rPr lang="en-US" sz="1800" dirty="0" smtClean="0"/>
            </a:br>
            <a:r>
              <a:rPr lang="en-US" sz="1800" dirty="0" smtClean="0"/>
              <a:t>TERRA satellites.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High temporal frequency (daily for multi-spectral data and bi-weekly for the Vegetation index products like EVI, FPAR)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Time series based approaches can be used for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Detection of a greater variety of changes.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Identifying when the change occurred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Characterization of the type of change</a:t>
            </a:r>
            <a:br>
              <a:rPr lang="en-US" sz="1600" dirty="0" smtClean="0"/>
            </a:br>
            <a:r>
              <a:rPr lang="en-US" sz="1600" dirty="0" smtClean="0"/>
              <a:t> e.g., abrupt versus gradual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Near-real time change identification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Challenges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Poor data quality and  high variability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Coarse spatial resolution of observations (250 m)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M</a:t>
            </a:r>
            <a:r>
              <a:rPr lang="en-US" sz="1600" dirty="0" smtClean="0"/>
              <a:t>assive data sets: 10 billion locations for the globe</a:t>
            </a:r>
          </a:p>
          <a:p>
            <a:pPr marL="0" indent="-50800" fontAlgn="auto">
              <a:spcAft>
                <a:spcPts val="0"/>
              </a:spcAft>
              <a:buFont typeface="Monotype Sorts" charset="0"/>
              <a:buNone/>
              <a:defRPr/>
            </a:pPr>
            <a:endParaRPr lang="en-US" sz="1200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800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800" dirty="0" smtClean="0"/>
          </a:p>
        </p:txBody>
      </p:sp>
      <p:graphicFrame>
        <p:nvGraphicFramePr>
          <p:cNvPr id="2155" name="Object 10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781800" y="1295400"/>
          <a:ext cx="1566863" cy="914400"/>
        </p:xfrm>
        <a:graphic>
          <a:graphicData uri="http://schemas.openxmlformats.org/presentationml/2006/ole">
            <p:oleObj spid="_x0000_s2155" name="Acrobat Document" r:id="rId5" imgW="6864480" imgH="3997080" progId="AcroExch.Document.7">
              <p:embed/>
            </p:oleObj>
          </a:graphicData>
        </a:graphic>
      </p:graphicFrame>
      <p:graphicFrame>
        <p:nvGraphicFramePr>
          <p:cNvPr id="2156" name="Object 10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34000" y="2743200"/>
          <a:ext cx="2433638" cy="1828800"/>
        </p:xfrm>
        <a:graphic>
          <a:graphicData uri="http://schemas.openxmlformats.org/presentationml/2006/ole">
            <p:oleObj spid="_x0000_s2156" name="Acrobat Document" r:id="rId6" imgW="5695200" imgH="4276440" progId="AcroExch.Document.7">
              <p:embed/>
            </p:oleObj>
          </a:graphicData>
        </a:graphic>
      </p:graphicFrame>
      <p:sp>
        <p:nvSpPr>
          <p:cNvPr id="2159" name="Text Box 8"/>
          <p:cNvSpPr txBox="1">
            <a:spLocks noChangeArrowheads="1"/>
          </p:cNvSpPr>
          <p:nvPr/>
        </p:nvSpPr>
        <p:spPr bwMode="auto">
          <a:xfrm>
            <a:off x="5257800" y="4419600"/>
            <a:ext cx="2971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>
                <a:cs typeface="Arial" charset="0"/>
              </a:rPr>
              <a:t>EVI time series for a location</a:t>
            </a:r>
          </a:p>
        </p:txBody>
      </p:sp>
      <p:sp>
        <p:nvSpPr>
          <p:cNvPr id="2160" name="Text Box 9"/>
          <p:cNvSpPr txBox="1">
            <a:spLocks noChangeArrowheads="1"/>
          </p:cNvSpPr>
          <p:nvPr/>
        </p:nvSpPr>
        <p:spPr bwMode="auto">
          <a:xfrm>
            <a:off x="4800600" y="2341563"/>
            <a:ext cx="4267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>
                <a:cs typeface="Arial" charset="0"/>
              </a:rPr>
              <a:t>EVI shows density of plant growth on the globe.</a:t>
            </a:r>
          </a:p>
        </p:txBody>
      </p:sp>
      <p:pic>
        <p:nvPicPr>
          <p:cNvPr id="9" name="modis_swath_640x480_jpg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105400" y="1295400"/>
            <a:ext cx="1143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2" name="Picture 5"/>
          <p:cNvPicPr>
            <a:picLocks noChangeAspect="1" noChangeArrowheads="1"/>
          </p:cNvPicPr>
          <p:nvPr/>
        </p:nvPicPr>
        <p:blipFill>
          <a:blip r:embed="rId8"/>
          <a:srcRect l="14050" t="22987" r="20705" b="10373"/>
          <a:stretch>
            <a:fillRect/>
          </a:stretch>
        </p:blipFill>
        <p:spPr bwMode="auto">
          <a:xfrm>
            <a:off x="5638800" y="4800600"/>
            <a:ext cx="16764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3" name="Date Placeholder 3"/>
          <p:cNvSpPr txBox="1">
            <a:spLocks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1200">
                <a:solidFill>
                  <a:srgbClr val="898989"/>
                </a:solidFill>
                <a:latin typeface="Calibri" pitchFamily="34" charset="0"/>
              </a:rPr>
              <a:t>@University of Minnesota</a:t>
            </a:r>
          </a:p>
        </p:txBody>
      </p:sp>
      <p:sp>
        <p:nvSpPr>
          <p:cNvPr id="2164" name="Footer Placeholder 4"/>
          <p:cNvSpPr txBox="1">
            <a:spLocks/>
          </p:cNvSpPr>
          <p:nvPr/>
        </p:nvSpPr>
        <p:spPr bwMode="auto">
          <a:xfrm>
            <a:off x="2819400" y="6356350"/>
            <a:ext cx="426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1200">
                <a:solidFill>
                  <a:srgbClr val="898989"/>
                </a:solidFill>
                <a:latin typeface="Calibri" pitchFamily="34" charset="0"/>
              </a:rPr>
              <a:t>US-China Collaborations in Computer Science and Sustainability</a:t>
            </a:r>
          </a:p>
        </p:txBody>
      </p:sp>
      <p:sp>
        <p:nvSpPr>
          <p:cNvPr id="2165" name="Slide Number Placeholder 5"/>
          <p:cNvSpPr txBox="1">
            <a:spLocks/>
          </p:cNvSpPr>
          <p:nvPr/>
        </p:nvSpPr>
        <p:spPr bwMode="auto">
          <a:xfrm>
            <a:off x="7391400" y="6356350"/>
            <a:ext cx="1295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9C362868-CC62-4A0F-9B82-B84E878219AD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9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166" name="Rectangle 1"/>
          <p:cNvSpPr>
            <a:spLocks noChangeArrowheads="1"/>
          </p:cNvSpPr>
          <p:nvPr/>
        </p:nvSpPr>
        <p:spPr bwMode="auto">
          <a:xfrm>
            <a:off x="4949825" y="6096000"/>
            <a:ext cx="35845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>
                <a:latin typeface="Calibri" pitchFamily="34" charset="0"/>
              </a:rPr>
              <a:t>Noisy EVI time series with quality indicators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4549</TotalTime>
  <Words>2333</Words>
  <Application>Microsoft Office PowerPoint</Application>
  <PresentationFormat>On-screen Show (4:3)</PresentationFormat>
  <Paragraphs>361</Paragraphs>
  <Slides>30</Slides>
  <Notes>18</Notes>
  <HiddenSlides>0</HiddenSlides>
  <MMClips>5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Design Template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Calibri</vt:lpstr>
      <vt:lpstr>Arial</vt:lpstr>
      <vt:lpstr>Consolas</vt:lpstr>
      <vt:lpstr>Tahoma</vt:lpstr>
      <vt:lpstr>Wingdings</vt:lpstr>
      <vt:lpstr>Monotype Sorts</vt:lpstr>
      <vt:lpstr>MS PGothic</vt:lpstr>
      <vt:lpstr>DejaVu Sans</vt:lpstr>
      <vt:lpstr>Helvetica</vt:lpstr>
      <vt:lpstr>ヒラギノ角ゴ Pro W3</vt:lpstr>
      <vt:lpstr>Times New Roman</vt:lpstr>
      <vt:lpstr>Helvetica Neue</vt:lpstr>
      <vt:lpstr>Arial Narrow</vt:lpstr>
      <vt:lpstr>MS Mincho</vt:lpstr>
      <vt:lpstr>Office Theme</vt:lpstr>
      <vt:lpstr>Office Theme</vt:lpstr>
      <vt:lpstr>Office Theme</vt:lpstr>
      <vt:lpstr>Acrobat Document</vt:lpstr>
      <vt:lpstr>Understanding Climate Change:   A Data Driven Approach</vt:lpstr>
      <vt:lpstr>NSF Expeditions Project Understanding Climate Change: A Data-driven Approach</vt:lpstr>
      <vt:lpstr>Climate Change: The defining issue of our era</vt:lpstr>
      <vt:lpstr>Data-Driven Knowledge Discovery in Climate Science</vt:lpstr>
      <vt:lpstr>Data Mining Challenges</vt:lpstr>
      <vt:lpstr>NSF Expedition: Understanding Climate Change – A Data-Driven Approach </vt:lpstr>
      <vt:lpstr>Illustrative Applications of Spatial-Temporal Data Mining</vt:lpstr>
      <vt:lpstr>Monitoring Global Vegetation Cover: Motivation </vt:lpstr>
      <vt:lpstr>Detecting Changes Using Vegetation Time Series</vt:lpstr>
      <vt:lpstr>Novel Time Series Change Detection Techniques</vt:lpstr>
      <vt:lpstr>Monitoring of Global Forest Cover</vt:lpstr>
      <vt:lpstr> Case Study 1:  Monitoring Global Forest Cover</vt:lpstr>
      <vt:lpstr>Deforestation in the Amazon Rainforest</vt:lpstr>
      <vt:lpstr>Amazon Deforestation Animation 2001-2009</vt:lpstr>
      <vt:lpstr>Detecting other land cover changes</vt:lpstr>
      <vt:lpstr>ALERT Platform</vt:lpstr>
      <vt:lpstr>The Need for Technology to Monitor Forests</vt:lpstr>
      <vt:lpstr>Monitoring Forest Cover Change: Challenges Ahead</vt:lpstr>
      <vt:lpstr>Illustrative Applications of Spatial-Temporal Data Mining</vt:lpstr>
      <vt:lpstr>Understanding Climate Change –  Physics based Approach</vt:lpstr>
      <vt:lpstr>Understanding Climate Change –  Physics based Approach</vt:lpstr>
      <vt:lpstr>Example Driving Use Cases</vt:lpstr>
      <vt:lpstr>Climate Indices: Connecting the Ocean/Atmosphere and the Land</vt:lpstr>
      <vt:lpstr>A Temperature Based Climate Index: NINO1+2</vt:lpstr>
      <vt:lpstr>Pressure Based Climate Indices: Dipoles</vt:lpstr>
      <vt:lpstr>Importance of Climate Indices and Dipoles</vt:lpstr>
      <vt:lpstr>Detection of Global Dipole Structure</vt:lpstr>
      <vt:lpstr>Dipole Structure and Climate Models</vt:lpstr>
      <vt:lpstr>Summary</vt:lpstr>
      <vt:lpstr>Team Members    and     Collaborators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of Co-occurring Insertions in Cancer Genomes  Using Association Analysis</dc:title>
  <dc:creator>anon</dc:creator>
  <cp:lastModifiedBy>Linda Casals</cp:lastModifiedBy>
  <cp:revision>142</cp:revision>
  <dcterms:created xsi:type="dcterms:W3CDTF">2010-12-15T21:32:58Z</dcterms:created>
  <dcterms:modified xsi:type="dcterms:W3CDTF">2011-09-21T15:30:10Z</dcterms:modified>
</cp:coreProperties>
</file>