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5" r:id="rId8"/>
    <p:sldId id="276" r:id="rId9"/>
    <p:sldId id="262" r:id="rId10"/>
    <p:sldId id="263" r:id="rId11"/>
    <p:sldId id="264" r:id="rId12"/>
    <p:sldId id="265" r:id="rId13"/>
    <p:sldId id="277" r:id="rId14"/>
    <p:sldId id="267" r:id="rId15"/>
    <p:sldId id="270" r:id="rId16"/>
    <p:sldId id="268" r:id="rId17"/>
    <p:sldId id="271" r:id="rId18"/>
    <p:sldId id="272" r:id="rId19"/>
    <p:sldId id="273" r:id="rId20"/>
    <p:sldId id="274" r:id="rId21"/>
    <p:sldId id="278" r:id="rId22"/>
    <p:sldId id="279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6" d="100"/>
          <a:sy n="136" d="100"/>
        </p:scale>
        <p:origin x="-16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B9272-7BDA-8B45-9753-FA46E1D5FC5C}" type="datetimeFigureOut">
              <a:rPr lang="en-US" smtClean="0"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3EC14-BDF4-5C44-A4F4-0A88C90AC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262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B9272-7BDA-8B45-9753-FA46E1D5FC5C}" type="datetimeFigureOut">
              <a:rPr lang="en-US" smtClean="0"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3EC14-BDF4-5C44-A4F4-0A88C90AC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998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B9272-7BDA-8B45-9753-FA46E1D5FC5C}" type="datetimeFigureOut">
              <a:rPr lang="en-US" smtClean="0"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3EC14-BDF4-5C44-A4F4-0A88C90AC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633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B9272-7BDA-8B45-9753-FA46E1D5FC5C}" type="datetimeFigureOut">
              <a:rPr lang="en-US" smtClean="0"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3EC14-BDF4-5C44-A4F4-0A88C90AC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242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B9272-7BDA-8B45-9753-FA46E1D5FC5C}" type="datetimeFigureOut">
              <a:rPr lang="en-US" smtClean="0"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3EC14-BDF4-5C44-A4F4-0A88C90AC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622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B9272-7BDA-8B45-9753-FA46E1D5FC5C}" type="datetimeFigureOut">
              <a:rPr lang="en-US" smtClean="0"/>
              <a:t>9/17/14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3EC14-BDF4-5C44-A4F4-0A88C90AC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861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B9272-7BDA-8B45-9753-FA46E1D5FC5C}" type="datetimeFigureOut">
              <a:rPr lang="en-US" smtClean="0"/>
              <a:t>9/17/14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3EC14-BDF4-5C44-A4F4-0A88C90AC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742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B9272-7BDA-8B45-9753-FA46E1D5FC5C}" type="datetimeFigureOut">
              <a:rPr lang="en-US" smtClean="0"/>
              <a:t>9/17/14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3EC14-BDF4-5C44-A4F4-0A88C90AC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968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B9272-7BDA-8B45-9753-FA46E1D5FC5C}" type="datetimeFigureOut">
              <a:rPr lang="en-US" smtClean="0"/>
              <a:t>9/17/14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3EC14-BDF4-5C44-A4F4-0A88C90AC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34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B9272-7BDA-8B45-9753-FA46E1D5FC5C}" type="datetimeFigureOut">
              <a:rPr lang="en-US" smtClean="0"/>
              <a:t>9/17/14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3EC14-BDF4-5C44-A4F4-0A88C90AC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891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B9272-7BDA-8B45-9753-FA46E1D5FC5C}" type="datetimeFigureOut">
              <a:rPr lang="en-US" smtClean="0"/>
              <a:t>9/17/14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3EC14-BDF4-5C44-A4F4-0A88C90AC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884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B9272-7BDA-8B45-9753-FA46E1D5FC5C}" type="datetimeFigureOut">
              <a:rPr lang="en-US" smtClean="0"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3EC14-BDF4-5C44-A4F4-0A88C90AC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85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90"/>
                </a:solidFill>
              </a:rPr>
              <a:t>On-Line Decision Problems with Exponentially Many Experts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3366FF"/>
                </a:solidFill>
              </a:rPr>
              <a:t>Richard M. Karp</a:t>
            </a:r>
          </a:p>
          <a:p>
            <a:r>
              <a:rPr lang="en-US" dirty="0" smtClean="0">
                <a:solidFill>
                  <a:srgbClr val="3366FF"/>
                </a:solidFill>
              </a:rPr>
              <a:t>Hoffman Fest</a:t>
            </a:r>
          </a:p>
          <a:p>
            <a:r>
              <a:rPr lang="en-US" dirty="0" smtClean="0">
                <a:solidFill>
                  <a:srgbClr val="3366FF"/>
                </a:solidFill>
              </a:rPr>
              <a:t>September 19-20, 2014</a:t>
            </a:r>
            <a:endParaRPr lang="en-US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5249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90"/>
                </a:solidFill>
              </a:rPr>
              <a:t>A Compact Representation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 pair  (</a:t>
            </a:r>
            <a:r>
              <a:rPr lang="en-US" dirty="0" err="1" smtClean="0"/>
              <a:t>c,u</a:t>
            </a:r>
            <a:r>
              <a:rPr lang="en-US" dirty="0" smtClean="0"/>
              <a:t>), where c is a nonnegative integer</a:t>
            </a:r>
          </a:p>
          <a:p>
            <a:pPr marL="0" indent="0">
              <a:buNone/>
            </a:pPr>
            <a:r>
              <a:rPr lang="en-US" dirty="0" smtClean="0"/>
              <a:t>and u is a vertex, is </a:t>
            </a:r>
            <a:r>
              <a:rPr lang="en-US" i="1" dirty="0" smtClean="0"/>
              <a:t>good </a:t>
            </a:r>
            <a:r>
              <a:rPr lang="en-US" dirty="0" smtClean="0"/>
              <a:t>at step t if there is a path of cost c from </a:t>
            </a:r>
            <a:r>
              <a:rPr lang="en-US" dirty="0"/>
              <a:t>a</a:t>
            </a:r>
            <a:r>
              <a:rPr lang="en-US" dirty="0" smtClean="0"/>
              <a:t> to u and a path of cost </a:t>
            </a:r>
          </a:p>
          <a:p>
            <a:pPr marL="0" indent="0">
              <a:buNone/>
            </a:pPr>
            <a:r>
              <a:rPr lang="en-US" dirty="0" smtClean="0"/>
              <a:t>&lt;=d-c from u to z.</a:t>
            </a:r>
          </a:p>
          <a:p>
            <a:r>
              <a:rPr lang="en-US" dirty="0" smtClean="0"/>
              <a:t>In the graph of winning paths H the vertex set is the set of good pairs plus the pair (</a:t>
            </a:r>
            <a:r>
              <a:rPr lang="en-US" dirty="0" err="1" smtClean="0"/>
              <a:t>d,z</a:t>
            </a:r>
            <a:r>
              <a:rPr lang="en-US" dirty="0" smtClean="0"/>
              <a:t>) and there is an edge from (</a:t>
            </a:r>
            <a:r>
              <a:rPr lang="en-US" dirty="0" err="1" smtClean="0"/>
              <a:t>c,u</a:t>
            </a:r>
            <a:r>
              <a:rPr lang="en-US" dirty="0" smtClean="0"/>
              <a:t>) to (</a:t>
            </a:r>
            <a:r>
              <a:rPr lang="en-US" dirty="0" err="1" smtClean="0"/>
              <a:t>c’,v</a:t>
            </a:r>
            <a:r>
              <a:rPr lang="en-US" dirty="0" smtClean="0"/>
              <a:t>) if c’ –c is the cost of edge (</a:t>
            </a:r>
            <a:r>
              <a:rPr lang="en-US" dirty="0" err="1" smtClean="0"/>
              <a:t>u,v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    and from (</a:t>
            </a:r>
            <a:r>
              <a:rPr lang="en-US" dirty="0" err="1" smtClean="0"/>
              <a:t>c,u</a:t>
            </a:r>
            <a:r>
              <a:rPr lang="en-US" dirty="0" smtClean="0"/>
              <a:t>) to (</a:t>
            </a:r>
            <a:r>
              <a:rPr lang="en-US" dirty="0" err="1" smtClean="0"/>
              <a:t>d,z</a:t>
            </a:r>
            <a:r>
              <a:rPr lang="en-US" dirty="0" smtClean="0"/>
              <a:t>) if the cost of the edge (</a:t>
            </a:r>
            <a:r>
              <a:rPr lang="en-US" dirty="0" err="1" smtClean="0"/>
              <a:t>u,t</a:t>
            </a:r>
            <a:r>
              <a:rPr lang="en-US" dirty="0" smtClean="0"/>
              <a:t>) is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less than or equal to d-c.</a:t>
            </a:r>
          </a:p>
          <a:p>
            <a:r>
              <a:rPr lang="en-US" dirty="0" smtClean="0"/>
              <a:t>The winning paths are the paths in H from (0,a) to (</a:t>
            </a:r>
            <a:r>
              <a:rPr lang="en-US" dirty="0" err="1" smtClean="0"/>
              <a:t>d,z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878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90"/>
                </a:solidFill>
              </a:rPr>
              <a:t>Constructing the Graph H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By breadth-first search forward from (0,</a:t>
            </a:r>
            <a:r>
              <a:rPr lang="en-US" dirty="0"/>
              <a:t>a</a:t>
            </a:r>
            <a:r>
              <a:rPr lang="en-US" dirty="0" smtClean="0"/>
              <a:t>) and backward from (</a:t>
            </a:r>
            <a:r>
              <a:rPr lang="en-US" dirty="0" err="1" smtClean="0"/>
              <a:t>d,</a:t>
            </a:r>
            <a:r>
              <a:rPr lang="en-US" dirty="0" err="1"/>
              <a:t>z</a:t>
            </a:r>
            <a:r>
              <a:rPr lang="en-US" dirty="0" smtClean="0"/>
              <a:t>) find the set of winning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pairs. </a:t>
            </a:r>
          </a:p>
          <a:p>
            <a:r>
              <a:rPr lang="en-US" dirty="0" smtClean="0"/>
              <a:t>Counting: Examining the pairs (</a:t>
            </a:r>
            <a:r>
              <a:rPr lang="en-US" dirty="0" err="1" smtClean="0"/>
              <a:t>c,u</a:t>
            </a:r>
            <a:r>
              <a:rPr lang="en-US" dirty="0" smtClean="0"/>
              <a:t>) in H in decreasing order of c, compute L(</a:t>
            </a:r>
            <a:r>
              <a:rPr lang="en-US" dirty="0" err="1" smtClean="0"/>
              <a:t>c,u</a:t>
            </a:r>
            <a:r>
              <a:rPr lang="en-US" dirty="0" smtClean="0"/>
              <a:t>), the number of paths in H from (</a:t>
            </a:r>
            <a:r>
              <a:rPr lang="en-US" dirty="0" err="1" smtClean="0"/>
              <a:t>c,u</a:t>
            </a:r>
            <a:r>
              <a:rPr lang="en-US" dirty="0" smtClean="0"/>
              <a:t>) to (</a:t>
            </a:r>
            <a:r>
              <a:rPr lang="en-US" dirty="0" err="1" smtClean="0"/>
              <a:t>d,z</a:t>
            </a:r>
            <a:r>
              <a:rPr lang="en-US" dirty="0" smtClean="0"/>
              <a:t>). L(0,a) is the number of winning paths. </a:t>
            </a:r>
          </a:p>
          <a:p>
            <a:r>
              <a:rPr lang="en-US" dirty="0" smtClean="0"/>
              <a:t>Sampling: Impose an arbitrary linear ordering on the edges out of each pair in H. This induces a linear ordering on the winning paths. For any N, one can quickly find the Nth path in this ordering.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6226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90"/>
                </a:solidFill>
              </a:rPr>
              <a:t>A </a:t>
            </a:r>
            <a:r>
              <a:rPr lang="en-US" dirty="0">
                <a:solidFill>
                  <a:srgbClr val="000090"/>
                </a:solidFill>
              </a:rPr>
              <a:t>P</a:t>
            </a:r>
            <a:r>
              <a:rPr lang="en-US" dirty="0" smtClean="0">
                <a:solidFill>
                  <a:srgbClr val="000090"/>
                </a:solidFill>
              </a:rPr>
              <a:t>rovisioning </a:t>
            </a:r>
            <a:r>
              <a:rPr lang="en-US" dirty="0">
                <a:solidFill>
                  <a:srgbClr val="000090"/>
                </a:solidFill>
              </a:rPr>
              <a:t>P</a:t>
            </a:r>
            <a:r>
              <a:rPr lang="en-US" dirty="0" smtClean="0">
                <a:solidFill>
                  <a:srgbClr val="000090"/>
                </a:solidFill>
              </a:rPr>
              <a:t>roblem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Each day, </a:t>
            </a:r>
            <a:r>
              <a:rPr lang="en-US" dirty="0"/>
              <a:t> </a:t>
            </a:r>
            <a:r>
              <a:rPr lang="en-US" dirty="0" smtClean="0"/>
              <a:t>the adversary secretly specifies a vector d = (d(1),d(2),…,d(m)) of demands for m perishable goods and the chooser chooses supply levels e(1),e(2),…,e(m)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summing to C.  The action (e(1), e(2),…,e(m)) is winning  if e(</a:t>
            </a:r>
            <a:r>
              <a:rPr lang="en-US" dirty="0" err="1" smtClean="0"/>
              <a:t>i</a:t>
            </a:r>
            <a:r>
              <a:rPr lang="en-US" dirty="0" smtClean="0"/>
              <a:t>) &gt;= d(</a:t>
            </a:r>
            <a:r>
              <a:rPr lang="en-US" dirty="0" err="1" smtClean="0"/>
              <a:t>i</a:t>
            </a:r>
            <a:r>
              <a:rPr lang="en-US" dirty="0" smtClean="0"/>
              <a:t>) for all </a:t>
            </a:r>
            <a:r>
              <a:rPr lang="en-US" dirty="0" err="1" smtClean="0"/>
              <a:t>i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Easy exercise: count the winning </a:t>
            </a:r>
            <a:r>
              <a:rPr lang="en-US" dirty="0" smtClean="0"/>
              <a:t>choic</a:t>
            </a:r>
            <a:r>
              <a:rPr lang="en-US" dirty="0" smtClean="0"/>
              <a:t>es </a:t>
            </a:r>
            <a:r>
              <a:rPr lang="en-US" dirty="0" smtClean="0"/>
              <a:t>and sample uniformly at random from the set of winning </a:t>
            </a:r>
            <a:r>
              <a:rPr lang="en-US" dirty="0" smtClean="0"/>
              <a:t>choic</a:t>
            </a:r>
            <a:r>
              <a:rPr lang="en-US" dirty="0" smtClean="0"/>
              <a:t>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475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90"/>
                </a:solidFill>
              </a:rPr>
              <a:t>Naïve Algorithm for the Ideal Case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step t+1 explicitly compute W(</a:t>
            </a:r>
            <a:r>
              <a:rPr lang="en-US" dirty="0" err="1" smtClean="0"/>
              <a:t>t,e</a:t>
            </a:r>
            <a:r>
              <a:rPr lang="en-US" dirty="0" smtClean="0"/>
              <a:t>) and W(</a:t>
            </a:r>
            <a:r>
              <a:rPr lang="en-US" dirty="0" err="1" smtClean="0"/>
              <a:t>t,e</a:t>
            </a:r>
            <a:r>
              <a:rPr lang="en-US" dirty="0" smtClean="0"/>
              <a:t>) - R(t+1,e) for all e, and choose 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argmax</a:t>
            </a:r>
            <a:r>
              <a:rPr lang="en-US" baseline="-25000" dirty="0" err="1" smtClean="0"/>
              <a:t>e</a:t>
            </a:r>
            <a:r>
              <a:rPr lang="en-US" baseline="-25000" dirty="0" smtClean="0"/>
              <a:t> </a:t>
            </a:r>
            <a:r>
              <a:rPr lang="en-US" dirty="0" smtClean="0"/>
              <a:t>W(</a:t>
            </a:r>
            <a:r>
              <a:rPr lang="en-US" dirty="0" err="1" smtClean="0"/>
              <a:t>t,e</a:t>
            </a:r>
            <a:r>
              <a:rPr lang="en-US" dirty="0" smtClean="0"/>
              <a:t>) – R(t+1,e).</a:t>
            </a:r>
          </a:p>
          <a:p>
            <a:pPr marL="0" indent="0">
              <a:buNone/>
            </a:pPr>
            <a:r>
              <a:rPr lang="en-US" baseline="-25000" dirty="0" smtClean="0"/>
              <a:t> </a:t>
            </a:r>
            <a:r>
              <a:rPr lang="en-US" dirty="0" smtClean="0"/>
              <a:t>Here  W(</a:t>
            </a:r>
            <a:r>
              <a:rPr lang="en-US" dirty="0" err="1" smtClean="0"/>
              <a:t>t,e</a:t>
            </a:r>
            <a:r>
              <a:rPr lang="en-US" dirty="0" smtClean="0"/>
              <a:t>) =  </a:t>
            </a:r>
          </a:p>
          <a:p>
            <a:pPr marL="0" indent="0">
              <a:buNone/>
            </a:pPr>
            <a:r>
              <a:rPr lang="en-US" dirty="0" smtClean="0"/>
              <a:t>W(t-1,e) + 1 if e is a winning action at time t, and W(t-1,e) otherwise.</a:t>
            </a:r>
          </a:p>
          <a:p>
            <a:pPr marL="0" indent="0">
              <a:buNone/>
            </a:pPr>
            <a:r>
              <a:rPr lang="en-US" dirty="0" smtClean="0"/>
              <a:t>This is expensive of time and especially of storage.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baseline="-250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285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90"/>
                </a:solidFill>
              </a:rPr>
              <a:t>Thinning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Choose a small positive parameter p</a:t>
            </a:r>
          </a:p>
          <a:p>
            <a:r>
              <a:rPr lang="en-US" dirty="0" smtClean="0"/>
              <a:t>At each step, compute a thinned winning  set</a:t>
            </a:r>
          </a:p>
          <a:p>
            <a:pPr marL="0" indent="0">
              <a:buNone/>
            </a:pPr>
            <a:r>
              <a:rPr lang="en-US" dirty="0" smtClean="0"/>
              <a:t>in which each winning action occurs independently with probability p</a:t>
            </a:r>
          </a:p>
          <a:p>
            <a:r>
              <a:rPr lang="en-US" dirty="0" smtClean="0"/>
              <a:t>Estimate each W(</a:t>
            </a:r>
            <a:r>
              <a:rPr lang="en-US" dirty="0" err="1" smtClean="0"/>
              <a:t>t,e</a:t>
            </a:r>
            <a:r>
              <a:rPr lang="en-US" dirty="0" smtClean="0"/>
              <a:t>) by </a:t>
            </a:r>
            <a:r>
              <a:rPr lang="en-US" dirty="0" smtClean="0"/>
              <a:t>V(</a:t>
            </a:r>
            <a:r>
              <a:rPr lang="en-US" dirty="0" err="1" smtClean="0"/>
              <a:t>t,e</a:t>
            </a:r>
            <a:r>
              <a:rPr lang="en-US" dirty="0" smtClean="0"/>
              <a:t>)/p</a:t>
            </a:r>
            <a:r>
              <a:rPr lang="en-US" dirty="0" smtClean="0"/>
              <a:t> </a:t>
            </a:r>
            <a:r>
              <a:rPr lang="en-US" dirty="0" smtClean="0"/>
              <a:t>where V(</a:t>
            </a:r>
            <a:r>
              <a:rPr lang="en-US" dirty="0" err="1" smtClean="0"/>
              <a:t>t,e</a:t>
            </a:r>
            <a:r>
              <a:rPr lang="en-US" dirty="0" smtClean="0"/>
              <a:t>) is the number of thinned winning sets containing e at the first t steps. Execute the naïve algorithm using these estimates.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5018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90"/>
                </a:solidFill>
              </a:rPr>
              <a:t>Intersection Trick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Winning sets: WIN(1), WIN(2),…,WIN(T)</a:t>
            </a:r>
          </a:p>
          <a:p>
            <a:pPr marL="0" indent="0">
              <a:buNone/>
            </a:pPr>
            <a:r>
              <a:rPr lang="en-US" dirty="0" smtClean="0"/>
              <a:t>In many cases, the intersection of k winning sets has a compact representation supporting counting, uniform sampling and membership testing.</a:t>
            </a:r>
          </a:p>
          <a:p>
            <a:pPr marL="0" indent="0">
              <a:buNone/>
            </a:pPr>
            <a:r>
              <a:rPr lang="en-US" dirty="0" smtClean="0"/>
              <a:t>One can estimate the fraction of winning sets containing action e up to time t by picking random k-tuples of prior winning sets and estimating the frequency with which the k-fold intersection contains action e.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13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90"/>
                </a:solidFill>
              </a:rPr>
              <a:t>A Thought Experiment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A thought experiment: given an urn filled with balls of many different colors, find all balls that occur with frequency at least 1/r, where r is </a:t>
            </a:r>
          </a:p>
          <a:p>
            <a:pPr marL="0" indent="0">
              <a:buNone/>
            </a:pPr>
            <a:r>
              <a:rPr lang="en-US" dirty="0" smtClean="0"/>
              <a:t> positive integer. </a:t>
            </a:r>
          </a:p>
          <a:p>
            <a:pPr marL="0" indent="0">
              <a:buNone/>
            </a:pPr>
            <a:r>
              <a:rPr lang="en-US" dirty="0" smtClean="0"/>
              <a:t>Solution:</a:t>
            </a:r>
          </a:p>
          <a:p>
            <a:pPr marL="0" indent="0">
              <a:buNone/>
            </a:pPr>
            <a:r>
              <a:rPr lang="en-US" dirty="0" smtClean="0"/>
              <a:t>Repeat as long as possible: discard a set of r balls of distinct colors. </a:t>
            </a:r>
          </a:p>
          <a:p>
            <a:pPr marL="0" indent="0">
              <a:buNone/>
            </a:pPr>
            <a:r>
              <a:rPr lang="en-US" dirty="0" smtClean="0"/>
              <a:t>At the end of this process, fewer than r colors remain, and every color of frequency &gt;1/r in the original urn is</a:t>
            </a:r>
            <a:r>
              <a:rPr lang="en-US" dirty="0"/>
              <a:t> </a:t>
            </a:r>
            <a:r>
              <a:rPr lang="en-US" dirty="0" smtClean="0"/>
              <a:t>among them.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867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90"/>
                </a:solidFill>
              </a:rPr>
              <a:t>Finding Frequent Actions with Limited Storage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WIN(</a:t>
            </a:r>
            <a:r>
              <a:rPr lang="en-US" dirty="0" err="1" smtClean="0"/>
              <a:t>i</a:t>
            </a:r>
            <a:r>
              <a:rPr lang="en-US" dirty="0" smtClean="0"/>
              <a:t>) = set of winning actions at time </a:t>
            </a:r>
            <a:r>
              <a:rPr lang="en-US" dirty="0" err="1" smtClean="0"/>
              <a:t>i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Action e is </a:t>
            </a:r>
            <a:r>
              <a:rPr lang="en-US" i="1" dirty="0" smtClean="0"/>
              <a:t>(</a:t>
            </a:r>
            <a:r>
              <a:rPr lang="en-US" i="1" dirty="0" err="1" smtClean="0"/>
              <a:t>t,r</a:t>
            </a:r>
            <a:r>
              <a:rPr lang="en-US" i="1" dirty="0" smtClean="0"/>
              <a:t>)-frequent </a:t>
            </a:r>
            <a:r>
              <a:rPr lang="en-US" dirty="0" smtClean="0"/>
              <a:t>if </a:t>
            </a:r>
          </a:p>
          <a:p>
            <a:pPr marL="0" indent="0">
              <a:buNone/>
            </a:pPr>
            <a:r>
              <a:rPr lang="en-US" dirty="0" smtClean="0"/>
              <a:t>W(</a:t>
            </a:r>
            <a:r>
              <a:rPr lang="en-US" dirty="0" err="1" smtClean="0"/>
              <a:t>t,e</a:t>
            </a:r>
            <a:r>
              <a:rPr lang="en-US" dirty="0" smtClean="0"/>
              <a:t>) &gt; 1/r (|WIN(1)| + … + |WIN(t)|).</a:t>
            </a:r>
          </a:p>
          <a:p>
            <a:pPr marL="0" indent="0">
              <a:buNone/>
            </a:pPr>
            <a:r>
              <a:rPr lang="en-US" dirty="0" smtClean="0"/>
              <a:t>Problem: for t=1,2,…,T find the (</a:t>
            </a:r>
            <a:r>
              <a:rPr lang="en-US" dirty="0" err="1" smtClean="0"/>
              <a:t>t,r</a:t>
            </a:r>
            <a:r>
              <a:rPr lang="en-US" dirty="0" smtClean="0"/>
              <a:t>)-frequent actions. These are candidates for </a:t>
            </a:r>
          </a:p>
          <a:p>
            <a:pPr marL="0" indent="0">
              <a:buNone/>
            </a:pPr>
            <a:r>
              <a:rPr lang="en-US" dirty="0" err="1"/>
              <a:t>a</a:t>
            </a:r>
            <a:r>
              <a:rPr lang="en-US" dirty="0" err="1" smtClean="0"/>
              <a:t>rgmax</a:t>
            </a:r>
            <a:r>
              <a:rPr lang="en-US" baseline="-25000" dirty="0" err="1" smtClean="0"/>
              <a:t>e</a:t>
            </a:r>
            <a:r>
              <a:rPr lang="en-US" dirty="0" smtClean="0"/>
              <a:t> (W(</a:t>
            </a:r>
            <a:r>
              <a:rPr lang="en-US" dirty="0" err="1" smtClean="0"/>
              <a:t>t,e</a:t>
            </a:r>
            <a:r>
              <a:rPr lang="en-US" dirty="0" smtClean="0"/>
              <a:t>) –R(t+1,e)). Actions that are not</a:t>
            </a:r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t,r</a:t>
            </a:r>
            <a:r>
              <a:rPr lang="en-US" dirty="0" smtClean="0"/>
              <a:t>)-frequent can often be eliminated.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82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90"/>
                </a:solidFill>
              </a:rPr>
              <a:t>A Streaming Algorithm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 the successive sets WIN(1), WIN(2), …, WIN(T) action by action.</a:t>
            </a:r>
          </a:p>
          <a:p>
            <a:r>
              <a:rPr lang="en-US" dirty="0" smtClean="0"/>
              <a:t>Create sets S(1),S(2), each of cardinality at most r and containing occurrences of distinct actions.</a:t>
            </a:r>
          </a:p>
          <a:p>
            <a:r>
              <a:rPr lang="en-US" dirty="0" smtClean="0"/>
              <a:t>Place each action in turn in the first set that can accept it.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8395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90"/>
                </a:solidFill>
              </a:rPr>
              <a:t>Streaming Algorithm (continued)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set S(j) is </a:t>
            </a:r>
            <a:r>
              <a:rPr lang="en-US" i="1" dirty="0" smtClean="0"/>
              <a:t>incomplete </a:t>
            </a:r>
            <a:r>
              <a:rPr lang="en-US" dirty="0" smtClean="0"/>
              <a:t>if it contains fewer  than r distinct actions. For each such action, the algorithm keeps a count of the number of incomplete sets containing the action.</a:t>
            </a:r>
          </a:p>
          <a:p>
            <a:r>
              <a:rPr lang="en-US" b="1" dirty="0" smtClean="0"/>
              <a:t>Lemma</a:t>
            </a:r>
            <a:r>
              <a:rPr lang="en-US" dirty="0" smtClean="0"/>
              <a:t>: At any point, the number of actions occurring in incomplete sets is less than r.</a:t>
            </a:r>
          </a:p>
          <a:p>
            <a:r>
              <a:rPr lang="en-US" b="1" dirty="0" smtClean="0"/>
              <a:t>Lemma</a:t>
            </a:r>
            <a:r>
              <a:rPr lang="en-US" dirty="0" smtClean="0"/>
              <a:t>: If action e is (</a:t>
            </a:r>
            <a:r>
              <a:rPr lang="en-US" dirty="0" err="1" smtClean="0"/>
              <a:t>t,r</a:t>
            </a:r>
            <a:r>
              <a:rPr lang="en-US" dirty="0" smtClean="0"/>
              <a:t>)-frequent then, after the processing of WIN(1), WIN(2),…,WIN(t),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action e occurs in at least one incomplete set.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160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90"/>
                </a:solidFill>
              </a:rPr>
              <a:t>On-Line Decision Problem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A game between an adversary and a chooser. At each of T steps the adversary secretly designates a subset of a fixed set A of n possible actions. The designated actions are called winning and the others are called losing.</a:t>
            </a:r>
          </a:p>
          <a:p>
            <a:r>
              <a:rPr lang="en-US" sz="2000" dirty="0"/>
              <a:t>T</a:t>
            </a:r>
            <a:r>
              <a:rPr lang="en-US" sz="2000" dirty="0" smtClean="0"/>
              <a:t>he chooser, knowing the winning actions at all preceding steps, chooses an action.</a:t>
            </a:r>
          </a:p>
          <a:p>
            <a:r>
              <a:rPr lang="en-US" sz="2000" dirty="0" smtClean="0"/>
              <a:t>The </a:t>
            </a:r>
            <a:r>
              <a:rPr lang="en-US" sz="2000" dirty="0" smtClean="0"/>
              <a:t>set of winning actions at the current step is then revealed to the chooser.</a:t>
            </a:r>
          </a:p>
          <a:p>
            <a:r>
              <a:rPr lang="en-US" sz="2000" dirty="0" smtClean="0"/>
              <a:t>The chooser’s goal: Minimize regret, the number of times he chooses a losing action, minus min</a:t>
            </a:r>
            <a:r>
              <a:rPr lang="en-US" sz="2000" baseline="-25000" dirty="0" smtClean="0"/>
              <a:t>e</a:t>
            </a:r>
            <a:r>
              <a:rPr lang="en-US" sz="2000" dirty="0" smtClean="0"/>
              <a:t>(number of losses of action e).</a:t>
            </a:r>
          </a:p>
          <a:p>
            <a:r>
              <a:rPr lang="en-US" sz="2000" dirty="0" smtClean="0"/>
              <a:t>Any deterministic policy for the </a:t>
            </a:r>
            <a:r>
              <a:rPr lang="en-US" sz="2000" dirty="0" smtClean="0"/>
              <a:t>chooser </a:t>
            </a:r>
            <a:r>
              <a:rPr lang="en-US" sz="2000" dirty="0" smtClean="0"/>
              <a:t>can be made to lose at every step.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0636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90"/>
                </a:solidFill>
              </a:rPr>
              <a:t>Estimating the Frequencies of Actions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Goal: for each action e, estimate the number of complete sets containing e.</a:t>
            </a:r>
          </a:p>
          <a:p>
            <a:r>
              <a:rPr lang="en-US" dirty="0" smtClean="0"/>
              <a:t>Associate with each complete set S(j) a consensus set C(j) as follows: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C(1) = S(1)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for j=2,3,…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if e is in both S(j) and C(j-1) then e is in C(j)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pair the remaining elements of S(j)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one-to-one with the remaining elements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of  C(j-1). Place one action from each pair into C(j), choosing the element from S(j) with probability (j-1)/j, and the element from C(j-1) with probability 1/j.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232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Estimating the Frequencies of Actions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Theorem: The probability that action e lies in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C(j) is exactly number of occurrences of e in the sets S(1), S(2),…,S(j), divided by j.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construction of the consensus sets C(t) is randomized. By maintaining several consensus sets for each set S(t) one can estimate the number of occurrences of e in the sets </a:t>
            </a:r>
            <a:r>
              <a:rPr lang="en-US" dirty="0" smtClean="0"/>
              <a:t>S</a:t>
            </a:r>
            <a:r>
              <a:rPr lang="en-US" dirty="0" smtClean="0"/>
              <a:t>(1),S(2),…,S(t). Combining this with the construction of the (</a:t>
            </a:r>
            <a:r>
              <a:rPr lang="en-US" dirty="0" err="1" smtClean="0"/>
              <a:t>t,r</a:t>
            </a:r>
            <a:r>
              <a:rPr lang="en-US" dirty="0" smtClean="0"/>
              <a:t>)-frequent actions one can reliably estimate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smtClean="0"/>
              <a:t>      </a:t>
            </a:r>
            <a:r>
              <a:rPr lang="en-US" dirty="0" err="1" smtClean="0"/>
              <a:t>argmax</a:t>
            </a:r>
            <a:r>
              <a:rPr lang="en-US" dirty="0" smtClean="0"/>
              <a:t> </a:t>
            </a:r>
            <a:r>
              <a:rPr lang="en-US" baseline="-25000" dirty="0" err="1" smtClean="0"/>
              <a:t>e</a:t>
            </a:r>
            <a:r>
              <a:rPr lang="en-US" dirty="0" err="1" smtClean="0"/>
              <a:t>W</a:t>
            </a:r>
            <a:r>
              <a:rPr lang="en-US" dirty="0" smtClean="0"/>
              <a:t>(</a:t>
            </a:r>
            <a:r>
              <a:rPr lang="en-US" dirty="0" err="1" smtClean="0"/>
              <a:t>t,e</a:t>
            </a:r>
            <a:r>
              <a:rPr lang="en-US" dirty="0" smtClean="0"/>
              <a:t>) –R(t+1,e) for all t.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2007622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90"/>
                </a:solidFill>
              </a:rPr>
              <a:t>Acknowledgement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This is ongoing joint work with </a:t>
            </a:r>
            <a:r>
              <a:rPr lang="en-US" dirty="0" err="1" smtClean="0"/>
              <a:t>Evdokia</a:t>
            </a:r>
            <a:r>
              <a:rPr lang="en-US" dirty="0" smtClean="0"/>
              <a:t> </a:t>
            </a:r>
            <a:r>
              <a:rPr lang="en-US" dirty="0" err="1" smtClean="0"/>
              <a:t>Nikolova</a:t>
            </a:r>
            <a:r>
              <a:rPr lang="en-US" dirty="0" smtClean="0"/>
              <a:t> of UT Austin.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The further work will focus on algorithms for the non-ideal case, in which counting and sampling can only be done approximately, and the non-</a:t>
            </a:r>
            <a:r>
              <a:rPr lang="en-US" smtClean="0"/>
              <a:t>binary </a:t>
            </a:r>
            <a:r>
              <a:rPr lang="en-US" smtClean="0"/>
              <a:t>case</a:t>
            </a:r>
            <a:r>
              <a:rPr lang="en-US" dirty="0" smtClean="0"/>
              <a:t>, in which an action receives a score ate each step, rather than merely winning or losing.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049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90"/>
                </a:solidFill>
              </a:rPr>
              <a:t>Randomized On-line Algorithms with Proven Regret Bounds 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{W(</a:t>
            </a:r>
            <a:r>
              <a:rPr lang="en-US" sz="2400" dirty="0" err="1" smtClean="0"/>
              <a:t>t,e</a:t>
            </a:r>
            <a:r>
              <a:rPr lang="en-US" sz="2400" dirty="0" smtClean="0"/>
              <a:t>), L(</a:t>
            </a:r>
            <a:r>
              <a:rPr lang="en-US" sz="2400" dirty="0" err="1" smtClean="0"/>
              <a:t>t,e</a:t>
            </a:r>
            <a:r>
              <a:rPr lang="en-US" sz="2400" dirty="0" smtClean="0"/>
              <a:t>))}:  Number of {wins, losses} for action e in first t steps.</a:t>
            </a:r>
          </a:p>
          <a:p>
            <a:r>
              <a:rPr lang="en-US" sz="2400" dirty="0" smtClean="0"/>
              <a:t>Multiplicative Update Algorithm: Choose a small positive epsilon. </a:t>
            </a:r>
            <a:r>
              <a:rPr lang="en-US" sz="2400" dirty="0"/>
              <a:t>A</a:t>
            </a:r>
            <a:r>
              <a:rPr lang="en-US" sz="2400" dirty="0" smtClean="0"/>
              <a:t>t each step t+1, assign a weight (1-epsilon}</a:t>
            </a:r>
            <a:r>
              <a:rPr lang="en-US" sz="2400" baseline="30000" dirty="0" smtClean="0"/>
              <a:t>(L(t-1,e))</a:t>
            </a:r>
            <a:r>
              <a:rPr lang="en-US" sz="2400" dirty="0"/>
              <a:t> </a:t>
            </a:r>
            <a:r>
              <a:rPr lang="en-US" sz="2400" dirty="0" smtClean="0"/>
              <a:t>to each action e. Draw an action from a distribution in which the probability of an action is proportional to its weight.</a:t>
            </a:r>
          </a:p>
          <a:p>
            <a:r>
              <a:rPr lang="en-US" sz="2400" dirty="0" err="1" smtClean="0"/>
              <a:t>Kalai-Vempala</a:t>
            </a:r>
            <a:r>
              <a:rPr lang="en-US" sz="2400" dirty="0" smtClean="0"/>
              <a:t> Algorithm: at each step t+1, assign each action e the score W(</a:t>
            </a:r>
            <a:r>
              <a:rPr lang="en-US" sz="2400" dirty="0" err="1" smtClean="0"/>
              <a:t>t,e</a:t>
            </a:r>
            <a:r>
              <a:rPr lang="en-US" sz="2400" dirty="0" smtClean="0"/>
              <a:t>) - R(t+1,e) where  R(t+1,e) is drawn by the chooser from an exponential distribution with mean </a:t>
            </a:r>
          </a:p>
          <a:p>
            <a:pPr marL="0" indent="0">
              <a:buNone/>
            </a:pPr>
            <a:r>
              <a:rPr lang="en-US" sz="2400" dirty="0" smtClean="0"/>
              <a:t>     1/epsilon. Choose the action</a:t>
            </a:r>
            <a:r>
              <a:rPr lang="en-US" sz="2400" dirty="0"/>
              <a:t>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</a:t>
            </a:r>
            <a:r>
              <a:rPr lang="en-US" sz="2400" dirty="0" err="1" smtClean="0"/>
              <a:t>argmax</a:t>
            </a:r>
            <a:r>
              <a:rPr lang="en-US" sz="2400" baseline="-25000" dirty="0" err="1" smtClean="0"/>
              <a:t>e</a:t>
            </a:r>
            <a:r>
              <a:rPr lang="en-US" sz="2400" baseline="-25000" dirty="0"/>
              <a:t> </a:t>
            </a:r>
            <a:r>
              <a:rPr lang="en-US" sz="2400" dirty="0" smtClean="0"/>
              <a:t>W(</a:t>
            </a:r>
            <a:r>
              <a:rPr lang="en-US" sz="2400" dirty="0" err="1" smtClean="0"/>
              <a:t>t,e</a:t>
            </a:r>
            <a:r>
              <a:rPr lang="en-US" sz="2400" dirty="0" smtClean="0"/>
              <a:t>) – R(t+1,e)</a:t>
            </a:r>
            <a:endParaRPr lang="en-US" sz="2400" baseline="-25000" dirty="0" smtClean="0"/>
          </a:p>
        </p:txBody>
      </p:sp>
    </p:spTree>
    <p:extLst>
      <p:ext uri="{BB962C8B-B14F-4D97-AF65-F5344CB8AC3E}">
        <p14:creationId xmlns:p14="http://schemas.microsoft.com/office/powerpoint/2010/main" val="3280256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90"/>
                </a:solidFill>
              </a:rPr>
              <a:t>Bounds on Regret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For the multiplicative weight update algorithm and </a:t>
            </a:r>
            <a:r>
              <a:rPr lang="en-US" dirty="0" err="1" smtClean="0"/>
              <a:t>Kalai-Vempala</a:t>
            </a:r>
            <a:r>
              <a:rPr lang="en-US" dirty="0" smtClean="0"/>
              <a:t> algorithm the expected regret after step t is at most </a:t>
            </a:r>
          </a:p>
          <a:p>
            <a:pPr marL="0" indent="0">
              <a:buNone/>
            </a:pPr>
            <a:r>
              <a:rPr lang="en-US" dirty="0" smtClean="0"/>
              <a:t>epsilon min</a:t>
            </a:r>
            <a:r>
              <a:rPr lang="en-US" baseline="-25000" dirty="0" smtClean="0"/>
              <a:t>t</a:t>
            </a:r>
            <a:r>
              <a:rPr lang="en-US" dirty="0" smtClean="0"/>
              <a:t> L(</a:t>
            </a:r>
            <a:r>
              <a:rPr lang="en-US" dirty="0" err="1" smtClean="0"/>
              <a:t>t,e</a:t>
            </a:r>
            <a:r>
              <a:rPr lang="en-US" dirty="0" smtClean="0"/>
              <a:t>) +O(log(n)/epsilon</a:t>
            </a:r>
          </a:p>
          <a:p>
            <a:pPr marL="0" indent="0">
              <a:buNone/>
            </a:pPr>
            <a:r>
              <a:rPr lang="en-US" dirty="0" smtClean="0"/>
              <a:t>where n is the number of possible actions.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55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90"/>
                </a:solidFill>
              </a:rPr>
              <a:t>Examples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actions may be: paths through a network, </a:t>
            </a:r>
            <a:r>
              <a:rPr lang="en-US" dirty="0" err="1" smtClean="0"/>
              <a:t>multicommodity</a:t>
            </a:r>
            <a:r>
              <a:rPr lang="en-US" dirty="0" smtClean="0"/>
              <a:t> flows, </a:t>
            </a:r>
            <a:r>
              <a:rPr lang="en-US" dirty="0" err="1" smtClean="0"/>
              <a:t>packings</a:t>
            </a:r>
            <a:r>
              <a:rPr lang="en-US" dirty="0" smtClean="0"/>
              <a:t> of a knapsack, truth assignments, stock levels in an inventory system, spanning trees, minimum spanning trees,  perfect bipartite </a:t>
            </a:r>
            <a:r>
              <a:rPr lang="en-US" dirty="0" err="1" smtClean="0"/>
              <a:t>matchings</a:t>
            </a:r>
            <a:r>
              <a:rPr lang="en-US" dirty="0" smtClean="0"/>
              <a:t>, transversals in a bipartite graph, bases in a </a:t>
            </a:r>
            <a:r>
              <a:rPr lang="en-US" dirty="0" err="1" smtClean="0"/>
              <a:t>matroid</a:t>
            </a:r>
            <a:r>
              <a:rPr lang="en-US" dirty="0" smtClean="0"/>
              <a:t> etc.</a:t>
            </a:r>
          </a:p>
          <a:p>
            <a:r>
              <a:rPr lang="en-US" dirty="0" smtClean="0"/>
              <a:t>How to implement the </a:t>
            </a:r>
            <a:r>
              <a:rPr lang="en-US" dirty="0" err="1" smtClean="0"/>
              <a:t>Kalai-Vempala</a:t>
            </a:r>
            <a:r>
              <a:rPr lang="en-US" dirty="0" smtClean="0"/>
              <a:t> algorithm  when the number of possible actions is exponentially large?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944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90"/>
                </a:solidFill>
              </a:rPr>
              <a:t>Coping with Exponentially Many Actions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Approach: Find a compact representation that enables counting the number of winning actions at any prior step, sampling uniformly at random from the set of winning actions at that step , and testing whether a given action is winning at that step.</a:t>
            </a:r>
          </a:p>
          <a:p>
            <a:r>
              <a:rPr lang="en-US" dirty="0" smtClean="0"/>
              <a:t>Implement the  </a:t>
            </a:r>
            <a:r>
              <a:rPr lang="en-US" dirty="0" err="1" smtClean="0"/>
              <a:t>Kalai-Vempala</a:t>
            </a:r>
            <a:r>
              <a:rPr lang="en-US" dirty="0" smtClean="0"/>
              <a:t> algorithm using these primitives.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605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90"/>
                </a:solidFill>
              </a:rPr>
              <a:t>Ideal Case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WIN(t) Set of winning actions at step t.</a:t>
            </a:r>
          </a:p>
          <a:p>
            <a:r>
              <a:rPr lang="en-US" dirty="0" smtClean="0"/>
              <a:t>Ideal case: It is possible to count the elements of WIN(t), sample uniformly from WIN(t) and test membership in WIN(t). </a:t>
            </a:r>
            <a:endParaRPr lang="en-US" dirty="0"/>
          </a:p>
          <a:p>
            <a:r>
              <a:rPr lang="en-US" dirty="0" smtClean="0"/>
              <a:t>Sets for which the ideal case holds: source-sink paths respecting a deadline, feasible solutions to a  provisioning problem, feasible solutions to a knapsack problem, spanning trees, minimum spanning trees, satisfying assignments to a </a:t>
            </a:r>
            <a:r>
              <a:rPr lang="en-US" dirty="0" err="1" smtClean="0"/>
              <a:t>boolean</a:t>
            </a:r>
            <a:r>
              <a:rPr lang="en-US" dirty="0" smtClean="0"/>
              <a:t> formula described by a BDD.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1729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90"/>
                </a:solidFill>
              </a:rPr>
              <a:t>Nearly Ideal Case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Approximate counting can be done. The nearly ideal case applies to perfect </a:t>
            </a:r>
            <a:r>
              <a:rPr lang="en-US" dirty="0" err="1" smtClean="0"/>
              <a:t>matchings</a:t>
            </a:r>
            <a:r>
              <a:rPr lang="en-US" dirty="0" smtClean="0"/>
              <a:t> in a bipartite graph, integer </a:t>
            </a:r>
            <a:r>
              <a:rPr lang="en-US" dirty="0" err="1" smtClean="0"/>
              <a:t>multicommodity</a:t>
            </a:r>
            <a:r>
              <a:rPr lang="en-US" dirty="0" smtClean="0"/>
              <a:t> flows,  satisfying assignments to a DNF Boolean formula and bases of a transversal </a:t>
            </a:r>
            <a:r>
              <a:rPr lang="en-US" dirty="0" err="1" smtClean="0"/>
              <a:t>matroid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4222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90"/>
                </a:solidFill>
              </a:rPr>
              <a:t>Example: The On-Line Path Selection Problem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setting: A graph G, a source a and sink z, where </a:t>
            </a:r>
            <a:r>
              <a:rPr lang="en-US" dirty="0"/>
              <a:t>a</a:t>
            </a:r>
            <a:r>
              <a:rPr lang="en-US" dirty="0" smtClean="0"/>
              <a:t> is different from z, and a positive integer deadline d.</a:t>
            </a:r>
          </a:p>
          <a:p>
            <a:r>
              <a:rPr lang="en-US" dirty="0" smtClean="0"/>
              <a:t>The actions are the paths from a to z in G.</a:t>
            </a:r>
          </a:p>
          <a:p>
            <a:r>
              <a:rPr lang="en-US" dirty="0" smtClean="0"/>
              <a:t>At each step t the adversary assigns positive integer costs to the edges. A path is winning if the sum of the costs of its edges is less than or equal to 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2789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2152</Words>
  <Application>Microsoft Macintosh PowerPoint</Application>
  <PresentationFormat>On-screen Show (4:3)</PresentationFormat>
  <Paragraphs>110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On-Line Decision Problems with Exponentially Many Experts</vt:lpstr>
      <vt:lpstr>On-Line Decision Problem</vt:lpstr>
      <vt:lpstr>Randomized On-line Algorithms with Proven Regret Bounds </vt:lpstr>
      <vt:lpstr>Bounds on Regret</vt:lpstr>
      <vt:lpstr>Examples</vt:lpstr>
      <vt:lpstr>Coping with Exponentially Many Actions</vt:lpstr>
      <vt:lpstr>Ideal Case</vt:lpstr>
      <vt:lpstr>Nearly Ideal Case</vt:lpstr>
      <vt:lpstr>Example: The On-Line Path Selection Problem</vt:lpstr>
      <vt:lpstr>A Compact Representation</vt:lpstr>
      <vt:lpstr>Constructing the Graph H</vt:lpstr>
      <vt:lpstr>A Provisioning Problem</vt:lpstr>
      <vt:lpstr>Naïve Algorithm for the Ideal Case</vt:lpstr>
      <vt:lpstr>Thinning</vt:lpstr>
      <vt:lpstr>Intersection Trick</vt:lpstr>
      <vt:lpstr>A Thought Experiment</vt:lpstr>
      <vt:lpstr>Finding Frequent Actions with Limited Storage</vt:lpstr>
      <vt:lpstr>A Streaming Algorithm</vt:lpstr>
      <vt:lpstr>Streaming Algorithm (continued)</vt:lpstr>
      <vt:lpstr>Estimating the Frequencies of Actions</vt:lpstr>
      <vt:lpstr>Estimating the Frequencies of Actions (continued)</vt:lpstr>
      <vt:lpstr>Acknowledgement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On-Line Decision Problems with Exponentially Many Experts</dc:title>
  <dc:creator>Richard Karp</dc:creator>
  <cp:lastModifiedBy>Richard Karp</cp:lastModifiedBy>
  <cp:revision>40</cp:revision>
  <dcterms:created xsi:type="dcterms:W3CDTF">2014-09-15T19:53:02Z</dcterms:created>
  <dcterms:modified xsi:type="dcterms:W3CDTF">2014-09-17T23:07:49Z</dcterms:modified>
</cp:coreProperties>
</file>