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5" r:id="rId4"/>
    <p:sldId id="266" r:id="rId5"/>
    <p:sldId id="267" r:id="rId6"/>
    <p:sldId id="257" r:id="rId7"/>
    <p:sldId id="258" r:id="rId8"/>
    <p:sldId id="259" r:id="rId9"/>
    <p:sldId id="260" r:id="rId10"/>
    <p:sldId id="261" r:id="rId11"/>
    <p:sldId id="262" r:id="rId12"/>
    <p:sldId id="263" r:id="rId13"/>
    <p:sldId id="268" r:id="rId14"/>
    <p:sldId id="269" r:id="rId15"/>
    <p:sldId id="270" r:id="rId16"/>
    <p:sldId id="274" r:id="rId17"/>
    <p:sldId id="271" r:id="rId18"/>
    <p:sldId id="272" r:id="rId19"/>
    <p:sldId id="273" r:id="rId20"/>
    <p:sldId id="275" r:id="rId21"/>
    <p:sldId id="276" r:id="rId22"/>
    <p:sldId id="277" r:id="rId23"/>
    <p:sldId id="278" r:id="rId24"/>
    <p:sldId id="280" r:id="rId25"/>
    <p:sldId id="279" r:id="rId26"/>
    <p:sldId id="284" r:id="rId27"/>
    <p:sldId id="283" r:id="rId28"/>
    <p:sldId id="285" r:id="rId29"/>
    <p:sldId id="286" r:id="rId30"/>
    <p:sldId id="288" r:id="rId31"/>
    <p:sldId id="287" r:id="rId32"/>
    <p:sldId id="289" r:id="rId33"/>
    <p:sldId id="290" r:id="rId34"/>
    <p:sldId id="281" r:id="rId35"/>
    <p:sldId id="282"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260"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DCBB9014-F3AE-4884-B47D-AC778223C719}" type="datetimeFigureOut">
              <a:rPr lang="en-US"/>
              <a:pPr>
                <a:defRPr/>
              </a:pPr>
              <a:t>4/29/2014</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6C496FDA-CB88-41B9-8053-4796554BEE97}"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49BA47C0-07EE-4026-B0C2-E4DD1DAD77E9}" type="datetimeFigureOut">
              <a:rPr lang="en-US"/>
              <a:pPr>
                <a:defRPr/>
              </a:pPr>
              <a:t>4/29/2014</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F054AEED-ADB6-41AB-8F4B-4485D0740C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6661DB55-D53E-456A-BF4E-DAF4E4549128}" type="datetimeFigureOut">
              <a:rPr lang="en-US"/>
              <a:pPr>
                <a:defRPr/>
              </a:pPr>
              <a:t>4/29/2014</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026C47B0-CAAE-4699-9D90-B64B4A4E0A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42A96356-2C3A-4023-8298-E2FBE9F2C775}" type="datetimeFigureOut">
              <a:rPr lang="en-US"/>
              <a:pPr>
                <a:defRPr/>
              </a:pPr>
              <a:t>4/29/2014</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F1706207-CCDF-4E85-87C2-41BC311D55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5263C090-C85B-4D4B-A3DB-67412CBB68CD}" type="datetimeFigureOut">
              <a:rPr lang="en-US"/>
              <a:pPr>
                <a:defRPr/>
              </a:pPr>
              <a:t>4/29/2014</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C8308D18-D222-482E-B00E-81EDE9341716}"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5E4F3579-CE0D-403C-B09F-256CA4D10C67}" type="datetimeFigureOut">
              <a:rPr lang="en-US"/>
              <a:pPr>
                <a:defRPr/>
              </a:pPr>
              <a:t>4/29/2014</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97279865-2D39-4070-B831-3767ED8C44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37723EFF-F961-4353-9531-77F9E9763F34}" type="datetimeFigureOut">
              <a:rPr lang="en-US"/>
              <a:pPr>
                <a:defRPr/>
              </a:pPr>
              <a:t>4/29/2014</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BF49741E-ABB0-4EB2-BE54-F6A186746D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BA010C92-8673-40F7-A7AB-880B0EB714A3}" type="datetimeFigureOut">
              <a:rPr lang="en-US"/>
              <a:pPr>
                <a:defRPr/>
              </a:pPr>
              <a:t>4/29/2014</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53A7A0A8-CAE7-45F6-BAE3-33D0725A06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ADB90B90-AFA4-4FD9-8C4A-69ABDDB7E3A5}" type="datetimeFigureOut">
              <a:rPr lang="en-US"/>
              <a:pPr>
                <a:defRPr/>
              </a:pPr>
              <a:t>4/29/2014</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76988710-3D44-4586-B406-2BA089E837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A8F0BAD2-9631-4563-8490-8CE714E2E7AB}" type="datetimeFigureOut">
              <a:rPr lang="en-US"/>
              <a:pPr>
                <a:defRPr/>
              </a:pPr>
              <a:t>4/29/2014</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ADB5C04A-EA05-4D30-BECA-3607269A8DA5}"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1807644-E2F0-4A81-95B7-8787BD10EB6D}" type="datetimeFigureOut">
              <a:rPr lang="en-US"/>
              <a:pPr>
                <a:defRPr/>
              </a:pPr>
              <a:t>4/29/2014</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970DEBBD-EFF4-4248-98F8-A064F52EC2D3}"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C1E0951D-1550-42E7-81D0-9F27FDBA7411}" type="datetimeFigureOut">
              <a:rPr lang="en-US"/>
              <a:pPr>
                <a:defRPr/>
              </a:pPr>
              <a:t>4/29/2014</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defRPr>
            </a:lvl1pPr>
            <a:extLst/>
          </a:lstStyle>
          <a:p>
            <a:pPr>
              <a:defRPr/>
            </a:pPr>
            <a:fld id="{E7B9775E-BEA1-4405-A47D-A8D180A95C01}"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16" r:id="rId7"/>
    <p:sldLayoutId id="2147483725" r:id="rId8"/>
    <p:sldLayoutId id="2147483726" r:id="rId9"/>
    <p:sldLayoutId id="2147483717" r:id="rId10"/>
    <p:sldLayoutId id="2147483718" r:id="rId11"/>
  </p:sldLayoutIdLst>
  <p:txStyles>
    <p:titleStyle>
      <a:lvl1pPr marL="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E7EACB"/>
          </a:solidFill>
          <a:latin typeface="Rockwell" pitchFamily="18" charset="0"/>
        </a:defRPr>
      </a:lvl2pPr>
      <a:lvl3pPr marL="53975" algn="r" rtl="0" fontAlgn="base">
        <a:spcBef>
          <a:spcPct val="0"/>
        </a:spcBef>
        <a:spcAft>
          <a:spcPct val="0"/>
        </a:spcAft>
        <a:defRPr sz="4600">
          <a:solidFill>
            <a:srgbClr val="E7EACB"/>
          </a:solidFill>
          <a:latin typeface="Rockwell" pitchFamily="18" charset="0"/>
        </a:defRPr>
      </a:lvl3pPr>
      <a:lvl4pPr marL="53975" algn="r" rtl="0" fontAlgn="base">
        <a:spcBef>
          <a:spcPct val="0"/>
        </a:spcBef>
        <a:spcAft>
          <a:spcPct val="0"/>
        </a:spcAft>
        <a:defRPr sz="4600">
          <a:solidFill>
            <a:srgbClr val="E7EACB"/>
          </a:solidFill>
          <a:latin typeface="Rockwell" pitchFamily="18" charset="0"/>
        </a:defRPr>
      </a:lvl4pPr>
      <a:lvl5pPr marL="53975" algn="r" rtl="0" fontAlgn="base">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smtClean="0">
                <a:solidFill>
                  <a:schemeClr val="tx2">
                    <a:tint val="100000"/>
                    <a:shade val="90000"/>
                    <a:satMod val="250000"/>
                    <a:alpha val="100000"/>
                  </a:schemeClr>
                </a:solidFill>
              </a:rPr>
              <a:t>Educating Students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To Use Evidence</a:t>
            </a:r>
            <a:endParaRPr lang="en-US" dirty="0">
              <a:solidFill>
                <a:schemeClr val="tx2">
                  <a:tint val="100000"/>
                  <a:shade val="90000"/>
                  <a:satMod val="250000"/>
                  <a:alpha val="100000"/>
                </a:schemeClr>
              </a:solidFill>
            </a:endParaRPr>
          </a:p>
        </p:txBody>
      </p:sp>
      <p:sp>
        <p:nvSpPr>
          <p:cNvPr id="10243" name="Subtitle 2"/>
          <p:cNvSpPr>
            <a:spLocks noGrp="1"/>
          </p:cNvSpPr>
          <p:nvPr>
            <p:ph type="subTitle" idx="1"/>
          </p:nvPr>
        </p:nvSpPr>
        <p:spPr>
          <a:xfrm>
            <a:off x="2133600" y="2819400"/>
            <a:ext cx="6559550" cy="1752600"/>
          </a:xfrm>
        </p:spPr>
        <p:txBody>
          <a:bodyPr/>
          <a:lstStyle/>
          <a:p>
            <a:pPr>
              <a:spcBef>
                <a:spcPct val="0"/>
              </a:spcBef>
            </a:pPr>
            <a:r>
              <a:rPr lang="en-US" dirty="0" smtClean="0"/>
              <a:t>Nora S. Newcombe</a:t>
            </a:r>
          </a:p>
          <a:p>
            <a:pPr>
              <a:spcBef>
                <a:spcPct val="0"/>
              </a:spcBef>
            </a:pPr>
            <a:r>
              <a:rPr lang="en-US" dirty="0" smtClean="0"/>
              <a:t>Temple University</a:t>
            </a:r>
          </a:p>
        </p:txBody>
      </p:sp>
      <p:pic>
        <p:nvPicPr>
          <p:cNvPr id="10244" name="Picture 2"/>
          <p:cNvPicPr>
            <a:picLocks noChangeAspect="1" noChangeArrowheads="1"/>
          </p:cNvPicPr>
          <p:nvPr/>
        </p:nvPicPr>
        <p:blipFill>
          <a:blip r:embed="rId2" cstate="print"/>
          <a:srcRect/>
          <a:stretch>
            <a:fillRect/>
          </a:stretch>
        </p:blipFill>
        <p:spPr bwMode="auto">
          <a:xfrm>
            <a:off x="5181600" y="4502150"/>
            <a:ext cx="3236913"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Early Problems Learning to Read</a:t>
            </a:r>
            <a:endParaRPr lang="en-US" b="1"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04800" y="1600200"/>
            <a:ext cx="4876800" cy="4800600"/>
          </a:xfrm>
        </p:spPr>
        <p:txBody>
          <a:bodyPr>
            <a:normAutofit fontScale="62500" lnSpcReduction="20000"/>
          </a:bodyPr>
          <a:lstStyle/>
          <a:p>
            <a:pPr fontAlgn="auto">
              <a:spcBef>
                <a:spcPts val="0"/>
              </a:spcBef>
              <a:spcAft>
                <a:spcPts val="0"/>
              </a:spcAft>
              <a:buFont typeface="Wingdings 2"/>
              <a:buChar char=""/>
              <a:defRPr/>
            </a:pPr>
            <a:r>
              <a:rPr lang="en-US" sz="3800" dirty="0" smtClean="0"/>
              <a:t>NEW YORK (AP) - Nora Newcombe's son was in first grade, and she was in a state. Andrew was a bright kid, but he just couldn't read. A few months into the school year, he'd scored in the 24th percentile on a standardized reading test. His teacher said he needed to be in a class for children with learning disabilities. Andrew was getting frustrated and upset.  "He was like, `I'm stupid. I can't do what the other kids do,' '' Newcombe said.</a:t>
            </a:r>
          </a:p>
          <a:p>
            <a:pPr fontAlgn="auto">
              <a:spcBef>
                <a:spcPts val="0"/>
              </a:spcBef>
              <a:spcAft>
                <a:spcPts val="0"/>
              </a:spcAft>
              <a:buFont typeface="Wingdings 2"/>
              <a:buChar char=""/>
              <a:defRPr/>
            </a:pPr>
            <a:endParaRPr lang="en-US" dirty="0"/>
          </a:p>
        </p:txBody>
      </p:sp>
      <p:pic>
        <p:nvPicPr>
          <p:cNvPr id="19460" name="Picture 3" descr="andrew at 1"/>
          <p:cNvPicPr>
            <a:picLocks noChangeAspect="1" noChangeArrowheads="1"/>
          </p:cNvPicPr>
          <p:nvPr/>
        </p:nvPicPr>
        <p:blipFill>
          <a:blip r:embed="rId2" cstate="print"/>
          <a:srcRect/>
          <a:stretch>
            <a:fillRect/>
          </a:stretch>
        </p:blipFill>
        <p:spPr bwMode="auto">
          <a:xfrm>
            <a:off x="5105400" y="1524000"/>
            <a:ext cx="3600450" cy="250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Deficiencies in a Whole Language Approach</a:t>
            </a:r>
            <a:endParaRPr lang="en-US" b="1"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81000" y="1600200"/>
            <a:ext cx="8229600" cy="5257800"/>
          </a:xfrm>
        </p:spPr>
        <p:txBody>
          <a:bodyPr>
            <a:normAutofit fontScale="25000" lnSpcReduction="20000"/>
          </a:bodyPr>
          <a:lstStyle/>
          <a:p>
            <a:pPr fontAlgn="auto">
              <a:spcBef>
                <a:spcPts val="0"/>
              </a:spcBef>
              <a:spcAft>
                <a:spcPts val="0"/>
              </a:spcAft>
              <a:buFont typeface="Wingdings 2"/>
              <a:buNone/>
              <a:defRPr/>
            </a:pPr>
            <a:r>
              <a:rPr lang="en-US" sz="4400" b="1" dirty="0" smtClean="0"/>
              <a:t>	</a:t>
            </a:r>
            <a:r>
              <a:rPr lang="en-US" sz="9600" b="1" dirty="0" smtClean="0"/>
              <a:t>How Psychological Science Informs the Teaching of Reading (2001). </a:t>
            </a:r>
            <a:r>
              <a:rPr lang="en-US" sz="9600" dirty="0" smtClean="0"/>
              <a:t>Keith </a:t>
            </a:r>
            <a:r>
              <a:rPr lang="en-US" sz="9600" dirty="0" err="1" smtClean="0"/>
              <a:t>Rayner</a:t>
            </a:r>
            <a:r>
              <a:rPr lang="en-US" sz="9600" dirty="0" smtClean="0"/>
              <a:t>, Barbara R. </a:t>
            </a:r>
            <a:r>
              <a:rPr lang="en-US" sz="9600" dirty="0" err="1" smtClean="0"/>
              <a:t>Foorman</a:t>
            </a:r>
            <a:r>
              <a:rPr lang="en-US" sz="9600" dirty="0" smtClean="0"/>
              <a:t>, Charles A. Perfetti, David </a:t>
            </a:r>
            <a:r>
              <a:rPr lang="en-US" sz="9600" dirty="0" err="1" smtClean="0"/>
              <a:t>Pesetsky</a:t>
            </a:r>
            <a:r>
              <a:rPr lang="en-US" sz="9600" dirty="0" smtClean="0"/>
              <a:t>, Mark S. Seidenberg</a:t>
            </a:r>
          </a:p>
          <a:p>
            <a:pPr fontAlgn="auto">
              <a:spcBef>
                <a:spcPts val="0"/>
              </a:spcBef>
              <a:spcAft>
                <a:spcPts val="0"/>
              </a:spcAft>
              <a:buFont typeface="Wingdings 2"/>
              <a:buNone/>
              <a:defRPr/>
            </a:pPr>
            <a:endParaRPr lang="en-US" sz="7400" dirty="0" smtClean="0"/>
          </a:p>
          <a:p>
            <a:pPr fontAlgn="auto">
              <a:spcBef>
                <a:spcPts val="0"/>
              </a:spcBef>
              <a:spcAft>
                <a:spcPts val="0"/>
              </a:spcAft>
              <a:buFont typeface="Wingdings 2"/>
              <a:buNone/>
              <a:defRPr/>
            </a:pPr>
            <a:r>
              <a:rPr lang="en-US" sz="7400" dirty="0" smtClean="0"/>
              <a:t>	</a:t>
            </a:r>
            <a:r>
              <a:rPr lang="en-US" sz="9600" i="1" dirty="0" smtClean="0"/>
              <a:t>Since the 1960s, classroom studies of reading methods have consistently shown better results for early phonics instruction compared with instruction emphasizing meaning at the level of words and sentences. This effect is particularly strong for children at risk for reading failure because of lack of home literacy or weak phonological-awareness skills (children who have attention problems, chronic ear infections, articulation problems, or a history of dyslexia in their families). This interaction between children’s characteristics and curricular focus is moderated by instructional factors such as teachers’ knowledge and competency. (p. 37)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Many Other Issues</a:t>
            </a:r>
            <a:endParaRPr lang="en-US" b="1"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81000" y="1447800"/>
            <a:ext cx="8229600" cy="4953000"/>
          </a:xfrm>
        </p:spPr>
        <p:txBody>
          <a:bodyPr>
            <a:normAutofit fontScale="92500" lnSpcReduction="10000"/>
          </a:bodyPr>
          <a:lstStyle/>
          <a:p>
            <a:pPr fontAlgn="auto">
              <a:spcBef>
                <a:spcPts val="0"/>
              </a:spcBef>
              <a:spcAft>
                <a:spcPts val="0"/>
              </a:spcAft>
              <a:buFont typeface="Wingdings 2"/>
              <a:buChar char=""/>
              <a:defRPr/>
            </a:pPr>
            <a:r>
              <a:rPr lang="en-US" dirty="0" smtClean="0"/>
              <a:t>50 years ago</a:t>
            </a:r>
          </a:p>
          <a:p>
            <a:pPr marL="640080" lvl="1" fontAlgn="auto">
              <a:spcAft>
                <a:spcPts val="0"/>
              </a:spcAft>
              <a:defRPr/>
            </a:pPr>
            <a:r>
              <a:rPr lang="en-US" dirty="0" smtClean="0"/>
              <a:t>Breast versus bottle</a:t>
            </a:r>
          </a:p>
          <a:p>
            <a:pPr marL="640080" lvl="1" fontAlgn="auto">
              <a:spcAft>
                <a:spcPts val="0"/>
              </a:spcAft>
              <a:defRPr/>
            </a:pPr>
            <a:r>
              <a:rPr lang="en-US" dirty="0" smtClean="0"/>
              <a:t>Toilet training</a:t>
            </a:r>
          </a:p>
          <a:p>
            <a:pPr fontAlgn="auto">
              <a:spcBef>
                <a:spcPts val="0"/>
              </a:spcBef>
              <a:spcAft>
                <a:spcPts val="0"/>
              </a:spcAft>
              <a:buFont typeface="Wingdings 2"/>
              <a:buChar char=""/>
              <a:defRPr/>
            </a:pPr>
            <a:r>
              <a:rPr lang="en-US" dirty="0" smtClean="0"/>
              <a:t>Current social programs</a:t>
            </a:r>
          </a:p>
          <a:p>
            <a:pPr marL="640080" lvl="1" fontAlgn="auto">
              <a:spcAft>
                <a:spcPts val="0"/>
              </a:spcAft>
              <a:defRPr/>
            </a:pPr>
            <a:r>
              <a:rPr lang="en-US" dirty="0" smtClean="0"/>
              <a:t>Scared Straight</a:t>
            </a:r>
          </a:p>
          <a:p>
            <a:pPr marL="640080" lvl="1" fontAlgn="auto">
              <a:spcAft>
                <a:spcPts val="0"/>
              </a:spcAft>
              <a:defRPr/>
            </a:pPr>
            <a:r>
              <a:rPr lang="en-US" dirty="0" smtClean="0"/>
              <a:t>Abstinence-only sex education</a:t>
            </a:r>
          </a:p>
          <a:p>
            <a:pPr fontAlgn="auto">
              <a:spcBef>
                <a:spcPts val="0"/>
              </a:spcBef>
              <a:spcAft>
                <a:spcPts val="0"/>
              </a:spcAft>
              <a:buFont typeface="Wingdings 2"/>
              <a:buChar char=""/>
              <a:defRPr/>
            </a:pPr>
            <a:r>
              <a:rPr lang="en-US" dirty="0" smtClean="0"/>
              <a:t>Parenting</a:t>
            </a:r>
          </a:p>
          <a:p>
            <a:pPr marL="640080" lvl="1" fontAlgn="auto">
              <a:spcAft>
                <a:spcPts val="0"/>
              </a:spcAft>
              <a:defRPr/>
            </a:pPr>
            <a:r>
              <a:rPr lang="en-US" dirty="0" smtClean="0"/>
              <a:t>Nonmaternal care</a:t>
            </a:r>
          </a:p>
          <a:p>
            <a:pPr marL="640080" lvl="1" fontAlgn="auto">
              <a:spcAft>
                <a:spcPts val="0"/>
              </a:spcAft>
              <a:defRPr/>
            </a:pPr>
            <a:r>
              <a:rPr lang="en-US" dirty="0" smtClean="0"/>
              <a:t>Better Baby, Baby Einstein</a:t>
            </a:r>
          </a:p>
          <a:p>
            <a:pPr fontAlgn="auto">
              <a:spcBef>
                <a:spcPts val="0"/>
              </a:spcBef>
              <a:spcAft>
                <a:spcPts val="0"/>
              </a:spcAft>
              <a:buFont typeface="Wingdings 2"/>
              <a:buChar char=""/>
              <a:defRPr/>
            </a:pPr>
            <a:r>
              <a:rPr lang="en-US" dirty="0" smtClean="0"/>
              <a:t>Debated issues</a:t>
            </a:r>
          </a:p>
          <a:p>
            <a:pPr marL="640080" lvl="1" fontAlgn="auto">
              <a:spcAft>
                <a:spcPts val="0"/>
              </a:spcAft>
              <a:defRPr/>
            </a:pPr>
            <a:r>
              <a:rPr lang="en-US" dirty="0" smtClean="0"/>
              <a:t>Repressed memory</a:t>
            </a:r>
          </a:p>
          <a:p>
            <a:pPr marL="640080" lvl="1" fontAlgn="auto">
              <a:spcAft>
                <a:spcPts val="0"/>
              </a:spcAft>
              <a:defRPr/>
            </a:pPr>
            <a:r>
              <a:rPr lang="en-US" dirty="0" smtClean="0"/>
              <a:t>Children’s eyewitness testimony</a:t>
            </a:r>
          </a:p>
          <a:p>
            <a:pPr fontAlgn="auto">
              <a:spcBef>
                <a:spcPts val="0"/>
              </a:spcBef>
              <a:spcAft>
                <a:spcPts val="0"/>
              </a:spcAft>
              <a:buFont typeface="Wingdings 2"/>
              <a:buNone/>
              <a:defRPr/>
            </a:pPr>
            <a:endParaRPr lang="en-US" dirty="0" smtClean="0"/>
          </a:p>
          <a:p>
            <a:pPr fontAlgn="auto">
              <a:spcBef>
                <a:spcPts val="0"/>
              </a:spcBef>
              <a:spcAft>
                <a:spcPts val="0"/>
              </a:spcAft>
              <a:buFont typeface="Wingdings 2"/>
              <a:buChar char=""/>
              <a:defRPr/>
            </a:pPr>
            <a:endParaRPr lang="en-US" dirty="0"/>
          </a:p>
        </p:txBody>
      </p:sp>
      <p:pic>
        <p:nvPicPr>
          <p:cNvPr id="21508" name="Picture 2"/>
          <p:cNvPicPr>
            <a:picLocks noChangeAspect="1" noChangeArrowheads="1"/>
          </p:cNvPicPr>
          <p:nvPr/>
        </p:nvPicPr>
        <p:blipFill>
          <a:blip r:embed="rId2" cstate="print"/>
          <a:srcRect/>
          <a:stretch>
            <a:fillRect/>
          </a:stretch>
        </p:blipFill>
        <p:spPr bwMode="auto">
          <a:xfrm>
            <a:off x="5684838" y="3962400"/>
            <a:ext cx="3078162" cy="2009775"/>
          </a:xfrm>
          <a:prstGeom prst="rect">
            <a:avLst/>
          </a:prstGeom>
          <a:noFill/>
          <a:ln w="9525">
            <a:noFill/>
            <a:miter lim="800000"/>
            <a:headEnd/>
            <a:tailEnd/>
          </a:ln>
        </p:spPr>
      </p:pic>
      <p:pic>
        <p:nvPicPr>
          <p:cNvPr id="21509" name="Picture 3"/>
          <p:cNvPicPr>
            <a:picLocks noChangeAspect="1" noChangeArrowheads="1"/>
          </p:cNvPicPr>
          <p:nvPr/>
        </p:nvPicPr>
        <p:blipFill>
          <a:blip r:embed="rId3" cstate="print"/>
          <a:srcRect/>
          <a:stretch>
            <a:fillRect/>
          </a:stretch>
        </p:blipFill>
        <p:spPr bwMode="auto">
          <a:xfrm>
            <a:off x="6096000" y="1600200"/>
            <a:ext cx="188595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Why Do People Resist Evidence? </a:t>
            </a:r>
            <a:endParaRPr lang="en-US" b="1" dirty="0">
              <a:solidFill>
                <a:schemeClr val="tx2">
                  <a:tint val="100000"/>
                  <a:shade val="90000"/>
                  <a:satMod val="250000"/>
                  <a:alpha val="100000"/>
                </a:schemeClr>
              </a:solidFill>
            </a:endParaRPr>
          </a:p>
        </p:txBody>
      </p:sp>
      <p:sp>
        <p:nvSpPr>
          <p:cNvPr id="22531" name="Content Placeholder 2"/>
          <p:cNvSpPr>
            <a:spLocks noGrp="1"/>
          </p:cNvSpPr>
          <p:nvPr>
            <p:ph idx="1"/>
          </p:nvPr>
        </p:nvSpPr>
        <p:spPr/>
        <p:txBody>
          <a:bodyPr/>
          <a:lstStyle/>
          <a:p>
            <a:r>
              <a:rPr lang="en-US" smtClean="0"/>
              <a:t>Case study of DARE</a:t>
            </a:r>
          </a:p>
          <a:p>
            <a:r>
              <a:rPr lang="en-US" smtClean="0"/>
              <a:t>Principles from cognitive science</a:t>
            </a:r>
          </a:p>
        </p:txBody>
      </p:sp>
      <p:pic>
        <p:nvPicPr>
          <p:cNvPr id="22532" name="Picture 2"/>
          <p:cNvPicPr>
            <a:picLocks noChangeAspect="1" noChangeArrowheads="1"/>
          </p:cNvPicPr>
          <p:nvPr/>
        </p:nvPicPr>
        <p:blipFill>
          <a:blip r:embed="rId2" cstate="print"/>
          <a:srcRect/>
          <a:stretch>
            <a:fillRect/>
          </a:stretch>
        </p:blipFill>
        <p:spPr bwMode="auto">
          <a:xfrm>
            <a:off x="1676400" y="2895600"/>
            <a:ext cx="5181600" cy="343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DARE Programs</a:t>
            </a:r>
            <a:endParaRPr lang="en-US" b="1" dirty="0">
              <a:solidFill>
                <a:schemeClr val="tx2">
                  <a:tint val="100000"/>
                  <a:shade val="90000"/>
                  <a:satMod val="250000"/>
                  <a:alpha val="100000"/>
                </a:schemeClr>
              </a:solidFill>
            </a:endParaRPr>
          </a:p>
        </p:txBody>
      </p:sp>
      <p:sp>
        <p:nvSpPr>
          <p:cNvPr id="23555" name="Content Placeholder 2"/>
          <p:cNvSpPr>
            <a:spLocks noGrp="1"/>
          </p:cNvSpPr>
          <p:nvPr>
            <p:ph idx="1"/>
          </p:nvPr>
        </p:nvSpPr>
        <p:spPr/>
        <p:txBody>
          <a:bodyPr/>
          <a:lstStyle/>
          <a:p>
            <a:r>
              <a:rPr lang="en-US" smtClean="0"/>
              <a:t>Drug Abuse Resistance Education began in 1983 and is now implemented in 75% of American schools, according to its website. </a:t>
            </a:r>
          </a:p>
        </p:txBody>
      </p:sp>
      <p:pic>
        <p:nvPicPr>
          <p:cNvPr id="23556" name="Picture 2"/>
          <p:cNvPicPr>
            <a:picLocks noChangeAspect="1" noChangeArrowheads="1"/>
          </p:cNvPicPr>
          <p:nvPr/>
        </p:nvPicPr>
        <p:blipFill>
          <a:blip r:embed="rId2" cstate="print"/>
          <a:srcRect/>
          <a:stretch>
            <a:fillRect/>
          </a:stretch>
        </p:blipFill>
        <p:spPr bwMode="auto">
          <a:xfrm>
            <a:off x="1143000" y="685800"/>
            <a:ext cx="1409700" cy="790575"/>
          </a:xfrm>
          <a:prstGeom prst="rect">
            <a:avLst/>
          </a:prstGeom>
          <a:noFill/>
          <a:ln w="9525">
            <a:noFill/>
            <a:miter lim="800000"/>
            <a:headEnd/>
            <a:tailEnd/>
          </a:ln>
        </p:spPr>
      </p:pic>
      <p:pic>
        <p:nvPicPr>
          <p:cNvPr id="23557" name="Picture 3"/>
          <p:cNvPicPr>
            <a:picLocks noChangeAspect="1" noChangeArrowheads="1"/>
          </p:cNvPicPr>
          <p:nvPr/>
        </p:nvPicPr>
        <p:blipFill>
          <a:blip r:embed="rId3" cstate="print"/>
          <a:srcRect/>
          <a:stretch>
            <a:fillRect/>
          </a:stretch>
        </p:blipFill>
        <p:spPr bwMode="auto">
          <a:xfrm>
            <a:off x="4114800" y="3505200"/>
            <a:ext cx="3733800" cy="248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But It Does Not Work</a:t>
            </a:r>
            <a:endParaRPr lang="en-US" b="1" dirty="0">
              <a:solidFill>
                <a:schemeClr val="tx2">
                  <a:tint val="100000"/>
                  <a:shade val="90000"/>
                  <a:satMod val="250000"/>
                  <a:alpha val="100000"/>
                </a:schemeClr>
              </a:solidFill>
            </a:endParaRPr>
          </a:p>
        </p:txBody>
      </p:sp>
      <p:sp>
        <p:nvSpPr>
          <p:cNvPr id="24579" name="Content Placeholder 2"/>
          <p:cNvSpPr>
            <a:spLocks noGrp="1"/>
          </p:cNvSpPr>
          <p:nvPr>
            <p:ph idx="1"/>
          </p:nvPr>
        </p:nvSpPr>
        <p:spPr/>
        <p:txBody>
          <a:bodyPr/>
          <a:lstStyle/>
          <a:p>
            <a:r>
              <a:rPr lang="en-US" smtClean="0"/>
              <a:t>Many studies and meta-analyses—for example</a:t>
            </a:r>
          </a:p>
          <a:p>
            <a:pPr lvl="1"/>
            <a:r>
              <a:rPr lang="en-US" smtClean="0"/>
              <a:t>Lynam, D. R., Milich, R., Zimmerman, R., Novak, S. P., Logan, T. K., Martin, C., Leukefeld, C., &amp; Clayton, R. (1999). Project DARE: No effects at 10-year follow-up. </a:t>
            </a:r>
            <a:r>
              <a:rPr lang="en-US" i="1" smtClean="0"/>
              <a:t>Journal of Consulting and Clinical Psychology</a:t>
            </a:r>
            <a:r>
              <a:rPr lang="en-US" smtClean="0"/>
              <a:t>,</a:t>
            </a:r>
            <a:r>
              <a:rPr lang="en-US" i="1" smtClean="0"/>
              <a:t> 67</a:t>
            </a:r>
            <a:r>
              <a:rPr lang="en-US" smtClean="0"/>
              <a:t>, 590-593. </a:t>
            </a:r>
          </a:p>
          <a:p>
            <a:pPr lvl="1"/>
            <a:r>
              <a:rPr lang="en-US" smtClean="0"/>
              <a:t>West, S. L., &amp; O'Neal, K. K. (2004). Project D.A.R.E. Outcome Effectiveness Revisited. </a:t>
            </a:r>
            <a:r>
              <a:rPr lang="en-US" i="1" smtClean="0"/>
              <a:t>American Journal of Public Health</a:t>
            </a:r>
            <a:r>
              <a:rPr lang="en-US" smtClean="0"/>
              <a:t>,</a:t>
            </a:r>
            <a:r>
              <a:rPr lang="en-US" i="1" smtClean="0"/>
              <a:t> 94</a:t>
            </a:r>
            <a:r>
              <a:rPr lang="en-US" smtClean="0"/>
              <a:t>, 1027-1029.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A Widely Disseminated Conclusion</a:t>
            </a:r>
            <a:endParaRPr lang="en-US" dirty="0">
              <a:solidFill>
                <a:schemeClr val="tx2">
                  <a:tint val="100000"/>
                  <a:shade val="90000"/>
                  <a:satMod val="250000"/>
                  <a:alpha val="100000"/>
                </a:schemeClr>
              </a:solidFill>
            </a:endParaRPr>
          </a:p>
        </p:txBody>
      </p:sp>
      <p:sp>
        <p:nvSpPr>
          <p:cNvPr id="25603" name="Content Placeholder 2"/>
          <p:cNvSpPr>
            <a:spLocks noGrp="1"/>
          </p:cNvSpPr>
          <p:nvPr>
            <p:ph idx="1"/>
          </p:nvPr>
        </p:nvSpPr>
        <p:spPr/>
        <p:txBody>
          <a:bodyPr/>
          <a:lstStyle/>
          <a:p>
            <a:r>
              <a:rPr lang="en-US" smtClean="0"/>
              <a:t>Articles in the NY Times, Newsweek, a PBS show and so on</a:t>
            </a:r>
          </a:p>
          <a:p>
            <a:r>
              <a:rPr lang="en-US" smtClean="0"/>
              <a:t>Surgeon General’s Report, 2001</a:t>
            </a:r>
          </a:p>
        </p:txBody>
      </p:sp>
      <p:pic>
        <p:nvPicPr>
          <p:cNvPr id="25604" name="Picture 2"/>
          <p:cNvPicPr>
            <a:picLocks noChangeAspect="1" noChangeArrowheads="1"/>
          </p:cNvPicPr>
          <p:nvPr/>
        </p:nvPicPr>
        <p:blipFill>
          <a:blip r:embed="rId2" cstate="print"/>
          <a:srcRect/>
          <a:stretch>
            <a:fillRect/>
          </a:stretch>
        </p:blipFill>
        <p:spPr bwMode="auto">
          <a:xfrm>
            <a:off x="2438400" y="3505200"/>
            <a:ext cx="421005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Other Programs Do Work</a:t>
            </a:r>
            <a:endParaRPr lang="en-US" b="1"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fontScale="92500" lnSpcReduction="20000"/>
          </a:bodyPr>
          <a:lstStyle/>
          <a:p>
            <a:pPr fontAlgn="auto">
              <a:spcBef>
                <a:spcPts val="0"/>
              </a:spcBef>
              <a:spcAft>
                <a:spcPts val="0"/>
              </a:spcAft>
              <a:buFont typeface="Wingdings 2"/>
              <a:buChar char=""/>
              <a:defRPr/>
            </a:pPr>
            <a:r>
              <a:rPr lang="en-US" dirty="0" smtClean="0"/>
              <a:t>Life Skills Training</a:t>
            </a:r>
          </a:p>
          <a:p>
            <a:pPr marL="640080" lvl="1" fontAlgn="auto">
              <a:spcAft>
                <a:spcPts val="0"/>
              </a:spcAft>
              <a:defRPr/>
            </a:pPr>
            <a:r>
              <a:rPr lang="en-US" dirty="0" err="1" smtClean="0"/>
              <a:t>Botvin</a:t>
            </a:r>
            <a:r>
              <a:rPr lang="en-US" dirty="0" smtClean="0"/>
              <a:t>, G. J., &amp; Griffin, K. W. (2004). Life Skills Training: Empirical Findings and Future Directions. </a:t>
            </a:r>
            <a:r>
              <a:rPr lang="en-US" i="1" dirty="0" smtClean="0"/>
              <a:t>Journal of Primary Prevention</a:t>
            </a:r>
            <a:r>
              <a:rPr lang="en-US" dirty="0" smtClean="0"/>
              <a:t>,</a:t>
            </a:r>
            <a:r>
              <a:rPr lang="en-US" i="1" dirty="0" smtClean="0"/>
              <a:t> 25</a:t>
            </a:r>
            <a:r>
              <a:rPr lang="en-US" dirty="0" smtClean="0"/>
              <a:t>, 211-232. </a:t>
            </a:r>
          </a:p>
          <a:p>
            <a:pPr fontAlgn="auto">
              <a:spcBef>
                <a:spcPts val="0"/>
              </a:spcBef>
              <a:spcAft>
                <a:spcPts val="0"/>
              </a:spcAft>
              <a:buFont typeface="Wingdings 2"/>
              <a:buChar char=""/>
              <a:defRPr/>
            </a:pPr>
            <a:r>
              <a:rPr lang="en-US" dirty="0" smtClean="0"/>
              <a:t>Strengthening Families; Preparing for the Drug-Free Years</a:t>
            </a:r>
          </a:p>
          <a:p>
            <a:pPr marL="640080" lvl="1" fontAlgn="auto">
              <a:spcAft>
                <a:spcPts val="0"/>
              </a:spcAft>
              <a:defRPr/>
            </a:pPr>
            <a:r>
              <a:rPr lang="en-US" dirty="0" err="1" smtClean="0"/>
              <a:t>Spoth</a:t>
            </a:r>
            <a:r>
              <a:rPr lang="en-US" dirty="0" smtClean="0"/>
              <a:t>, R., Reyes, M. L., Redmond, C., &amp; Shin, C. (1999). Assessing a public health approach to delay onset and progression of adolescent substance use: Latent transition and log-linear analyses of longitudinal family preventive intervention outcomes. </a:t>
            </a:r>
            <a:r>
              <a:rPr lang="en-US" i="1" dirty="0" smtClean="0"/>
              <a:t>Journal of Consulting and Clinical Psychology</a:t>
            </a:r>
            <a:r>
              <a:rPr lang="en-US" dirty="0" smtClean="0"/>
              <a:t>,</a:t>
            </a:r>
            <a:r>
              <a:rPr lang="en-US" i="1" dirty="0" smtClean="0"/>
              <a:t> 67</a:t>
            </a:r>
            <a:r>
              <a:rPr lang="en-US" dirty="0" smtClean="0"/>
              <a:t>, 619-630.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So Why Don’t School Districts Switch to Effective Programs?</a:t>
            </a:r>
            <a:endParaRPr lang="en-US" b="1" dirty="0">
              <a:solidFill>
                <a:schemeClr val="tx2">
                  <a:tint val="100000"/>
                  <a:shade val="90000"/>
                  <a:satMod val="250000"/>
                  <a:alpha val="100000"/>
                </a:schemeClr>
              </a:solidFill>
            </a:endParaRPr>
          </a:p>
        </p:txBody>
      </p:sp>
      <p:sp>
        <p:nvSpPr>
          <p:cNvPr id="27651" name="Content Placeholder 2"/>
          <p:cNvSpPr>
            <a:spLocks noGrp="1"/>
          </p:cNvSpPr>
          <p:nvPr>
            <p:ph idx="1"/>
          </p:nvPr>
        </p:nvSpPr>
        <p:spPr/>
        <p:txBody>
          <a:bodyPr/>
          <a:lstStyle/>
          <a:p>
            <a:r>
              <a:rPr lang="en-US" smtClean="0"/>
              <a:t>Birkeland, S., Murphy-Graham, E., &amp; Weiss, C. (2005). Good reasons for ignoring good evaluation: The case of the drug abuse resistance education (D.A.R.E.) program. </a:t>
            </a:r>
            <a:r>
              <a:rPr lang="en-US" i="1" smtClean="0"/>
              <a:t>Evaluation and Program Planning</a:t>
            </a:r>
            <a:r>
              <a:rPr lang="en-US" smtClean="0"/>
              <a:t>,</a:t>
            </a:r>
            <a:r>
              <a:rPr lang="en-US" i="1" smtClean="0"/>
              <a:t> 28</a:t>
            </a:r>
            <a:r>
              <a:rPr lang="en-US" smtClean="0"/>
              <a:t>, 247-256. </a:t>
            </a:r>
          </a:p>
          <a:p>
            <a:r>
              <a:rPr lang="en-US" smtClean="0"/>
              <a:t>They interviewed community decision makers in 16 school districts in 4 states.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Reasons for Retaining DARE</a:t>
            </a:r>
            <a:endParaRPr lang="en-US" b="1" dirty="0">
              <a:solidFill>
                <a:schemeClr val="tx2">
                  <a:tint val="100000"/>
                  <a:shade val="90000"/>
                  <a:satMod val="250000"/>
                  <a:alpha val="100000"/>
                </a:schemeClr>
              </a:solidFill>
            </a:endParaRPr>
          </a:p>
        </p:txBody>
      </p:sp>
      <p:sp>
        <p:nvSpPr>
          <p:cNvPr id="28675" name="Content Placeholder 2"/>
          <p:cNvSpPr>
            <a:spLocks noGrp="1"/>
          </p:cNvSpPr>
          <p:nvPr>
            <p:ph idx="1"/>
          </p:nvPr>
        </p:nvSpPr>
        <p:spPr>
          <a:xfrm>
            <a:off x="457200" y="1524000"/>
            <a:ext cx="8229600" cy="4525963"/>
          </a:xfrm>
        </p:spPr>
        <p:txBody>
          <a:bodyPr/>
          <a:lstStyle/>
          <a:p>
            <a:pPr>
              <a:buFont typeface="Wingdings 2" pitchFamily="18" charset="2"/>
              <a:buNone/>
            </a:pPr>
            <a:r>
              <a:rPr lang="en-US" sz="2400" i="1" smtClean="0"/>
              <a:t>First, they had never expected D.A.R.E. alone to prevent adolescent drug use; therefore the news that it did not was no surprise. </a:t>
            </a:r>
          </a:p>
          <a:p>
            <a:pPr>
              <a:buFont typeface="Wingdings 2" pitchFamily="18" charset="2"/>
              <a:buNone/>
            </a:pPr>
            <a:r>
              <a:rPr lang="en-US" sz="2400" i="1" smtClean="0"/>
              <a:t>Second, they believed that evaluators ‘missed the boat, focusing their studies on the wrong outcome measures. The most valuable outcome of D.A.R.E., according to these respondents, is the relationships it fosters among police, families and schools. Yet most evaluation studies neglect that outcome. </a:t>
            </a:r>
          </a:p>
          <a:p>
            <a:pPr>
              <a:buFont typeface="Wingdings 2" pitchFamily="18" charset="2"/>
              <a:buNone/>
            </a:pPr>
            <a:r>
              <a:rPr lang="en-US" sz="2400" i="1" smtClean="0"/>
              <a:t>Finally, decision makers valued their personal experience with the program as more convincing than scientific evidence. They believed that their program was unique and their D.A.R.E. officer exceptional.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Who We Teach</a:t>
            </a:r>
            <a:endParaRPr lang="en-US" b="1" dirty="0">
              <a:solidFill>
                <a:schemeClr val="tx2">
                  <a:tint val="100000"/>
                  <a:shade val="90000"/>
                  <a:satMod val="250000"/>
                  <a:alpha val="100000"/>
                </a:schemeClr>
              </a:solidFill>
            </a:endParaRPr>
          </a:p>
        </p:txBody>
      </p:sp>
      <p:sp>
        <p:nvSpPr>
          <p:cNvPr id="11267" name="Content Placeholder 2"/>
          <p:cNvSpPr>
            <a:spLocks noGrp="1"/>
          </p:cNvSpPr>
          <p:nvPr>
            <p:ph idx="1"/>
          </p:nvPr>
        </p:nvSpPr>
        <p:spPr>
          <a:xfrm>
            <a:off x="457200" y="2332038"/>
            <a:ext cx="8229600" cy="4525962"/>
          </a:xfrm>
        </p:spPr>
        <p:txBody>
          <a:bodyPr/>
          <a:lstStyle/>
          <a:p>
            <a:r>
              <a:rPr lang="en-US" dirty="0" smtClean="0"/>
              <a:t>Relatively few students will go on to become scientists</a:t>
            </a:r>
          </a:p>
          <a:p>
            <a:r>
              <a:rPr lang="en-US" dirty="0" smtClean="0"/>
              <a:t>But all of them will become part of the general public, and some of them will vote</a:t>
            </a:r>
          </a:p>
          <a:p>
            <a:r>
              <a:rPr lang="en-US" dirty="0" smtClean="0"/>
              <a:t>SO—what will they take away from their classes?</a:t>
            </a:r>
          </a:p>
        </p:txBody>
      </p:sp>
      <p:pic>
        <p:nvPicPr>
          <p:cNvPr id="11268" name="Picture 2"/>
          <p:cNvPicPr>
            <a:picLocks noChangeAspect="1" noChangeArrowheads="1"/>
          </p:cNvPicPr>
          <p:nvPr/>
        </p:nvPicPr>
        <p:blipFill>
          <a:blip r:embed="rId2" cstate="print"/>
          <a:srcRect/>
          <a:stretch>
            <a:fillRect/>
          </a:stretch>
        </p:blipFill>
        <p:spPr bwMode="auto">
          <a:xfrm>
            <a:off x="533400" y="228600"/>
            <a:ext cx="2009775"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People are Poor Formal </a:t>
            </a:r>
            <a:r>
              <a:rPr lang="en-US" dirty="0" err="1" smtClean="0">
                <a:solidFill>
                  <a:schemeClr val="tx2">
                    <a:tint val="100000"/>
                    <a:shade val="90000"/>
                    <a:satMod val="250000"/>
                    <a:alpha val="100000"/>
                  </a:schemeClr>
                </a:solidFill>
              </a:rPr>
              <a:t>Reasoners</a:t>
            </a:r>
            <a:endParaRPr lang="en-US" dirty="0">
              <a:solidFill>
                <a:schemeClr val="tx2">
                  <a:tint val="100000"/>
                  <a:shade val="90000"/>
                  <a:satMod val="250000"/>
                  <a:alpha val="100000"/>
                </a:schemeClr>
              </a:solidFill>
            </a:endParaRPr>
          </a:p>
        </p:txBody>
      </p:sp>
      <p:sp>
        <p:nvSpPr>
          <p:cNvPr id="29699" name="Content Placeholder 2"/>
          <p:cNvSpPr>
            <a:spLocks noGrp="1"/>
          </p:cNvSpPr>
          <p:nvPr>
            <p:ph idx="1"/>
          </p:nvPr>
        </p:nvSpPr>
        <p:spPr>
          <a:xfrm>
            <a:off x="457200" y="1828800"/>
            <a:ext cx="8229600" cy="4525963"/>
          </a:xfrm>
        </p:spPr>
        <p:txBody>
          <a:bodyPr/>
          <a:lstStyle/>
          <a:p>
            <a:r>
              <a:rPr lang="en-US" smtClean="0"/>
              <a:t>Availability heuristic</a:t>
            </a:r>
          </a:p>
          <a:p>
            <a:pPr lvl="1"/>
            <a:r>
              <a:rPr lang="en-US" smtClean="0"/>
              <a:t>e.g., my local DARE officer is a great guy</a:t>
            </a:r>
          </a:p>
          <a:p>
            <a:r>
              <a:rPr lang="en-US" smtClean="0"/>
              <a:t>Neglect of base rates</a:t>
            </a:r>
          </a:p>
          <a:p>
            <a:pPr lvl="1"/>
            <a:r>
              <a:rPr lang="en-US" smtClean="0"/>
              <a:t>e.g., drug use is low here so DARE works; or--drug use is high here so we need DARE</a:t>
            </a:r>
          </a:p>
          <a:p>
            <a:r>
              <a:rPr lang="en-US" smtClean="0"/>
              <a:t>Focusing effect</a:t>
            </a:r>
          </a:p>
          <a:p>
            <a:pPr lvl="1"/>
            <a:r>
              <a:rPr lang="en-US" smtClean="0"/>
              <a:t>e.g., DARE makes kids comfortable with police officers so it is good</a:t>
            </a:r>
          </a:p>
        </p:txBody>
      </p:sp>
      <p:pic>
        <p:nvPicPr>
          <p:cNvPr id="29700" name="Picture 2"/>
          <p:cNvPicPr>
            <a:picLocks noChangeAspect="1" noChangeArrowheads="1"/>
          </p:cNvPicPr>
          <p:nvPr/>
        </p:nvPicPr>
        <p:blipFill>
          <a:blip r:embed="rId2" cstate="print"/>
          <a:srcRect/>
          <a:stretch>
            <a:fillRect/>
          </a:stretch>
        </p:blipFill>
        <p:spPr bwMode="auto">
          <a:xfrm>
            <a:off x="1447800" y="304800"/>
            <a:ext cx="1219200"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Although They May Be Better In Some Circumstances</a:t>
            </a:r>
            <a:endParaRPr lang="en-US" dirty="0">
              <a:solidFill>
                <a:schemeClr val="tx2">
                  <a:tint val="100000"/>
                  <a:shade val="90000"/>
                  <a:satMod val="250000"/>
                  <a:alpha val="100000"/>
                </a:schemeClr>
              </a:solidFill>
            </a:endParaRPr>
          </a:p>
        </p:txBody>
      </p:sp>
      <p:sp>
        <p:nvSpPr>
          <p:cNvPr id="30723" name="Content Placeholder 2"/>
          <p:cNvSpPr>
            <a:spLocks noGrp="1"/>
          </p:cNvSpPr>
          <p:nvPr>
            <p:ph idx="1"/>
          </p:nvPr>
        </p:nvSpPr>
        <p:spPr>
          <a:xfrm>
            <a:off x="457200" y="2057400"/>
            <a:ext cx="8229600" cy="4525963"/>
          </a:xfrm>
        </p:spPr>
        <p:txBody>
          <a:bodyPr/>
          <a:lstStyle/>
          <a:p>
            <a:r>
              <a:rPr lang="en-US" smtClean="0"/>
              <a:t>The ecological rationality approach</a:t>
            </a:r>
          </a:p>
          <a:p>
            <a:pPr lvl="1"/>
            <a:r>
              <a:rPr lang="en-US" smtClean="0"/>
              <a:t>Argues that people can’t be too bad at reasoning—they survive!</a:t>
            </a:r>
          </a:p>
          <a:p>
            <a:pPr lvl="1"/>
            <a:r>
              <a:rPr lang="en-US" smtClean="0"/>
              <a:t>See for example </a:t>
            </a:r>
          </a:p>
          <a:p>
            <a:pPr lvl="2"/>
            <a:r>
              <a:rPr lang="en-US" smtClean="0"/>
              <a:t>Todd, P. M., &amp; Gigerenzer, G. (2007). Environments that make us smart: Ecological rationality. </a:t>
            </a:r>
            <a:r>
              <a:rPr lang="en-US" i="1" smtClean="0"/>
              <a:t>Current Directions in Psychological Science</a:t>
            </a:r>
            <a:r>
              <a:rPr lang="en-US" smtClean="0"/>
              <a:t>,</a:t>
            </a:r>
            <a:r>
              <a:rPr lang="en-US" i="1" smtClean="0"/>
              <a:t> 16</a:t>
            </a:r>
            <a:r>
              <a:rPr lang="en-US" smtClean="0"/>
              <a:t>, 167-171.</a:t>
            </a:r>
          </a:p>
          <a:p>
            <a:r>
              <a:rPr lang="en-US" smtClean="0"/>
              <a:t>Yet, the basic approach of this group also acknowledges the ways in which people are not good formal reasoners</a:t>
            </a:r>
          </a:p>
        </p:txBody>
      </p:sp>
      <p:pic>
        <p:nvPicPr>
          <p:cNvPr id="30724" name="Picture 2"/>
          <p:cNvPicPr>
            <a:picLocks noChangeAspect="1" noChangeArrowheads="1"/>
          </p:cNvPicPr>
          <p:nvPr/>
        </p:nvPicPr>
        <p:blipFill>
          <a:blip r:embed="rId2" cstate="print"/>
          <a:srcRect/>
          <a:stretch>
            <a:fillRect/>
          </a:stretch>
        </p:blipFill>
        <p:spPr bwMode="auto">
          <a:xfrm>
            <a:off x="1371600" y="762000"/>
            <a:ext cx="923925"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What Can Society Do To Support Good Decision-Making?</a:t>
            </a:r>
            <a:endParaRPr lang="en-US" dirty="0">
              <a:solidFill>
                <a:schemeClr val="tx2">
                  <a:tint val="100000"/>
                  <a:shade val="90000"/>
                  <a:satMod val="250000"/>
                  <a:alpha val="100000"/>
                </a:schemeClr>
              </a:solidFill>
            </a:endParaRPr>
          </a:p>
        </p:txBody>
      </p:sp>
      <p:sp>
        <p:nvSpPr>
          <p:cNvPr id="31747" name="Content Placeholder 2"/>
          <p:cNvSpPr>
            <a:spLocks noGrp="1"/>
          </p:cNvSpPr>
          <p:nvPr>
            <p:ph idx="1"/>
          </p:nvPr>
        </p:nvSpPr>
        <p:spPr/>
        <p:txBody>
          <a:bodyPr/>
          <a:lstStyle/>
          <a:p>
            <a:r>
              <a:rPr lang="en-US" dirty="0" smtClean="0"/>
              <a:t>Use frequencies not percentages in evaluating and explaining risks </a:t>
            </a:r>
          </a:p>
          <a:p>
            <a:r>
              <a:rPr lang="en-US" dirty="0" smtClean="0"/>
              <a:t>Change default options</a:t>
            </a:r>
          </a:p>
          <a:p>
            <a:pPr lvl="1"/>
            <a:r>
              <a:rPr lang="en-US" dirty="0" smtClean="0"/>
              <a:t>Opt in versus opt out</a:t>
            </a:r>
          </a:p>
          <a:p>
            <a:r>
              <a:rPr lang="en-US" i="1" dirty="0" smtClean="0"/>
              <a:t>Require</a:t>
            </a:r>
            <a:r>
              <a:rPr lang="en-US" dirty="0" smtClean="0"/>
              <a:t> the use of evidence</a:t>
            </a:r>
          </a:p>
          <a:p>
            <a:pPr lvl="1"/>
            <a:r>
              <a:rPr lang="en-US" dirty="0" smtClean="0"/>
              <a:t>While recognizing it is not always available</a:t>
            </a:r>
          </a:p>
          <a:p>
            <a:pPr lvl="2"/>
            <a:r>
              <a:rPr lang="en-US" i="1" dirty="0" smtClean="0"/>
              <a:t>What Works Clearinghouse </a:t>
            </a:r>
            <a:r>
              <a:rPr lang="en-US" dirty="0" smtClean="0"/>
              <a:t>sets the bar too high </a:t>
            </a:r>
          </a:p>
          <a:p>
            <a:pPr lvl="2"/>
            <a:r>
              <a:rPr lang="en-US" dirty="0" smtClean="0"/>
              <a:t>Provide practice guides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What Can We Do in Teaching?</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lnSpcReduction="10000"/>
          </a:bodyPr>
          <a:lstStyle/>
          <a:p>
            <a:pPr fontAlgn="auto">
              <a:spcBef>
                <a:spcPts val="0"/>
              </a:spcBef>
              <a:spcAft>
                <a:spcPts val="0"/>
              </a:spcAft>
              <a:buFont typeface="Wingdings 2"/>
              <a:buChar char=""/>
              <a:defRPr/>
            </a:pPr>
            <a:r>
              <a:rPr lang="en-US" dirty="0" smtClean="0"/>
              <a:t>Do not hesitate to say </a:t>
            </a:r>
            <a:r>
              <a:rPr lang="en-US" i="1" dirty="0" smtClean="0">
                <a:solidFill>
                  <a:srgbClr val="FFC000"/>
                </a:solidFill>
              </a:rPr>
              <a:t>what we know now</a:t>
            </a:r>
          </a:p>
          <a:p>
            <a:pPr fontAlgn="auto">
              <a:spcBef>
                <a:spcPts val="0"/>
              </a:spcBef>
              <a:spcAft>
                <a:spcPts val="0"/>
              </a:spcAft>
              <a:buFont typeface="Wingdings 2"/>
              <a:buChar char=""/>
              <a:defRPr/>
            </a:pPr>
            <a:r>
              <a:rPr lang="en-US" dirty="0" smtClean="0"/>
              <a:t>But add </a:t>
            </a:r>
            <a:r>
              <a:rPr lang="en-US" i="1" dirty="0" smtClean="0">
                <a:solidFill>
                  <a:srgbClr val="FFC000"/>
                </a:solidFill>
              </a:rPr>
              <a:t>how</a:t>
            </a:r>
            <a:r>
              <a:rPr lang="en-US" dirty="0" smtClean="0">
                <a:solidFill>
                  <a:schemeClr val="accent2"/>
                </a:solidFill>
              </a:rPr>
              <a:t> </a:t>
            </a:r>
            <a:r>
              <a:rPr lang="en-US" dirty="0" smtClean="0"/>
              <a:t>we know</a:t>
            </a:r>
          </a:p>
          <a:p>
            <a:pPr marL="640080" lvl="1" fontAlgn="auto">
              <a:spcAft>
                <a:spcPts val="0"/>
              </a:spcAft>
              <a:defRPr/>
            </a:pPr>
            <a:r>
              <a:rPr lang="en-US" dirty="0" smtClean="0"/>
              <a:t>Methods in context</a:t>
            </a:r>
          </a:p>
          <a:p>
            <a:pPr marL="640080" lvl="1" fontAlgn="auto">
              <a:spcAft>
                <a:spcPts val="0"/>
              </a:spcAft>
              <a:defRPr/>
            </a:pPr>
            <a:r>
              <a:rPr lang="en-US" dirty="0" smtClean="0"/>
              <a:t>Research design in context</a:t>
            </a:r>
          </a:p>
          <a:p>
            <a:pPr fontAlgn="auto">
              <a:spcBef>
                <a:spcPts val="0"/>
              </a:spcBef>
              <a:spcAft>
                <a:spcPts val="0"/>
              </a:spcAft>
              <a:buFont typeface="Wingdings 2"/>
              <a:buChar char=""/>
              <a:defRPr/>
            </a:pPr>
            <a:r>
              <a:rPr lang="en-US" dirty="0" smtClean="0"/>
              <a:t>And (judiciously) add the idea that there may be </a:t>
            </a:r>
            <a:r>
              <a:rPr lang="en-US" i="1" dirty="0" smtClean="0">
                <a:solidFill>
                  <a:srgbClr val="FFC000"/>
                </a:solidFill>
              </a:rPr>
              <a:t>changes</a:t>
            </a:r>
            <a:r>
              <a:rPr lang="en-US" dirty="0" smtClean="0"/>
              <a:t> in what we know</a:t>
            </a:r>
          </a:p>
          <a:p>
            <a:pPr marL="640080" lvl="1" fontAlgn="auto">
              <a:spcAft>
                <a:spcPts val="0"/>
              </a:spcAft>
              <a:defRPr/>
            </a:pPr>
            <a:r>
              <a:rPr lang="en-US" dirty="0" smtClean="0"/>
              <a:t>A dash of history</a:t>
            </a:r>
          </a:p>
          <a:p>
            <a:pPr fontAlgn="auto">
              <a:spcBef>
                <a:spcPts val="0"/>
              </a:spcBef>
              <a:spcAft>
                <a:spcPts val="0"/>
              </a:spcAft>
              <a:buFont typeface="Wingdings 2"/>
              <a:buChar char=""/>
              <a:defRPr/>
            </a:pPr>
            <a:r>
              <a:rPr lang="en-US" dirty="0" smtClean="0"/>
              <a:t>And also add what we </a:t>
            </a:r>
            <a:r>
              <a:rPr lang="en-US" dirty="0" smtClean="0">
                <a:solidFill>
                  <a:srgbClr val="FFC000"/>
                </a:solidFill>
              </a:rPr>
              <a:t>do </a:t>
            </a:r>
            <a:r>
              <a:rPr lang="en-US" i="1" dirty="0" smtClean="0">
                <a:solidFill>
                  <a:srgbClr val="FFC000"/>
                </a:solidFill>
              </a:rPr>
              <a:t>not</a:t>
            </a:r>
            <a:r>
              <a:rPr lang="en-US" dirty="0" smtClean="0">
                <a:solidFill>
                  <a:srgbClr val="FFC000"/>
                </a:solidFill>
              </a:rPr>
              <a:t> know</a:t>
            </a:r>
          </a:p>
          <a:p>
            <a:pPr marL="640080" lvl="1" fontAlgn="auto">
              <a:spcAft>
                <a:spcPts val="0"/>
              </a:spcAft>
              <a:defRPr/>
            </a:pPr>
            <a:r>
              <a:rPr lang="en-US" dirty="0" smtClean="0"/>
              <a:t>Presented in a positive way that emphasizes optimism about discovery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Note That This Idea is Different From Teaching </a:t>
            </a:r>
            <a:r>
              <a:rPr lang="en-US" b="1" i="1" dirty="0" smtClean="0">
                <a:solidFill>
                  <a:schemeClr val="tx2">
                    <a:tint val="100000"/>
                    <a:shade val="90000"/>
                    <a:satMod val="250000"/>
                    <a:alpha val="100000"/>
                  </a:schemeClr>
                </a:solidFill>
              </a:rPr>
              <a:t>About</a:t>
            </a:r>
            <a:r>
              <a:rPr lang="en-US" b="1" dirty="0" smtClean="0">
                <a:solidFill>
                  <a:schemeClr val="tx2">
                    <a:tint val="100000"/>
                    <a:shade val="90000"/>
                    <a:satMod val="250000"/>
                    <a:alpha val="100000"/>
                  </a:schemeClr>
                </a:solidFill>
              </a:rPr>
              <a:t> Evidence</a:t>
            </a:r>
            <a:endParaRPr lang="en-US" b="1"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962400" y="1646238"/>
            <a:ext cx="4724400" cy="4525962"/>
          </a:xfrm>
        </p:spPr>
        <p:txBody>
          <a:bodyPr>
            <a:normAutofit fontScale="92500" lnSpcReduction="10000"/>
          </a:bodyPr>
          <a:lstStyle/>
          <a:p>
            <a:pPr fontAlgn="auto">
              <a:spcBef>
                <a:spcPts val="0"/>
              </a:spcBef>
              <a:spcAft>
                <a:spcPts val="0"/>
              </a:spcAft>
              <a:buFont typeface="Wingdings 2"/>
              <a:buChar char=""/>
              <a:defRPr/>
            </a:pPr>
            <a:r>
              <a:rPr lang="en-US" dirty="0" smtClean="0"/>
              <a:t>We can additionally teach specifically about program evaluation and statistics</a:t>
            </a:r>
          </a:p>
          <a:p>
            <a:pPr fontAlgn="auto">
              <a:spcBef>
                <a:spcPts val="0"/>
              </a:spcBef>
              <a:spcAft>
                <a:spcPts val="0"/>
              </a:spcAft>
              <a:buFont typeface="Wingdings 2"/>
              <a:buChar char=""/>
              <a:defRPr/>
            </a:pPr>
            <a:r>
              <a:rPr lang="en-US" dirty="0" smtClean="0"/>
              <a:t>Or specifically about reasoning and its vicissitudes</a:t>
            </a:r>
          </a:p>
          <a:p>
            <a:pPr fontAlgn="auto">
              <a:spcBef>
                <a:spcPts val="0"/>
              </a:spcBef>
              <a:spcAft>
                <a:spcPts val="0"/>
              </a:spcAft>
              <a:buFont typeface="Wingdings 2"/>
              <a:buChar char=""/>
              <a:defRPr/>
            </a:pPr>
            <a:r>
              <a:rPr lang="en-US" dirty="0" smtClean="0"/>
              <a:t>But my belief is that it’s a </a:t>
            </a:r>
            <a:r>
              <a:rPr lang="en-US" dirty="0" smtClean="0">
                <a:solidFill>
                  <a:srgbClr val="FFC000"/>
                </a:solidFill>
              </a:rPr>
              <a:t>scientific cast of mind</a:t>
            </a:r>
            <a:r>
              <a:rPr lang="en-US" dirty="0" smtClean="0"/>
              <a:t> we most want to create</a:t>
            </a:r>
            <a:endParaRPr lang="en-US" dirty="0"/>
          </a:p>
        </p:txBody>
      </p:sp>
      <p:pic>
        <p:nvPicPr>
          <p:cNvPr id="33796" name="Picture 2"/>
          <p:cNvPicPr>
            <a:picLocks noChangeAspect="1" noChangeArrowheads="1"/>
          </p:cNvPicPr>
          <p:nvPr/>
        </p:nvPicPr>
        <p:blipFill>
          <a:blip r:embed="rId2" cstate="print"/>
          <a:srcRect/>
          <a:stretch>
            <a:fillRect/>
          </a:stretch>
        </p:blipFill>
        <p:spPr bwMode="auto">
          <a:xfrm>
            <a:off x="457200" y="1981200"/>
            <a:ext cx="3552825"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Two Examples</a:t>
            </a:r>
            <a:endParaRPr lang="en-US" b="1" dirty="0">
              <a:solidFill>
                <a:schemeClr val="tx2">
                  <a:tint val="100000"/>
                  <a:shade val="90000"/>
                  <a:satMod val="250000"/>
                  <a:alpha val="100000"/>
                </a:schemeClr>
              </a:solidFill>
            </a:endParaRPr>
          </a:p>
        </p:txBody>
      </p:sp>
      <p:sp>
        <p:nvSpPr>
          <p:cNvPr id="34819" name="Content Placeholder 2"/>
          <p:cNvSpPr>
            <a:spLocks noGrp="1"/>
          </p:cNvSpPr>
          <p:nvPr>
            <p:ph idx="1"/>
          </p:nvPr>
        </p:nvSpPr>
        <p:spPr/>
        <p:txBody>
          <a:bodyPr/>
          <a:lstStyle/>
          <a:p>
            <a:r>
              <a:rPr lang="en-US" smtClean="0"/>
              <a:t>What is the reliability of children’s eyewitness testimony?</a:t>
            </a:r>
          </a:p>
          <a:p>
            <a:r>
              <a:rPr lang="en-US" smtClean="0"/>
              <a:t>How does nonmaternal care affect children’s development? </a:t>
            </a:r>
          </a:p>
        </p:txBody>
      </p:sp>
      <p:pic>
        <p:nvPicPr>
          <p:cNvPr id="34820" name="Picture 2"/>
          <p:cNvPicPr>
            <a:picLocks noChangeAspect="1" noChangeArrowheads="1"/>
          </p:cNvPicPr>
          <p:nvPr/>
        </p:nvPicPr>
        <p:blipFill>
          <a:blip r:embed="rId2" cstate="print"/>
          <a:srcRect/>
          <a:stretch>
            <a:fillRect/>
          </a:stretch>
        </p:blipFill>
        <p:spPr bwMode="auto">
          <a:xfrm>
            <a:off x="1219200" y="4114800"/>
            <a:ext cx="2792413" cy="1857375"/>
          </a:xfrm>
          <a:prstGeom prst="rect">
            <a:avLst/>
          </a:prstGeom>
          <a:noFill/>
          <a:ln w="9525">
            <a:noFill/>
            <a:miter lim="800000"/>
            <a:headEnd/>
            <a:tailEnd/>
          </a:ln>
        </p:spPr>
      </p:pic>
      <p:pic>
        <p:nvPicPr>
          <p:cNvPr id="34821" name="Picture 3"/>
          <p:cNvPicPr>
            <a:picLocks noChangeAspect="1" noChangeArrowheads="1"/>
          </p:cNvPicPr>
          <p:nvPr/>
        </p:nvPicPr>
        <p:blipFill>
          <a:blip r:embed="rId3" cstate="print"/>
          <a:srcRect/>
          <a:stretch>
            <a:fillRect/>
          </a:stretch>
        </p:blipFill>
        <p:spPr bwMode="auto">
          <a:xfrm>
            <a:off x="4953000" y="3962400"/>
            <a:ext cx="3128963"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dirty="0" smtClean="0">
                <a:solidFill>
                  <a:schemeClr val="tx2">
                    <a:tint val="100000"/>
                    <a:shade val="90000"/>
                    <a:satMod val="250000"/>
                    <a:alpha val="100000"/>
                  </a:schemeClr>
                </a:solidFill>
              </a:rPr>
              <a:t>What We Used To Think</a:t>
            </a:r>
            <a:endParaRPr lang="en-US" dirty="0">
              <a:solidFill>
                <a:schemeClr val="tx2">
                  <a:tint val="100000"/>
                  <a:shade val="90000"/>
                  <a:satMod val="250000"/>
                  <a:alpha val="100000"/>
                </a:schemeClr>
              </a:solidFill>
            </a:endParaRPr>
          </a:p>
        </p:txBody>
      </p:sp>
      <p:sp>
        <p:nvSpPr>
          <p:cNvPr id="36867" name="Content Placeholder 2"/>
          <p:cNvSpPr>
            <a:spLocks noGrp="1"/>
          </p:cNvSpPr>
          <p:nvPr>
            <p:ph idx="1"/>
          </p:nvPr>
        </p:nvSpPr>
        <p:spPr>
          <a:xfrm>
            <a:off x="228600" y="1447800"/>
            <a:ext cx="8229600" cy="4525963"/>
          </a:xfrm>
        </p:spPr>
        <p:txBody>
          <a:bodyPr/>
          <a:lstStyle/>
          <a:p>
            <a:r>
              <a:rPr lang="en-US" smtClean="0"/>
              <a:t>Conflicting claims, all with surface plausibility</a:t>
            </a:r>
          </a:p>
          <a:p>
            <a:pPr lvl="1"/>
            <a:r>
              <a:rPr lang="en-US" smtClean="0"/>
              <a:t>Children never lie, and trauma is never forgotten</a:t>
            </a:r>
          </a:p>
          <a:p>
            <a:pPr lvl="1"/>
            <a:r>
              <a:rPr lang="en-US" smtClean="0"/>
              <a:t>Children never lie, but trauma is frequently repressed</a:t>
            </a:r>
          </a:p>
          <a:p>
            <a:pPr lvl="1"/>
            <a:r>
              <a:rPr lang="en-US" smtClean="0"/>
              <a:t>Children can’t tell truth from untruth and so often lie inadvertently</a:t>
            </a:r>
          </a:p>
          <a:p>
            <a:pPr lvl="1"/>
            <a:r>
              <a:rPr lang="en-US" smtClean="0"/>
              <a:t>Children try to tell the truth but their memory systems are immature</a:t>
            </a:r>
          </a:p>
        </p:txBody>
      </p:sp>
      <p:pic>
        <p:nvPicPr>
          <p:cNvPr id="36868" name="Picture 2"/>
          <p:cNvPicPr>
            <a:picLocks noChangeAspect="1" noChangeArrowheads="1"/>
          </p:cNvPicPr>
          <p:nvPr/>
        </p:nvPicPr>
        <p:blipFill>
          <a:blip r:embed="rId2" cstate="print"/>
          <a:srcRect/>
          <a:stretch>
            <a:fillRect/>
          </a:stretch>
        </p:blipFill>
        <p:spPr bwMode="auto">
          <a:xfrm>
            <a:off x="6629400" y="5181600"/>
            <a:ext cx="206216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a:bodyPr>
          <a:lstStyle/>
          <a:p>
            <a:pPr marL="54864" fontAlgn="auto">
              <a:spcAft>
                <a:spcPts val="0"/>
              </a:spcAft>
              <a:defRPr/>
            </a:pPr>
            <a:r>
              <a:rPr lang="en-US" dirty="0" smtClean="0">
                <a:solidFill>
                  <a:schemeClr val="tx2">
                    <a:tint val="100000"/>
                    <a:shade val="90000"/>
                    <a:satMod val="250000"/>
                    <a:alpha val="100000"/>
                  </a:schemeClr>
                </a:solidFill>
              </a:rPr>
              <a:t>What We Know Now</a:t>
            </a:r>
            <a:endParaRPr lang="en-US" dirty="0">
              <a:solidFill>
                <a:schemeClr val="tx2">
                  <a:tint val="100000"/>
                  <a:shade val="90000"/>
                  <a:satMod val="250000"/>
                  <a:alpha val="100000"/>
                </a:schemeClr>
              </a:solidFill>
            </a:endParaRPr>
          </a:p>
        </p:txBody>
      </p:sp>
      <p:sp>
        <p:nvSpPr>
          <p:cNvPr id="35843" name="Content Placeholder 2"/>
          <p:cNvSpPr>
            <a:spLocks noGrp="1"/>
          </p:cNvSpPr>
          <p:nvPr>
            <p:ph idx="1"/>
          </p:nvPr>
        </p:nvSpPr>
        <p:spPr>
          <a:xfrm>
            <a:off x="304800" y="1524000"/>
            <a:ext cx="8229600" cy="4525963"/>
          </a:xfrm>
        </p:spPr>
        <p:txBody>
          <a:bodyPr/>
          <a:lstStyle/>
          <a:p>
            <a:r>
              <a:rPr lang="en-US" smtClean="0"/>
              <a:t>Preschool children are </a:t>
            </a:r>
            <a:r>
              <a:rPr lang="en-US" i="1" smtClean="0">
                <a:solidFill>
                  <a:srgbClr val="FFC000"/>
                </a:solidFill>
              </a:rPr>
              <a:t>more</a:t>
            </a:r>
            <a:r>
              <a:rPr lang="en-US" smtClean="0"/>
              <a:t> suggestible than older children or adults, although</a:t>
            </a:r>
          </a:p>
          <a:p>
            <a:pPr lvl="1"/>
            <a:r>
              <a:rPr lang="en-US" smtClean="0"/>
              <a:t>Preschoolers sometimes give accurate recollections even in the face of suggestive questioning and even after fairly long periods of time</a:t>
            </a:r>
          </a:p>
          <a:p>
            <a:pPr lvl="1"/>
            <a:r>
              <a:rPr lang="en-US" smtClean="0"/>
              <a:t>Adults are also quite suggestible</a:t>
            </a:r>
          </a:p>
          <a:p>
            <a:r>
              <a:rPr lang="en-US" smtClean="0"/>
              <a:t>Even experts cannot tell the difference between true and false reports</a:t>
            </a:r>
          </a:p>
        </p:txBody>
      </p:sp>
      <p:pic>
        <p:nvPicPr>
          <p:cNvPr id="35844" name="Picture 2"/>
          <p:cNvPicPr>
            <a:picLocks noChangeAspect="1" noChangeArrowheads="1"/>
          </p:cNvPicPr>
          <p:nvPr/>
        </p:nvPicPr>
        <p:blipFill>
          <a:blip r:embed="rId2" cstate="print"/>
          <a:srcRect/>
          <a:stretch>
            <a:fillRect/>
          </a:stretch>
        </p:blipFill>
        <p:spPr bwMode="auto">
          <a:xfrm>
            <a:off x="6819900" y="5181600"/>
            <a:ext cx="20605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a:bodyPr>
          <a:lstStyle/>
          <a:p>
            <a:pPr marL="54864" fontAlgn="auto">
              <a:spcAft>
                <a:spcPts val="0"/>
              </a:spcAft>
              <a:defRPr/>
            </a:pPr>
            <a:r>
              <a:rPr lang="en-US" dirty="0" smtClean="0">
                <a:solidFill>
                  <a:schemeClr val="tx2">
                    <a:tint val="100000"/>
                    <a:shade val="90000"/>
                    <a:satMod val="250000"/>
                    <a:alpha val="100000"/>
                  </a:schemeClr>
                </a:solidFill>
              </a:rPr>
              <a:t>How We Know What We Know</a:t>
            </a:r>
            <a:endParaRPr lang="en-US" dirty="0">
              <a:solidFill>
                <a:schemeClr val="tx2">
                  <a:tint val="100000"/>
                  <a:shade val="90000"/>
                  <a:satMod val="250000"/>
                  <a:alpha val="100000"/>
                </a:schemeClr>
              </a:solidFill>
            </a:endParaRPr>
          </a:p>
        </p:txBody>
      </p:sp>
      <p:sp>
        <p:nvSpPr>
          <p:cNvPr id="37891" name="Content Placeholder 2"/>
          <p:cNvSpPr>
            <a:spLocks noGrp="1"/>
          </p:cNvSpPr>
          <p:nvPr>
            <p:ph idx="1"/>
          </p:nvPr>
        </p:nvSpPr>
        <p:spPr/>
        <p:txBody>
          <a:bodyPr/>
          <a:lstStyle/>
          <a:p>
            <a:r>
              <a:rPr lang="en-US" dirty="0" smtClean="0"/>
              <a:t>Experimental studies of children in staged situations with planned intervals, question types etc.</a:t>
            </a:r>
          </a:p>
          <a:p>
            <a:r>
              <a:rPr lang="en-US" dirty="0" smtClean="0"/>
              <a:t>Analysis of actual forensic interviews and legal proceedings</a:t>
            </a:r>
          </a:p>
        </p:txBody>
      </p:sp>
      <p:pic>
        <p:nvPicPr>
          <p:cNvPr id="37892" name="Picture 3"/>
          <p:cNvPicPr>
            <a:picLocks noChangeAspect="1" noChangeArrowheads="1"/>
          </p:cNvPicPr>
          <p:nvPr/>
        </p:nvPicPr>
        <p:blipFill>
          <a:blip r:embed="rId2" cstate="print"/>
          <a:srcRect/>
          <a:stretch>
            <a:fillRect/>
          </a:stretch>
        </p:blipFill>
        <p:spPr bwMode="auto">
          <a:xfrm>
            <a:off x="4953000" y="39624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What We Still Need to Find Out—What’s on the Horizon</a:t>
            </a:r>
            <a:endParaRPr lang="en-US" dirty="0">
              <a:solidFill>
                <a:schemeClr val="tx2">
                  <a:tint val="100000"/>
                  <a:shade val="90000"/>
                  <a:satMod val="250000"/>
                  <a:alpha val="100000"/>
                </a:schemeClr>
              </a:solidFill>
            </a:endParaRPr>
          </a:p>
        </p:txBody>
      </p:sp>
      <p:sp>
        <p:nvSpPr>
          <p:cNvPr id="38915" name="Content Placeholder 2"/>
          <p:cNvSpPr>
            <a:spLocks noGrp="1"/>
          </p:cNvSpPr>
          <p:nvPr>
            <p:ph idx="1"/>
          </p:nvPr>
        </p:nvSpPr>
        <p:spPr/>
        <p:txBody>
          <a:bodyPr/>
          <a:lstStyle/>
          <a:p>
            <a:r>
              <a:rPr lang="en-US" dirty="0" smtClean="0"/>
              <a:t>Is there any reliable way to detect true memories?</a:t>
            </a:r>
          </a:p>
          <a:p>
            <a:r>
              <a:rPr lang="en-US" dirty="0" smtClean="0"/>
              <a:t>What is the best way to interview children so as to avoid false positives and false negatives? </a:t>
            </a:r>
          </a:p>
        </p:txBody>
      </p:sp>
      <p:pic>
        <p:nvPicPr>
          <p:cNvPr id="38916" name="Picture 2"/>
          <p:cNvPicPr>
            <a:picLocks noChangeAspect="1" noChangeArrowheads="1"/>
          </p:cNvPicPr>
          <p:nvPr/>
        </p:nvPicPr>
        <p:blipFill>
          <a:blip r:embed="rId2" cstate="print"/>
          <a:srcRect/>
          <a:stretch>
            <a:fillRect/>
          </a:stretch>
        </p:blipFill>
        <p:spPr bwMode="auto">
          <a:xfrm>
            <a:off x="6096000" y="4505246"/>
            <a:ext cx="20605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What Do They Want? </a:t>
            </a:r>
            <a:br>
              <a:rPr lang="en-US" b="1" dirty="0" smtClean="0">
                <a:solidFill>
                  <a:schemeClr val="tx2">
                    <a:tint val="100000"/>
                    <a:shade val="90000"/>
                    <a:satMod val="250000"/>
                    <a:alpha val="100000"/>
                  </a:schemeClr>
                </a:solidFill>
              </a:rPr>
            </a:br>
            <a:r>
              <a:rPr lang="en-US" b="1" dirty="0" smtClean="0">
                <a:solidFill>
                  <a:schemeClr val="tx2">
                    <a:tint val="100000"/>
                    <a:shade val="90000"/>
                    <a:satMod val="250000"/>
                    <a:alpha val="100000"/>
                  </a:schemeClr>
                </a:solidFill>
              </a:rPr>
              <a:t>The Answers</a:t>
            </a:r>
            <a:endParaRPr lang="en-US" b="1" dirty="0">
              <a:solidFill>
                <a:schemeClr val="tx2">
                  <a:tint val="100000"/>
                  <a:shade val="90000"/>
                  <a:satMod val="250000"/>
                  <a:alpha val="100000"/>
                </a:schemeClr>
              </a:solidFill>
            </a:endParaRPr>
          </a:p>
        </p:txBody>
      </p:sp>
      <p:sp>
        <p:nvSpPr>
          <p:cNvPr id="12291" name="Content Placeholder 2"/>
          <p:cNvSpPr>
            <a:spLocks noGrp="1"/>
          </p:cNvSpPr>
          <p:nvPr>
            <p:ph idx="1"/>
          </p:nvPr>
        </p:nvSpPr>
        <p:spPr>
          <a:xfrm>
            <a:off x="457200" y="1646238"/>
            <a:ext cx="4114800" cy="4525962"/>
          </a:xfrm>
        </p:spPr>
        <p:txBody>
          <a:bodyPr/>
          <a:lstStyle/>
          <a:p>
            <a:r>
              <a:rPr lang="en-US" smtClean="0"/>
              <a:t>Most college students approach introductory-level courses with the mindset that they will learn the answers from an expert who knows the answers</a:t>
            </a:r>
          </a:p>
        </p:txBody>
      </p:sp>
      <p:pic>
        <p:nvPicPr>
          <p:cNvPr id="12292" name="Picture 4"/>
          <p:cNvPicPr>
            <a:picLocks noChangeAspect="1" noChangeArrowheads="1"/>
          </p:cNvPicPr>
          <p:nvPr/>
        </p:nvPicPr>
        <p:blipFill>
          <a:blip r:embed="rId2" cstate="print"/>
          <a:srcRect/>
          <a:stretch>
            <a:fillRect/>
          </a:stretch>
        </p:blipFill>
        <p:spPr bwMode="auto">
          <a:xfrm>
            <a:off x="5105400" y="1600200"/>
            <a:ext cx="3400425"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dirty="0" smtClean="0">
                <a:solidFill>
                  <a:schemeClr val="tx2">
                    <a:tint val="100000"/>
                    <a:shade val="90000"/>
                    <a:satMod val="250000"/>
                    <a:alpha val="100000"/>
                  </a:schemeClr>
                </a:solidFill>
              </a:rPr>
              <a:t>What We Used To Think</a:t>
            </a:r>
            <a:endParaRPr lang="en-US" dirty="0">
              <a:solidFill>
                <a:schemeClr val="tx2">
                  <a:tint val="100000"/>
                  <a:shade val="90000"/>
                  <a:satMod val="250000"/>
                  <a:alpha val="100000"/>
                </a:schemeClr>
              </a:solidFill>
            </a:endParaRPr>
          </a:p>
        </p:txBody>
      </p:sp>
      <p:sp>
        <p:nvSpPr>
          <p:cNvPr id="40963" name="Content Placeholder 2"/>
          <p:cNvSpPr>
            <a:spLocks noGrp="1"/>
          </p:cNvSpPr>
          <p:nvPr>
            <p:ph idx="1"/>
          </p:nvPr>
        </p:nvSpPr>
        <p:spPr/>
        <p:txBody>
          <a:bodyPr/>
          <a:lstStyle/>
          <a:p>
            <a:r>
              <a:rPr lang="en-US" smtClean="0"/>
              <a:t>Bowlby and others suggested that young children need virtually continuous care from an exclusive attachment figure</a:t>
            </a:r>
          </a:p>
          <a:p>
            <a:r>
              <a:rPr lang="en-US" smtClean="0"/>
              <a:t>Original kibbutz ideology suggested that a very short time per day with parents would be sufficient in the context of excellent other care</a:t>
            </a:r>
          </a:p>
        </p:txBody>
      </p:sp>
      <p:pic>
        <p:nvPicPr>
          <p:cNvPr id="40964" name="Picture 3"/>
          <p:cNvPicPr>
            <a:picLocks noChangeAspect="1" noChangeArrowheads="1"/>
          </p:cNvPicPr>
          <p:nvPr/>
        </p:nvPicPr>
        <p:blipFill>
          <a:blip r:embed="rId2" cstate="print"/>
          <a:srcRect/>
          <a:stretch>
            <a:fillRect/>
          </a:stretch>
        </p:blipFill>
        <p:spPr bwMode="auto">
          <a:xfrm>
            <a:off x="6324600" y="5127625"/>
            <a:ext cx="2290763" cy="151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a:bodyPr>
          <a:lstStyle/>
          <a:p>
            <a:pPr marL="54864" fontAlgn="auto">
              <a:spcAft>
                <a:spcPts val="0"/>
              </a:spcAft>
              <a:defRPr/>
            </a:pPr>
            <a:r>
              <a:rPr lang="en-US" dirty="0" smtClean="0">
                <a:solidFill>
                  <a:schemeClr val="tx2">
                    <a:tint val="100000"/>
                    <a:shade val="90000"/>
                    <a:satMod val="250000"/>
                    <a:alpha val="100000"/>
                  </a:schemeClr>
                </a:solidFill>
              </a:rPr>
              <a:t>What We Know Now</a:t>
            </a:r>
            <a:endParaRPr lang="en-US" dirty="0">
              <a:solidFill>
                <a:schemeClr val="tx2">
                  <a:tint val="100000"/>
                  <a:shade val="90000"/>
                  <a:satMod val="250000"/>
                  <a:alpha val="100000"/>
                </a:schemeClr>
              </a:solidFill>
            </a:endParaRPr>
          </a:p>
        </p:txBody>
      </p:sp>
      <p:sp>
        <p:nvSpPr>
          <p:cNvPr id="39939" name="Content Placeholder 2"/>
          <p:cNvSpPr>
            <a:spLocks noGrp="1"/>
          </p:cNvSpPr>
          <p:nvPr>
            <p:ph idx="1"/>
          </p:nvPr>
        </p:nvSpPr>
        <p:spPr>
          <a:xfrm>
            <a:off x="304800" y="1600200"/>
            <a:ext cx="8229600" cy="4525963"/>
          </a:xfrm>
        </p:spPr>
        <p:txBody>
          <a:bodyPr/>
          <a:lstStyle/>
          <a:p>
            <a:r>
              <a:rPr lang="en-US" smtClean="0"/>
              <a:t>Non maternal care does </a:t>
            </a:r>
            <a:r>
              <a:rPr lang="en-US" i="1" smtClean="0">
                <a:solidFill>
                  <a:srgbClr val="FFC000"/>
                </a:solidFill>
              </a:rPr>
              <a:t>not</a:t>
            </a:r>
            <a:r>
              <a:rPr lang="en-US" smtClean="0"/>
              <a:t> reduce security of attachment to mother</a:t>
            </a:r>
          </a:p>
          <a:p>
            <a:r>
              <a:rPr lang="en-US" smtClean="0"/>
              <a:t>Higher quality care and more hours in center care are related to higher scores on cognitive and language measures</a:t>
            </a:r>
          </a:p>
          <a:p>
            <a:r>
              <a:rPr lang="en-US" smtClean="0"/>
              <a:t>More childcare hours are related to more problem behavior though still within normal limits</a:t>
            </a:r>
          </a:p>
        </p:txBody>
      </p:sp>
      <p:pic>
        <p:nvPicPr>
          <p:cNvPr id="39940" name="Picture 3"/>
          <p:cNvPicPr>
            <a:picLocks noChangeAspect="1" noChangeArrowheads="1"/>
          </p:cNvPicPr>
          <p:nvPr/>
        </p:nvPicPr>
        <p:blipFill>
          <a:blip r:embed="rId2" cstate="print"/>
          <a:srcRect/>
          <a:stretch>
            <a:fillRect/>
          </a:stretch>
        </p:blipFill>
        <p:spPr bwMode="auto">
          <a:xfrm>
            <a:off x="6324600" y="5127625"/>
            <a:ext cx="2290763" cy="151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a:bodyPr>
          <a:lstStyle/>
          <a:p>
            <a:pPr marL="54864" fontAlgn="auto">
              <a:spcAft>
                <a:spcPts val="0"/>
              </a:spcAft>
              <a:defRPr/>
            </a:pPr>
            <a:r>
              <a:rPr lang="en-US" dirty="0" smtClean="0">
                <a:solidFill>
                  <a:schemeClr val="tx2">
                    <a:tint val="100000"/>
                    <a:shade val="90000"/>
                    <a:satMod val="250000"/>
                    <a:alpha val="100000"/>
                  </a:schemeClr>
                </a:solidFill>
              </a:rPr>
              <a:t>How We Know What We Know</a:t>
            </a:r>
            <a:endParaRPr lang="en-US" dirty="0">
              <a:solidFill>
                <a:schemeClr val="tx2">
                  <a:tint val="100000"/>
                  <a:shade val="90000"/>
                  <a:satMod val="250000"/>
                  <a:alpha val="100000"/>
                </a:schemeClr>
              </a:solidFill>
            </a:endParaRPr>
          </a:p>
        </p:txBody>
      </p:sp>
      <p:sp>
        <p:nvSpPr>
          <p:cNvPr id="41987" name="Content Placeholder 2"/>
          <p:cNvSpPr>
            <a:spLocks noGrp="1"/>
          </p:cNvSpPr>
          <p:nvPr>
            <p:ph idx="1"/>
          </p:nvPr>
        </p:nvSpPr>
        <p:spPr/>
        <p:txBody>
          <a:bodyPr/>
          <a:lstStyle/>
          <a:p>
            <a:r>
              <a:rPr lang="en-US" smtClean="0"/>
              <a:t>Correlational study of around 1200 American children studied longitudinally (most often cited)</a:t>
            </a:r>
          </a:p>
          <a:p>
            <a:r>
              <a:rPr lang="en-US" smtClean="0"/>
              <a:t>Other correlational studies, not all of which agree with the American one</a:t>
            </a:r>
          </a:p>
          <a:p>
            <a:r>
              <a:rPr lang="en-US" smtClean="0"/>
              <a:t>Review threats to validity of such studies, e.g., self-selection</a:t>
            </a:r>
          </a:p>
        </p:txBody>
      </p:sp>
      <p:pic>
        <p:nvPicPr>
          <p:cNvPr id="41988" name="Picture 3"/>
          <p:cNvPicPr>
            <a:picLocks noChangeAspect="1" noChangeArrowheads="1"/>
          </p:cNvPicPr>
          <p:nvPr/>
        </p:nvPicPr>
        <p:blipFill>
          <a:blip r:embed="rId2" cstate="print"/>
          <a:srcRect/>
          <a:stretch>
            <a:fillRect/>
          </a:stretch>
        </p:blipFill>
        <p:spPr bwMode="auto">
          <a:xfrm>
            <a:off x="6324600" y="5127625"/>
            <a:ext cx="2290763" cy="151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What We Still Need to Find Out—What’s on the Horizon</a:t>
            </a:r>
            <a:endParaRPr lang="en-US" dirty="0">
              <a:solidFill>
                <a:schemeClr val="tx2">
                  <a:tint val="100000"/>
                  <a:shade val="90000"/>
                  <a:satMod val="250000"/>
                  <a:alpha val="100000"/>
                </a:schemeClr>
              </a:solidFill>
            </a:endParaRPr>
          </a:p>
        </p:txBody>
      </p:sp>
      <p:sp>
        <p:nvSpPr>
          <p:cNvPr id="43011" name="Content Placeholder 2"/>
          <p:cNvSpPr>
            <a:spLocks noGrp="1"/>
          </p:cNvSpPr>
          <p:nvPr>
            <p:ph idx="1"/>
          </p:nvPr>
        </p:nvSpPr>
        <p:spPr/>
        <p:txBody>
          <a:bodyPr/>
          <a:lstStyle/>
          <a:p>
            <a:r>
              <a:rPr lang="en-US" smtClean="0"/>
              <a:t>What is the </a:t>
            </a:r>
            <a:r>
              <a:rPr lang="en-US" i="1" smtClean="0">
                <a:solidFill>
                  <a:srgbClr val="FFC000"/>
                </a:solidFill>
              </a:rPr>
              <a:t>mechanism</a:t>
            </a:r>
            <a:r>
              <a:rPr lang="en-US" smtClean="0"/>
              <a:t> of the associations we have observed?</a:t>
            </a:r>
          </a:p>
          <a:p>
            <a:r>
              <a:rPr lang="en-US" smtClean="0"/>
              <a:t>Are the conclusions culturally- and historically-specific?</a:t>
            </a:r>
          </a:p>
          <a:p>
            <a:r>
              <a:rPr lang="en-US" smtClean="0"/>
              <a:t>What are the limits and determinants of the reaction range in this domain? </a:t>
            </a:r>
          </a:p>
        </p:txBody>
      </p:sp>
      <p:pic>
        <p:nvPicPr>
          <p:cNvPr id="43012" name="Picture 3"/>
          <p:cNvPicPr>
            <a:picLocks noChangeAspect="1" noChangeArrowheads="1"/>
          </p:cNvPicPr>
          <p:nvPr/>
        </p:nvPicPr>
        <p:blipFill>
          <a:blip r:embed="rId2" cstate="print"/>
          <a:srcRect/>
          <a:stretch>
            <a:fillRect/>
          </a:stretch>
        </p:blipFill>
        <p:spPr bwMode="auto">
          <a:xfrm>
            <a:off x="6324600" y="5127625"/>
            <a:ext cx="2290763" cy="151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fontAlgn="auto">
              <a:spcAft>
                <a:spcPts val="0"/>
              </a:spcAft>
              <a:defRPr/>
            </a:pPr>
            <a:r>
              <a:rPr lang="en-US" dirty="0" smtClean="0">
                <a:solidFill>
                  <a:schemeClr val="tx2">
                    <a:tint val="100000"/>
                    <a:shade val="90000"/>
                    <a:satMod val="250000"/>
                    <a:alpha val="100000"/>
                  </a:schemeClr>
                </a:solidFill>
              </a:rPr>
              <a:t>What Can We Do in Teaching?</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lnSpcReduction="10000"/>
          </a:bodyPr>
          <a:lstStyle/>
          <a:p>
            <a:pPr fontAlgn="auto">
              <a:spcBef>
                <a:spcPts val="0"/>
              </a:spcBef>
              <a:spcAft>
                <a:spcPts val="0"/>
              </a:spcAft>
              <a:buFont typeface="Wingdings 2"/>
              <a:buChar char=""/>
              <a:defRPr/>
            </a:pPr>
            <a:r>
              <a:rPr lang="en-US" dirty="0" smtClean="0"/>
              <a:t>Do not hesitate to say </a:t>
            </a:r>
            <a:r>
              <a:rPr lang="en-US" i="1" dirty="0" smtClean="0">
                <a:solidFill>
                  <a:srgbClr val="FFC000"/>
                </a:solidFill>
              </a:rPr>
              <a:t>what we know now</a:t>
            </a:r>
          </a:p>
          <a:p>
            <a:pPr fontAlgn="auto">
              <a:spcBef>
                <a:spcPts val="0"/>
              </a:spcBef>
              <a:spcAft>
                <a:spcPts val="0"/>
              </a:spcAft>
              <a:buFont typeface="Wingdings 2"/>
              <a:buChar char=""/>
              <a:defRPr/>
            </a:pPr>
            <a:r>
              <a:rPr lang="en-US" dirty="0" smtClean="0"/>
              <a:t>But add </a:t>
            </a:r>
            <a:r>
              <a:rPr lang="en-US" i="1" dirty="0" smtClean="0">
                <a:solidFill>
                  <a:srgbClr val="FFC000"/>
                </a:solidFill>
              </a:rPr>
              <a:t>how</a:t>
            </a:r>
            <a:r>
              <a:rPr lang="en-US" dirty="0" smtClean="0">
                <a:solidFill>
                  <a:schemeClr val="accent2"/>
                </a:solidFill>
              </a:rPr>
              <a:t> </a:t>
            </a:r>
            <a:r>
              <a:rPr lang="en-US" dirty="0" smtClean="0"/>
              <a:t>we know</a:t>
            </a:r>
          </a:p>
          <a:p>
            <a:pPr marL="640080" lvl="1" fontAlgn="auto">
              <a:spcAft>
                <a:spcPts val="0"/>
              </a:spcAft>
              <a:defRPr/>
            </a:pPr>
            <a:r>
              <a:rPr lang="en-US" dirty="0" smtClean="0"/>
              <a:t>Methods in context</a:t>
            </a:r>
          </a:p>
          <a:p>
            <a:pPr marL="640080" lvl="1" fontAlgn="auto">
              <a:spcAft>
                <a:spcPts val="0"/>
              </a:spcAft>
              <a:defRPr/>
            </a:pPr>
            <a:r>
              <a:rPr lang="en-US" dirty="0" smtClean="0"/>
              <a:t>Research design in context</a:t>
            </a:r>
          </a:p>
          <a:p>
            <a:pPr fontAlgn="auto">
              <a:spcBef>
                <a:spcPts val="0"/>
              </a:spcBef>
              <a:spcAft>
                <a:spcPts val="0"/>
              </a:spcAft>
              <a:buFont typeface="Wingdings 2"/>
              <a:buChar char=""/>
              <a:defRPr/>
            </a:pPr>
            <a:r>
              <a:rPr lang="en-US" dirty="0" smtClean="0"/>
              <a:t>And (judiciously) add the idea that there may be </a:t>
            </a:r>
            <a:r>
              <a:rPr lang="en-US" dirty="0" smtClean="0">
                <a:solidFill>
                  <a:srgbClr val="FFC000"/>
                </a:solidFill>
              </a:rPr>
              <a:t>changes</a:t>
            </a:r>
            <a:r>
              <a:rPr lang="en-US" dirty="0" smtClean="0"/>
              <a:t> in what we know</a:t>
            </a:r>
          </a:p>
          <a:p>
            <a:pPr marL="640080" lvl="1" fontAlgn="auto">
              <a:spcAft>
                <a:spcPts val="0"/>
              </a:spcAft>
              <a:defRPr/>
            </a:pPr>
            <a:r>
              <a:rPr lang="en-US" dirty="0" smtClean="0"/>
              <a:t>A dash of history</a:t>
            </a:r>
          </a:p>
          <a:p>
            <a:pPr fontAlgn="auto">
              <a:spcBef>
                <a:spcPts val="0"/>
              </a:spcBef>
              <a:spcAft>
                <a:spcPts val="0"/>
              </a:spcAft>
              <a:buFont typeface="Wingdings 2"/>
              <a:buChar char=""/>
              <a:defRPr/>
            </a:pPr>
            <a:r>
              <a:rPr lang="en-US" dirty="0" smtClean="0"/>
              <a:t>And also add what we </a:t>
            </a:r>
            <a:r>
              <a:rPr lang="en-US" dirty="0" smtClean="0">
                <a:solidFill>
                  <a:srgbClr val="FFC000"/>
                </a:solidFill>
              </a:rPr>
              <a:t>do </a:t>
            </a:r>
            <a:r>
              <a:rPr lang="en-US" i="1" dirty="0" smtClean="0">
                <a:solidFill>
                  <a:srgbClr val="FFC000"/>
                </a:solidFill>
              </a:rPr>
              <a:t>not</a:t>
            </a:r>
            <a:r>
              <a:rPr lang="en-US" dirty="0" smtClean="0">
                <a:solidFill>
                  <a:srgbClr val="FFC000"/>
                </a:solidFill>
              </a:rPr>
              <a:t> know</a:t>
            </a:r>
          </a:p>
          <a:p>
            <a:pPr marL="640080" lvl="1" fontAlgn="auto">
              <a:spcAft>
                <a:spcPts val="0"/>
              </a:spcAft>
              <a:defRPr/>
            </a:pPr>
            <a:r>
              <a:rPr lang="en-US" dirty="0" smtClean="0"/>
              <a:t>Presented in a positive way that emphasizes optimism about discovery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fontAlgn="auto">
              <a:spcAft>
                <a:spcPts val="0"/>
              </a:spcAft>
              <a:defRPr/>
            </a:pPr>
            <a:r>
              <a:rPr lang="en-US" dirty="0" smtClean="0">
                <a:solidFill>
                  <a:schemeClr val="tx2">
                    <a:tint val="100000"/>
                    <a:shade val="90000"/>
                    <a:satMod val="250000"/>
                    <a:alpha val="100000"/>
                  </a:schemeClr>
                </a:solidFill>
              </a:rPr>
              <a:t>What do you think?</a:t>
            </a:r>
            <a:endParaRPr lang="en-US" dirty="0">
              <a:solidFill>
                <a:schemeClr val="tx2">
                  <a:tint val="100000"/>
                  <a:shade val="90000"/>
                  <a:satMod val="250000"/>
                  <a:alpha val="100000"/>
                </a:schemeClr>
              </a:solidFill>
            </a:endParaRPr>
          </a:p>
        </p:txBody>
      </p:sp>
      <p:pic>
        <p:nvPicPr>
          <p:cNvPr id="45059" name="Picture 4"/>
          <p:cNvPicPr>
            <a:picLocks noChangeAspect="1" noChangeArrowheads="1"/>
          </p:cNvPicPr>
          <p:nvPr/>
        </p:nvPicPr>
        <p:blipFill>
          <a:blip r:embed="rId2" cstate="print"/>
          <a:srcRect/>
          <a:stretch>
            <a:fillRect/>
          </a:stretch>
        </p:blipFill>
        <p:spPr bwMode="auto">
          <a:xfrm>
            <a:off x="1143000" y="2057400"/>
            <a:ext cx="2876550" cy="3981450"/>
          </a:xfrm>
          <a:prstGeom prst="rect">
            <a:avLst/>
          </a:prstGeom>
          <a:noFill/>
          <a:ln w="9525">
            <a:noFill/>
            <a:miter lim="800000"/>
            <a:headEnd/>
            <a:tailEnd/>
          </a:ln>
        </p:spPr>
      </p:pic>
      <p:pic>
        <p:nvPicPr>
          <p:cNvPr id="45060" name="Picture 5"/>
          <p:cNvPicPr>
            <a:picLocks noChangeAspect="1" noChangeArrowheads="1"/>
          </p:cNvPicPr>
          <p:nvPr/>
        </p:nvPicPr>
        <p:blipFill>
          <a:blip r:embed="rId3" cstate="print"/>
          <a:srcRect/>
          <a:stretch>
            <a:fillRect/>
          </a:stretch>
        </p:blipFill>
        <p:spPr bwMode="auto">
          <a:xfrm>
            <a:off x="5029200" y="1752600"/>
            <a:ext cx="287020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1143000"/>
          </a:xfrm>
        </p:spPr>
        <p:txBody>
          <a:bodyPr>
            <a:noAutofit/>
          </a:bodyPr>
          <a:lstStyle/>
          <a:p>
            <a:pPr marL="54864" fontAlgn="auto">
              <a:spcAft>
                <a:spcPts val="0"/>
              </a:spcAft>
              <a:defRPr/>
            </a:pPr>
            <a:r>
              <a:rPr lang="en-US" sz="3600" b="1" dirty="0" smtClean="0">
                <a:solidFill>
                  <a:schemeClr val="tx2">
                    <a:tint val="100000"/>
                    <a:shade val="90000"/>
                    <a:satMod val="250000"/>
                    <a:alpha val="100000"/>
                  </a:schemeClr>
                </a:solidFill>
              </a:rPr>
              <a:t>What Do We Have?</a:t>
            </a:r>
            <a:br>
              <a:rPr lang="en-US" sz="3600" b="1" dirty="0" smtClean="0">
                <a:solidFill>
                  <a:schemeClr val="tx2">
                    <a:tint val="100000"/>
                    <a:shade val="90000"/>
                    <a:satMod val="250000"/>
                    <a:alpha val="100000"/>
                  </a:schemeClr>
                </a:solidFill>
              </a:rPr>
            </a:br>
            <a:r>
              <a:rPr lang="en-US" sz="3600" b="1" dirty="0" smtClean="0">
                <a:solidFill>
                  <a:schemeClr val="tx2">
                    <a:tint val="100000"/>
                    <a:shade val="90000"/>
                    <a:satMod val="250000"/>
                    <a:alpha val="100000"/>
                  </a:schemeClr>
                </a:solidFill>
              </a:rPr>
              <a:t>What We Know Now, How We Know It, and Unanswered Questions</a:t>
            </a:r>
            <a:endParaRPr lang="en-US" sz="3600" b="1" dirty="0">
              <a:solidFill>
                <a:schemeClr val="tx2">
                  <a:tint val="100000"/>
                  <a:shade val="90000"/>
                  <a:satMod val="250000"/>
                  <a:alpha val="100000"/>
                </a:schemeClr>
              </a:solidFill>
            </a:endParaRPr>
          </a:p>
        </p:txBody>
      </p:sp>
      <p:sp>
        <p:nvSpPr>
          <p:cNvPr id="13315" name="Content Placeholder 2"/>
          <p:cNvSpPr>
            <a:spLocks noGrp="1"/>
          </p:cNvSpPr>
          <p:nvPr>
            <p:ph idx="1"/>
          </p:nvPr>
        </p:nvSpPr>
        <p:spPr>
          <a:xfrm>
            <a:off x="381000" y="2286000"/>
            <a:ext cx="8458200" cy="3429000"/>
          </a:xfrm>
        </p:spPr>
        <p:txBody>
          <a:bodyPr/>
          <a:lstStyle/>
          <a:p>
            <a:r>
              <a:rPr lang="en-US" dirty="0" smtClean="0"/>
              <a:t>Clearly, this is a tough sell.</a:t>
            </a:r>
          </a:p>
          <a:p>
            <a:r>
              <a:rPr lang="en-US" dirty="0" smtClean="0"/>
              <a:t>And it’s made worse by the fact that as citizens and voters, students will likely default to a different kind of reasoning--</a:t>
            </a:r>
          </a:p>
        </p:txBody>
      </p:sp>
      <p:pic>
        <p:nvPicPr>
          <p:cNvPr id="13316" name="Picture 2"/>
          <p:cNvPicPr>
            <a:picLocks noChangeAspect="1" noChangeArrowheads="1"/>
          </p:cNvPicPr>
          <p:nvPr/>
        </p:nvPicPr>
        <p:blipFill>
          <a:blip r:embed="rId2" cstate="print"/>
          <a:srcRect/>
          <a:stretch>
            <a:fillRect/>
          </a:stretch>
        </p:blipFill>
        <p:spPr bwMode="auto">
          <a:xfrm>
            <a:off x="2743200" y="4419600"/>
            <a:ext cx="3429000" cy="213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Plan of This Talk</a:t>
            </a:r>
            <a:endParaRPr lang="en-US" b="1" dirty="0">
              <a:solidFill>
                <a:schemeClr val="tx2">
                  <a:tint val="100000"/>
                  <a:shade val="90000"/>
                  <a:satMod val="250000"/>
                  <a:alpha val="100000"/>
                </a:schemeClr>
              </a:solidFill>
            </a:endParaRPr>
          </a:p>
        </p:txBody>
      </p:sp>
      <p:sp>
        <p:nvSpPr>
          <p:cNvPr id="14339" name="Content Placeholder 2"/>
          <p:cNvSpPr>
            <a:spLocks noGrp="1"/>
          </p:cNvSpPr>
          <p:nvPr>
            <p:ph idx="1"/>
          </p:nvPr>
        </p:nvSpPr>
        <p:spPr/>
        <p:txBody>
          <a:bodyPr/>
          <a:lstStyle/>
          <a:p>
            <a:r>
              <a:rPr lang="en-US" dirty="0" smtClean="0"/>
              <a:t>Consider three examples of common-sense policies involving psychological science for which there is contrary evidence</a:t>
            </a:r>
          </a:p>
          <a:p>
            <a:r>
              <a:rPr lang="en-US" dirty="0" smtClean="0"/>
              <a:t>Why do people like common-sense reasoning and resist evidence?</a:t>
            </a:r>
          </a:p>
          <a:p>
            <a:r>
              <a:rPr lang="en-US" dirty="0" smtClean="0"/>
              <a:t>What can we do about these issues in teaching?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Strip-Search of Girl Tests Limit of School Policy</a:t>
            </a:r>
            <a:br>
              <a:rPr lang="en-US" b="1" dirty="0" smtClean="0">
                <a:solidFill>
                  <a:schemeClr val="tx2">
                    <a:tint val="100000"/>
                    <a:shade val="90000"/>
                    <a:satMod val="250000"/>
                    <a:alpha val="100000"/>
                  </a:schemeClr>
                </a:solidFill>
              </a:rPr>
            </a:br>
            <a:r>
              <a:rPr lang="en-US" sz="2700" i="1" dirty="0" smtClean="0">
                <a:solidFill>
                  <a:schemeClr val="tx2">
                    <a:tint val="100000"/>
                    <a:shade val="90000"/>
                    <a:satMod val="250000"/>
                    <a:alpha val="100000"/>
                  </a:schemeClr>
                </a:solidFill>
              </a:rPr>
              <a:t>The New York Times, March 23, 2009</a:t>
            </a:r>
            <a:r>
              <a:rPr lang="en-US" sz="2700" b="1" i="1" dirty="0" smtClean="0">
                <a:solidFill>
                  <a:schemeClr val="tx2">
                    <a:tint val="100000"/>
                    <a:shade val="90000"/>
                    <a:satMod val="250000"/>
                    <a:alpha val="100000"/>
                  </a:schemeClr>
                </a:solidFill>
              </a:rPr>
              <a:t> </a:t>
            </a:r>
            <a:endParaRPr lang="en-US" sz="2700" i="1" dirty="0">
              <a:solidFill>
                <a:schemeClr val="tx2">
                  <a:tint val="100000"/>
                  <a:shade val="90000"/>
                  <a:satMod val="250000"/>
                  <a:alpha val="100000"/>
                </a:schemeClr>
              </a:solidFill>
            </a:endParaRPr>
          </a:p>
        </p:txBody>
      </p:sp>
      <p:sp>
        <p:nvSpPr>
          <p:cNvPr id="15363" name="Content Placeholder 2"/>
          <p:cNvSpPr>
            <a:spLocks noGrp="1"/>
          </p:cNvSpPr>
          <p:nvPr>
            <p:ph idx="1"/>
          </p:nvPr>
        </p:nvSpPr>
        <p:spPr>
          <a:xfrm>
            <a:off x="457200" y="2895600"/>
            <a:ext cx="8229600" cy="4525963"/>
          </a:xfrm>
        </p:spPr>
        <p:txBody>
          <a:bodyPr/>
          <a:lstStyle/>
          <a:p>
            <a:pPr>
              <a:buFont typeface="Wingdings 2" pitchFamily="18" charset="2"/>
              <a:buNone/>
            </a:pPr>
            <a:r>
              <a:rPr lang="en-US" sz="2800" smtClean="0"/>
              <a:t>	Savana Redding still remembers the clothes she had on — black stretch pants with butterfly patches and a pink T-shirt — the day school officials here forced her to strip six years ago. She was 13 and in eighth grade. An assistant principal, enforcing the school’s antidrug policies, suspected her of having brought prescription-strength ibuprofen pills to school.</a:t>
            </a:r>
          </a:p>
        </p:txBody>
      </p:sp>
      <p:pic>
        <p:nvPicPr>
          <p:cNvPr id="15364" name="Picture 2"/>
          <p:cNvPicPr>
            <a:picLocks noChangeAspect="1" noChangeArrowheads="1"/>
          </p:cNvPicPr>
          <p:nvPr/>
        </p:nvPicPr>
        <p:blipFill>
          <a:blip r:embed="rId2" cstate="print"/>
          <a:srcRect/>
          <a:stretch>
            <a:fillRect/>
          </a:stretch>
        </p:blipFill>
        <p:spPr bwMode="auto">
          <a:xfrm>
            <a:off x="1752600" y="838200"/>
            <a:ext cx="1600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Zero Tolerance Policies</a:t>
            </a:r>
            <a:endParaRPr lang="en-US" b="1" dirty="0">
              <a:solidFill>
                <a:schemeClr val="tx2">
                  <a:tint val="100000"/>
                  <a:shade val="90000"/>
                  <a:satMod val="250000"/>
                  <a:alpha val="100000"/>
                </a:schemeClr>
              </a:solidFill>
            </a:endParaRPr>
          </a:p>
        </p:txBody>
      </p:sp>
      <p:sp>
        <p:nvSpPr>
          <p:cNvPr id="16387" name="Content Placeholder 2"/>
          <p:cNvSpPr>
            <a:spLocks noGrp="1"/>
          </p:cNvSpPr>
          <p:nvPr>
            <p:ph idx="1"/>
          </p:nvPr>
        </p:nvSpPr>
        <p:spPr/>
        <p:txBody>
          <a:bodyPr/>
          <a:lstStyle/>
          <a:p>
            <a:r>
              <a:rPr lang="en-US" smtClean="0"/>
              <a:t>Widely adopted in schools in the 1990s.</a:t>
            </a:r>
          </a:p>
          <a:p>
            <a:r>
              <a:rPr lang="en-US" smtClean="0"/>
              <a:t>Evaluated in 2008 by an APA Task Force</a:t>
            </a:r>
          </a:p>
          <a:p>
            <a:pPr lvl="1"/>
            <a:r>
              <a:rPr lang="en-US" smtClean="0"/>
              <a:t>Are Zero Tolerance Policies Effective in the Schools? An Evidentiary Review and Recommendations. </a:t>
            </a:r>
            <a:r>
              <a:rPr lang="en-US" i="1" smtClean="0"/>
              <a:t>American Psychologist, 63</a:t>
            </a:r>
            <a:r>
              <a:rPr lang="en-US" smtClean="0"/>
              <a:t>, 852-862. </a:t>
            </a:r>
          </a:p>
          <a:p>
            <a:pPr lvl="2"/>
            <a:r>
              <a:rPr lang="en-US" smtClean="0"/>
              <a:t>Data scattered but mostly support the hypothesis that policies do more harm than good.</a:t>
            </a:r>
          </a:p>
          <a:p>
            <a:pPr lvl="2"/>
            <a:r>
              <a:rPr lang="en-US" smtClean="0"/>
              <a:t>Many alternatives are available.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b="1" dirty="0" smtClean="0">
                <a:solidFill>
                  <a:schemeClr val="tx2">
                    <a:tint val="100000"/>
                    <a:shade val="90000"/>
                    <a:satMod val="250000"/>
                    <a:alpha val="100000"/>
                  </a:schemeClr>
                </a:solidFill>
              </a:rPr>
              <a:t>Drowsy Driving Kills Teens</a:t>
            </a:r>
            <a:endParaRPr lang="en-US" b="1"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3276600" y="1905000"/>
            <a:ext cx="5562600" cy="4525963"/>
          </a:xfrm>
        </p:spPr>
        <p:txBody>
          <a:bodyPr>
            <a:normAutofit fontScale="70000" lnSpcReduction="20000"/>
          </a:bodyPr>
          <a:lstStyle/>
          <a:p>
            <a:pPr fontAlgn="auto">
              <a:spcBef>
                <a:spcPts val="0"/>
              </a:spcBef>
              <a:spcAft>
                <a:spcPts val="0"/>
              </a:spcAft>
              <a:buFont typeface="Wingdings 2"/>
              <a:buChar char=""/>
              <a:defRPr/>
            </a:pPr>
            <a:r>
              <a:rPr lang="en-US" dirty="0" smtClean="0"/>
              <a:t>"Most teens and college students have been educated about the dangers of driving while intoxicated, but many are woefully unaware that driving while tired can be just as dangerous," says NSF CEO Richard </a:t>
            </a:r>
            <a:r>
              <a:rPr lang="en-US" dirty="0" err="1" smtClean="0"/>
              <a:t>Gelula</a:t>
            </a:r>
            <a:r>
              <a:rPr lang="en-US" dirty="0" smtClean="0"/>
              <a:t>, MSW. “According to NSF's 2006 Sleep in America poll, only one in five adolescents (20%) gets an optimal amount of sleep during the week, and more than half (51%) report having driven drowsy in the past year. Other research shows us that young people under the age of 25 are by far the largest at-risk group for these types of crashes.”</a:t>
            </a:r>
            <a:endParaRPr lang="en-US" dirty="0"/>
          </a:p>
        </p:txBody>
      </p:sp>
      <p:pic>
        <p:nvPicPr>
          <p:cNvPr id="17412" name="Picture 3"/>
          <p:cNvPicPr>
            <a:picLocks noChangeAspect="1" noChangeArrowheads="1"/>
          </p:cNvPicPr>
          <p:nvPr/>
        </p:nvPicPr>
        <p:blipFill>
          <a:blip r:embed="rId2" cstate="print"/>
          <a:srcRect/>
          <a:stretch>
            <a:fillRect/>
          </a:stretch>
        </p:blipFill>
        <p:spPr bwMode="auto">
          <a:xfrm>
            <a:off x="304800" y="2057400"/>
            <a:ext cx="2981325" cy="197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marL="54864" fontAlgn="auto">
              <a:spcAft>
                <a:spcPts val="0"/>
              </a:spcAft>
              <a:defRPr/>
            </a:pPr>
            <a:r>
              <a:rPr lang="en-US" b="1" dirty="0" smtClean="0">
                <a:solidFill>
                  <a:schemeClr val="tx2">
                    <a:tint val="100000"/>
                    <a:shade val="90000"/>
                    <a:satMod val="250000"/>
                    <a:alpha val="100000"/>
                  </a:schemeClr>
                </a:solidFill>
              </a:rPr>
              <a:t>Changing Early High School Start Times</a:t>
            </a:r>
            <a:endParaRPr lang="en-US" b="1"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pPr fontAlgn="auto">
              <a:spcBef>
                <a:spcPts val="0"/>
              </a:spcBef>
              <a:spcAft>
                <a:spcPts val="0"/>
              </a:spcAft>
              <a:buFont typeface="Wingdings 2"/>
              <a:buChar char=""/>
              <a:defRPr/>
            </a:pPr>
            <a:r>
              <a:rPr lang="en-US" dirty="0" smtClean="0"/>
              <a:t>A Kentucky school district changed its high school start time from 7:30 to 8:30.</a:t>
            </a:r>
          </a:p>
          <a:p>
            <a:pPr fontAlgn="auto">
              <a:spcBef>
                <a:spcPts val="0"/>
              </a:spcBef>
              <a:spcAft>
                <a:spcPts val="0"/>
              </a:spcAft>
              <a:buFont typeface="Wingdings 2"/>
              <a:buChar char=""/>
              <a:defRPr/>
            </a:pPr>
            <a:r>
              <a:rPr lang="en-US" dirty="0" smtClean="0"/>
              <a:t>“There was a very statistically significant fall in crash rates in kids in our county where school started an hour later than for the rest of the state. I think that’s really the take-home message here in that later high school start times can reduce crash rates, which obviously has public health implications. “</a:t>
            </a:r>
          </a:p>
          <a:p>
            <a:pPr marL="640080" lvl="1" fontAlgn="auto">
              <a:spcAft>
                <a:spcPts val="0"/>
              </a:spcAft>
              <a:defRPr/>
            </a:pPr>
            <a:r>
              <a:rPr lang="en-US" dirty="0" smtClean="0"/>
              <a:t>Danner, F. &amp; Phillips, B.  (in press).  Adolescent sleep, school start times, and teen auto accidents.  </a:t>
            </a:r>
            <a:r>
              <a:rPr lang="en-US" i="1" dirty="0" smtClean="0"/>
              <a:t>Adolescent and Family Health</a:t>
            </a:r>
            <a:r>
              <a:rPr lang="en-US" dirty="0" smtClean="0"/>
              <a:t>.</a:t>
            </a:r>
          </a:p>
          <a:p>
            <a:pPr fontAlgn="auto">
              <a:spcBef>
                <a:spcPts val="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526</TotalTime>
  <Words>1756</Words>
  <Application>Microsoft Office PowerPoint</Application>
  <PresentationFormat>On-screen Show (4:3)</PresentationFormat>
  <Paragraphs>152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Foundry</vt:lpstr>
      <vt:lpstr>Educating Students  To Use Evidence</vt:lpstr>
      <vt:lpstr>Who We Teach</vt:lpstr>
      <vt:lpstr>What Do They Want?  The Answers</vt:lpstr>
      <vt:lpstr>What Do We Have? What We Know Now, How We Know It, and Unanswered Questions</vt:lpstr>
      <vt:lpstr>Plan of This Talk</vt:lpstr>
      <vt:lpstr>Strip-Search of Girl Tests Limit of School Policy The New York Times, March 23, 2009 </vt:lpstr>
      <vt:lpstr>Zero Tolerance Policies</vt:lpstr>
      <vt:lpstr>Drowsy Driving Kills Teens</vt:lpstr>
      <vt:lpstr>Changing Early High School Start Times</vt:lpstr>
      <vt:lpstr>Early Problems Learning to Read</vt:lpstr>
      <vt:lpstr>Deficiencies in a Whole Language Approach</vt:lpstr>
      <vt:lpstr>Many Other Issues</vt:lpstr>
      <vt:lpstr>Why Do People Resist Evidence? </vt:lpstr>
      <vt:lpstr>DARE Programs</vt:lpstr>
      <vt:lpstr>But It Does Not Work</vt:lpstr>
      <vt:lpstr>A Widely Disseminated Conclusion</vt:lpstr>
      <vt:lpstr>Other Programs Do Work</vt:lpstr>
      <vt:lpstr>So Why Don’t School Districts Switch to Effective Programs?</vt:lpstr>
      <vt:lpstr>Reasons for Retaining DARE</vt:lpstr>
      <vt:lpstr>People are Poor Formal Reasoners</vt:lpstr>
      <vt:lpstr>Although They May Be Better In Some Circumstances</vt:lpstr>
      <vt:lpstr>What Can Society Do To Support Good Decision-Making?</vt:lpstr>
      <vt:lpstr>What Can We Do in Teaching?</vt:lpstr>
      <vt:lpstr>Note That This Idea is Different From Teaching About Evidence</vt:lpstr>
      <vt:lpstr>Two Examples</vt:lpstr>
      <vt:lpstr>What We Used To Think</vt:lpstr>
      <vt:lpstr>What We Know Now</vt:lpstr>
      <vt:lpstr>How We Know What We Know</vt:lpstr>
      <vt:lpstr>What We Still Need to Find Out—What’s on the Horizon</vt:lpstr>
      <vt:lpstr>What We Used To Think</vt:lpstr>
      <vt:lpstr>What We Know Now</vt:lpstr>
      <vt:lpstr>How We Know What We Know</vt:lpstr>
      <vt:lpstr>What We Still Need to Find Out—What’s on the Horizon</vt:lpstr>
      <vt:lpstr>What Can We Do in Teaching?</vt:lpstr>
      <vt:lpstr>What do you think?</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Students To Use Evidence in Thinking About Developmental Psychology</dc:title>
  <dc:creator>Liberal Arts</dc:creator>
  <cp:lastModifiedBy>Linda Casals</cp:lastModifiedBy>
  <cp:revision>53</cp:revision>
  <dcterms:created xsi:type="dcterms:W3CDTF">2009-03-26T13:46:42Z</dcterms:created>
  <dcterms:modified xsi:type="dcterms:W3CDTF">2014-04-29T14:03:57Z</dcterms:modified>
</cp:coreProperties>
</file>